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153"/>
  </p:notesMasterIdLst>
  <p:sldIdLst>
    <p:sldId id="256" r:id="rId2"/>
    <p:sldId id="800" r:id="rId3"/>
    <p:sldId id="828" r:id="rId4"/>
    <p:sldId id="829" r:id="rId5"/>
    <p:sldId id="805" r:id="rId6"/>
    <p:sldId id="806" r:id="rId7"/>
    <p:sldId id="838" r:id="rId8"/>
    <p:sldId id="830" r:id="rId9"/>
    <p:sldId id="807" r:id="rId10"/>
    <p:sldId id="808" r:id="rId11"/>
    <p:sldId id="809" r:id="rId12"/>
    <p:sldId id="834" r:id="rId13"/>
    <p:sldId id="835" r:id="rId14"/>
    <p:sldId id="836" r:id="rId15"/>
    <p:sldId id="837" r:id="rId16"/>
    <p:sldId id="832" r:id="rId17"/>
    <p:sldId id="833" r:id="rId18"/>
    <p:sldId id="839" r:id="rId19"/>
    <p:sldId id="840" r:id="rId20"/>
    <p:sldId id="831" r:id="rId21"/>
    <p:sldId id="871" r:id="rId22"/>
    <p:sldId id="872" r:id="rId23"/>
    <p:sldId id="876" r:id="rId24"/>
    <p:sldId id="873" r:id="rId25"/>
    <p:sldId id="875" r:id="rId26"/>
    <p:sldId id="874" r:id="rId27"/>
    <p:sldId id="877" r:id="rId28"/>
    <p:sldId id="878" r:id="rId29"/>
    <p:sldId id="879" r:id="rId30"/>
    <p:sldId id="811" r:id="rId31"/>
    <p:sldId id="812" r:id="rId32"/>
    <p:sldId id="803" r:id="rId33"/>
    <p:sldId id="813" r:id="rId34"/>
    <p:sldId id="802" r:id="rId35"/>
    <p:sldId id="804" r:id="rId36"/>
    <p:sldId id="821" r:id="rId37"/>
    <p:sldId id="819" r:id="rId38"/>
    <p:sldId id="823" r:id="rId39"/>
    <p:sldId id="864" r:id="rId40"/>
    <p:sldId id="817" r:id="rId41"/>
    <p:sldId id="816" r:id="rId42"/>
    <p:sldId id="815" r:id="rId43"/>
    <p:sldId id="818" r:id="rId44"/>
    <p:sldId id="820" r:id="rId45"/>
    <p:sldId id="824" r:id="rId46"/>
    <p:sldId id="825" r:id="rId47"/>
    <p:sldId id="822" r:id="rId48"/>
    <p:sldId id="842" r:id="rId49"/>
    <p:sldId id="880" r:id="rId50"/>
    <p:sldId id="841" r:id="rId51"/>
    <p:sldId id="843" r:id="rId52"/>
    <p:sldId id="844" r:id="rId53"/>
    <p:sldId id="862" r:id="rId54"/>
    <p:sldId id="885" r:id="rId55"/>
    <p:sldId id="847" r:id="rId56"/>
    <p:sldId id="846" r:id="rId57"/>
    <p:sldId id="845" r:id="rId58"/>
    <p:sldId id="848" r:id="rId59"/>
    <p:sldId id="860" r:id="rId60"/>
    <p:sldId id="887" r:id="rId61"/>
    <p:sldId id="888" r:id="rId62"/>
    <p:sldId id="889" r:id="rId63"/>
    <p:sldId id="890" r:id="rId64"/>
    <p:sldId id="854" r:id="rId65"/>
    <p:sldId id="893" r:id="rId66"/>
    <p:sldId id="892" r:id="rId67"/>
    <p:sldId id="894" r:id="rId68"/>
    <p:sldId id="883" r:id="rId69"/>
    <p:sldId id="909" r:id="rId70"/>
    <p:sldId id="855" r:id="rId71"/>
    <p:sldId id="910" r:id="rId72"/>
    <p:sldId id="897" r:id="rId73"/>
    <p:sldId id="895" r:id="rId74"/>
    <p:sldId id="856" r:id="rId75"/>
    <p:sldId id="857" r:id="rId76"/>
    <p:sldId id="861" r:id="rId77"/>
    <p:sldId id="884" r:id="rId78"/>
    <p:sldId id="900" r:id="rId79"/>
    <p:sldId id="899" r:id="rId80"/>
    <p:sldId id="901" r:id="rId81"/>
    <p:sldId id="903" r:id="rId82"/>
    <p:sldId id="904" r:id="rId83"/>
    <p:sldId id="905" r:id="rId84"/>
    <p:sldId id="908" r:id="rId85"/>
    <p:sldId id="859" r:id="rId86"/>
    <p:sldId id="911" r:id="rId87"/>
    <p:sldId id="902" r:id="rId88"/>
    <p:sldId id="898" r:id="rId89"/>
    <p:sldId id="907" r:id="rId90"/>
    <p:sldId id="906" r:id="rId91"/>
    <p:sldId id="912" r:id="rId92"/>
    <p:sldId id="913" r:id="rId93"/>
    <p:sldId id="915" r:id="rId94"/>
    <p:sldId id="916" r:id="rId95"/>
    <p:sldId id="917" r:id="rId96"/>
    <p:sldId id="918" r:id="rId97"/>
    <p:sldId id="919" r:id="rId98"/>
    <p:sldId id="920" r:id="rId99"/>
    <p:sldId id="921" r:id="rId100"/>
    <p:sldId id="922" r:id="rId101"/>
    <p:sldId id="923" r:id="rId102"/>
    <p:sldId id="924" r:id="rId103"/>
    <p:sldId id="925" r:id="rId104"/>
    <p:sldId id="928" r:id="rId105"/>
    <p:sldId id="929" r:id="rId106"/>
    <p:sldId id="926" r:id="rId107"/>
    <p:sldId id="927" r:id="rId108"/>
    <p:sldId id="930" r:id="rId109"/>
    <p:sldId id="931" r:id="rId110"/>
    <p:sldId id="935" r:id="rId111"/>
    <p:sldId id="932" r:id="rId112"/>
    <p:sldId id="934" r:id="rId113"/>
    <p:sldId id="933" r:id="rId114"/>
    <p:sldId id="936" r:id="rId115"/>
    <p:sldId id="939" r:id="rId116"/>
    <p:sldId id="938" r:id="rId117"/>
    <p:sldId id="937" r:id="rId118"/>
    <p:sldId id="940" r:id="rId119"/>
    <p:sldId id="941" r:id="rId120"/>
    <p:sldId id="942" r:id="rId121"/>
    <p:sldId id="943" r:id="rId122"/>
    <p:sldId id="944" r:id="rId123"/>
    <p:sldId id="956" r:id="rId124"/>
    <p:sldId id="945" r:id="rId125"/>
    <p:sldId id="946" r:id="rId126"/>
    <p:sldId id="947" r:id="rId127"/>
    <p:sldId id="948" r:id="rId128"/>
    <p:sldId id="949" r:id="rId129"/>
    <p:sldId id="950" r:id="rId130"/>
    <p:sldId id="951" r:id="rId131"/>
    <p:sldId id="952" r:id="rId132"/>
    <p:sldId id="953" r:id="rId133"/>
    <p:sldId id="954" r:id="rId134"/>
    <p:sldId id="955" r:id="rId135"/>
    <p:sldId id="957" r:id="rId136"/>
    <p:sldId id="958" r:id="rId137"/>
    <p:sldId id="960" r:id="rId138"/>
    <p:sldId id="959" r:id="rId139"/>
    <p:sldId id="961" r:id="rId140"/>
    <p:sldId id="962" r:id="rId141"/>
    <p:sldId id="963" r:id="rId142"/>
    <p:sldId id="964" r:id="rId143"/>
    <p:sldId id="965" r:id="rId144"/>
    <p:sldId id="966" r:id="rId145"/>
    <p:sldId id="967" r:id="rId146"/>
    <p:sldId id="914" r:id="rId147"/>
    <p:sldId id="866" r:id="rId148"/>
    <p:sldId id="867" r:id="rId149"/>
    <p:sldId id="868" r:id="rId150"/>
    <p:sldId id="869" r:id="rId151"/>
    <p:sldId id="870" r:id="rId15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DEE"/>
    <a:srgbClr val="FFFFFF"/>
    <a:srgbClr val="00602B"/>
    <a:srgbClr val="EEFCEC"/>
    <a:srgbClr val="FFFDEE"/>
    <a:srgbClr val="FFFBFC"/>
    <a:srgbClr val="FFFEF3"/>
    <a:srgbClr val="F3FDFB"/>
    <a:srgbClr val="FF0066"/>
    <a:srgbClr val="F2F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3969" autoAdjust="0"/>
  </p:normalViewPr>
  <p:slideViewPr>
    <p:cSldViewPr snapToGrid="0">
      <p:cViewPr>
        <p:scale>
          <a:sx n="75" d="100"/>
          <a:sy n="75" d="100"/>
        </p:scale>
        <p:origin x="2280" y="1224"/>
      </p:cViewPr>
      <p:guideLst/>
    </p:cSldViewPr>
  </p:slideViewPr>
  <p:notesTextViewPr>
    <p:cViewPr>
      <p:scale>
        <a:sx n="1" d="1"/>
        <a:sy n="1" d="1"/>
      </p:scale>
      <p:origin x="0" y="0"/>
    </p:cViewPr>
  </p:notesTextViewPr>
  <p:sorterViewPr>
    <p:cViewPr>
      <p:scale>
        <a:sx n="100" d="100"/>
        <a:sy n="100" d="100"/>
      </p:scale>
      <p:origin x="0" y="-17472"/>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notesMaster" Target="notesMasters/notesMaster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presProps" Target="presProp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82789C-6C93-4C4A-928B-2ACAE0D98AEA}" type="datetimeFigureOut">
              <a:rPr lang="fr-FR" smtClean="0"/>
              <a:t>12/10/2026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5DC59A-B0A9-43FC-AA0C-D8158F86C747}" type="slidenum">
              <a:rPr lang="fr-FR" smtClean="0"/>
              <a:t>‹#›</a:t>
            </a:fld>
            <a:endParaRPr lang="fr-FR"/>
          </a:p>
        </p:txBody>
      </p:sp>
    </p:spTree>
    <p:extLst>
      <p:ext uri="{BB962C8B-B14F-4D97-AF65-F5344CB8AC3E}">
        <p14:creationId xmlns:p14="http://schemas.microsoft.com/office/powerpoint/2010/main" val="1587230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F5DC59A-B0A9-43FC-AA0C-D8158F86C747}" type="slidenum">
              <a:rPr lang="fr-FR" smtClean="0"/>
              <a:t>1</a:t>
            </a:fld>
            <a:endParaRPr lang="fr-FR"/>
          </a:p>
        </p:txBody>
      </p:sp>
    </p:spTree>
    <p:extLst>
      <p:ext uri="{BB962C8B-B14F-4D97-AF65-F5344CB8AC3E}">
        <p14:creationId xmlns:p14="http://schemas.microsoft.com/office/powerpoint/2010/main" val="1011943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F5DC59A-B0A9-43FC-AA0C-D8158F86C747}" type="slidenum">
              <a:rPr lang="fr-FR" smtClean="0"/>
              <a:t>55</a:t>
            </a:fld>
            <a:endParaRPr lang="fr-FR"/>
          </a:p>
        </p:txBody>
      </p:sp>
    </p:spTree>
    <p:extLst>
      <p:ext uri="{BB962C8B-B14F-4D97-AF65-F5344CB8AC3E}">
        <p14:creationId xmlns:p14="http://schemas.microsoft.com/office/powerpoint/2010/main" val="412794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F5DC59A-B0A9-43FC-AA0C-D8158F86C747}" type="slidenum">
              <a:rPr lang="fr-FR" smtClean="0"/>
              <a:t>63</a:t>
            </a:fld>
            <a:endParaRPr lang="fr-FR"/>
          </a:p>
        </p:txBody>
      </p:sp>
    </p:spTree>
    <p:extLst>
      <p:ext uri="{BB962C8B-B14F-4D97-AF65-F5344CB8AC3E}">
        <p14:creationId xmlns:p14="http://schemas.microsoft.com/office/powerpoint/2010/main" val="2652339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F5DC59A-B0A9-43FC-AA0C-D8158F86C747}" type="slidenum">
              <a:rPr lang="fr-FR" smtClean="0"/>
              <a:t>64</a:t>
            </a:fld>
            <a:endParaRPr lang="fr-FR"/>
          </a:p>
        </p:txBody>
      </p:sp>
    </p:spTree>
    <p:extLst>
      <p:ext uri="{BB962C8B-B14F-4D97-AF65-F5344CB8AC3E}">
        <p14:creationId xmlns:p14="http://schemas.microsoft.com/office/powerpoint/2010/main" val="161428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9F5DC59A-B0A9-43FC-AA0C-D8158F86C747}" type="slidenum">
              <a:rPr lang="fr-FR" smtClean="0"/>
              <a:t>80</a:t>
            </a:fld>
            <a:endParaRPr lang="fr-FR"/>
          </a:p>
        </p:txBody>
      </p:sp>
    </p:spTree>
    <p:extLst>
      <p:ext uri="{BB962C8B-B14F-4D97-AF65-F5344CB8AC3E}">
        <p14:creationId xmlns:p14="http://schemas.microsoft.com/office/powerpoint/2010/main" val="7515190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80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3228283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27526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2542270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CD51978-CA22-4C27-B4FF-BA2371EBC07B}" type="datetimeFigureOut">
              <a:rPr lang="fr-FR" smtClean="0"/>
              <a:t>12/10/2026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135581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CD51978-CA22-4C27-B4FF-BA2371EBC07B}" type="datetimeFigureOut">
              <a:rPr lang="fr-FR" smtClean="0"/>
              <a:t>12/10/2026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994735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CD51978-CA22-4C27-B4FF-BA2371EBC07B}" type="datetimeFigureOut">
              <a:rPr lang="fr-FR" smtClean="0"/>
              <a:t>12/10/2026</a:t>
            </a:fld>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FR"/>
          </a:p>
        </p:txBody>
      </p:sp>
      <p:sp>
        <p:nvSpPr>
          <p:cNvPr id="9" name="Slide Number Placeholder 8"/>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708684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4FF62D8-91FA-46C1-B80A-E8674DD44D5B}" type="slidenum">
              <a:rPr lang="fr-FR" smtClean="0"/>
              <a:t>‹#›</a:t>
            </a:fld>
            <a:endParaRPr lang="fr-FR"/>
          </a:p>
        </p:txBody>
      </p:sp>
    </p:spTree>
    <p:extLst>
      <p:ext uri="{BB962C8B-B14F-4D97-AF65-F5344CB8AC3E}">
        <p14:creationId xmlns:p14="http://schemas.microsoft.com/office/powerpoint/2010/main" val="2383118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CD51978-CA22-4C27-B4FF-BA2371EBC07B}" type="datetimeFigureOut">
              <a:rPr lang="fr-FR" smtClean="0"/>
              <a:t>12/10/2026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3138912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2993307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CD51978-CA22-4C27-B4FF-BA2371EBC07B}" type="datetimeFigureOut">
              <a:rPr lang="fr-FR" smtClean="0"/>
              <a:t>12/10/2026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C4FF62D8-91FA-46C1-B80A-E8674DD44D5B}" type="slidenum">
              <a:rPr lang="fr-FR" smtClean="0"/>
              <a:t>‹#›</a:t>
            </a:fld>
            <a:endParaRPr lang="fr-FR"/>
          </a:p>
        </p:txBody>
      </p:sp>
    </p:spTree>
    <p:extLst>
      <p:ext uri="{BB962C8B-B14F-4D97-AF65-F5344CB8AC3E}">
        <p14:creationId xmlns:p14="http://schemas.microsoft.com/office/powerpoint/2010/main" val="1320374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FCD51978-CA22-4C27-B4FF-BA2371EBC07B}" type="datetimeFigureOut">
              <a:rPr lang="fr-FR" smtClean="0"/>
              <a:t>12/10/2026</a:t>
            </a:fld>
            <a:endParaRPr lang="fr-F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F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C4FF62D8-91FA-46C1-B80A-E8674DD44D5B}" type="slidenum">
              <a:rPr lang="fr-FR" smtClean="0"/>
              <a:t>‹#›</a:t>
            </a:fld>
            <a:endParaRPr lang="fr-F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604039"/>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gi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4.w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10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1EDC5"/>
        </a:solidFill>
        <a:effectLst/>
      </p:bgPr>
    </p:bg>
    <p:spTree>
      <p:nvGrpSpPr>
        <p:cNvPr id="1" name=""/>
        <p:cNvGrpSpPr/>
        <p:nvPr/>
      </p:nvGrpSpPr>
      <p:grpSpPr>
        <a:xfrm>
          <a:off x="0" y="0"/>
          <a:ext cx="0" cy="0"/>
          <a:chOff x="0" y="0"/>
          <a:chExt cx="0" cy="0"/>
        </a:xfrm>
      </p:grpSpPr>
      <p:pic>
        <p:nvPicPr>
          <p:cNvPr id="6" name="Picture 5" descr="A picture containing text, vector graphics&#10;&#10;Description automatically generated">
            <a:extLst>
              <a:ext uri="{FF2B5EF4-FFF2-40B4-BE49-F238E27FC236}">
                <a16:creationId xmlns:a16="http://schemas.microsoft.com/office/drawing/2014/main" id="{50D90735-2360-28F3-CCEB-19B299490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5148" y="1311080"/>
            <a:ext cx="4552684" cy="2601533"/>
          </a:xfrm>
          <a:prstGeom prst="rect">
            <a:avLst/>
          </a:prstGeom>
        </p:spPr>
      </p:pic>
      <p:sp>
        <p:nvSpPr>
          <p:cNvPr id="2" name="Titre 1"/>
          <p:cNvSpPr>
            <a:spLocks noGrp="1"/>
          </p:cNvSpPr>
          <p:nvPr>
            <p:ph type="ctrTitle"/>
          </p:nvPr>
        </p:nvSpPr>
        <p:spPr>
          <a:xfrm>
            <a:off x="0" y="1474144"/>
            <a:ext cx="10279117" cy="2847135"/>
          </a:xfrm>
          <a:noFill/>
          <a:ln>
            <a:noFill/>
          </a:ln>
        </p:spPr>
        <p:style>
          <a:lnRef idx="2">
            <a:schemeClr val="dk1"/>
          </a:lnRef>
          <a:fillRef idx="1">
            <a:schemeClr val="lt1"/>
          </a:fillRef>
          <a:effectRef idx="0">
            <a:schemeClr val="dk1"/>
          </a:effectRef>
          <a:fontRef idx="minor">
            <a:schemeClr val="dk1"/>
          </a:fontRef>
        </p:style>
        <p:txBody>
          <a:bodyPr anchor="ctr">
            <a:noAutofit/>
          </a:bodyPr>
          <a:lstStyle/>
          <a:p>
            <a:pPr algn="ctr"/>
            <a:r>
              <a:rPr lang="fr-FR"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L’IMMUNITÉ</a:t>
            </a:r>
            <a:br>
              <a:rPr lang="fr-FR"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r>
              <a:rPr lang="ar-MA" sz="6600"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المناعة</a:t>
            </a:r>
            <a:endParaRPr lang="fr-FR"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4" name="Espace réservé de la date 3"/>
          <p:cNvSpPr>
            <a:spLocks noGrp="1"/>
          </p:cNvSpPr>
          <p:nvPr>
            <p:ph type="dt" sz="half" idx="10"/>
          </p:nvPr>
        </p:nvSpPr>
        <p:spPr>
          <a:xfrm>
            <a:off x="9658771" y="260547"/>
            <a:ext cx="2910840" cy="374642"/>
          </a:xfrm>
        </p:spPr>
        <p:txBody>
          <a:bodyPr/>
          <a:lstStyle/>
          <a:p>
            <a:pPr algn="ctr"/>
            <a:fld id="{7F437F2F-1DD6-415E-8034-D81F83C0BC5F}" type="datetime1">
              <a:rPr lang="fr-FR" sz="2000" b="1" smtClean="0">
                <a:solidFill>
                  <a:schemeClr val="tx1"/>
                </a:solidFill>
              </a:rPr>
              <a:pPr algn="ctr"/>
              <a:t>12/10/2026</a:t>
            </a:fld>
            <a:endParaRPr lang="fr-FR" sz="2000" b="1" dirty="0">
              <a:solidFill>
                <a:schemeClr val="tx1"/>
              </a:solidFill>
            </a:endParaRPr>
          </a:p>
        </p:txBody>
      </p:sp>
      <p:sp>
        <p:nvSpPr>
          <p:cNvPr id="3" name="ZoneTexte 2"/>
          <p:cNvSpPr txBox="1"/>
          <p:nvPr/>
        </p:nvSpPr>
        <p:spPr>
          <a:xfrm>
            <a:off x="2720764" y="5208175"/>
            <a:ext cx="6630726" cy="369332"/>
          </a:xfrm>
          <a:prstGeom prst="rect">
            <a:avLst/>
          </a:prstGeom>
          <a:noFill/>
        </p:spPr>
        <p:txBody>
          <a:bodyPr wrap="square" rtlCol="0">
            <a:spAutoFit/>
          </a:bodyPr>
          <a:lstStyle/>
          <a:p>
            <a:pPr algn="ctr"/>
            <a:r>
              <a:rPr lang="fr-FR" b="1" dirty="0"/>
              <a:t>PR. YASSINE HADIRI</a:t>
            </a:r>
          </a:p>
        </p:txBody>
      </p:sp>
    </p:spTree>
    <p:extLst>
      <p:ext uri="{BB962C8B-B14F-4D97-AF65-F5344CB8AC3E}">
        <p14:creationId xmlns:p14="http://schemas.microsoft.com/office/powerpoint/2010/main" val="357616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rmAutofit/>
          </a:bodyPr>
          <a:lstStyle/>
          <a:p>
            <a:r>
              <a:rPr lang="fr-FR" sz="66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Introduction</a:t>
            </a:r>
            <a:r>
              <a:rPr lang="fr-FR" sz="6000" b="1" dirty="0">
                <a:solidFill>
                  <a:srgbClr val="FF0000"/>
                </a:solidFill>
              </a:rPr>
              <a:t> :</a:t>
            </a:r>
          </a:p>
        </p:txBody>
      </p:sp>
      <p:sp>
        <p:nvSpPr>
          <p:cNvPr id="3" name="Espace réservé du contenu 2"/>
          <p:cNvSpPr>
            <a:spLocks noGrp="1"/>
          </p:cNvSpPr>
          <p:nvPr>
            <p:ph idx="1"/>
          </p:nvPr>
        </p:nvSpPr>
        <p:spPr>
          <a:xfrm>
            <a:off x="1126528" y="1892306"/>
            <a:ext cx="10124705" cy="4345105"/>
          </a:xfrm>
        </p:spPr>
        <p:txBody>
          <a:bodyPr>
            <a:normAutofit fontScale="85000" lnSpcReduction="10000"/>
          </a:bodyPr>
          <a:lstStyle/>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L’Homme vie dans un environnement qui compte des millions de micro-organismes, dont beaucoup sont pathogènes, pourtant c’est rare où il tombe malade. Cela suggère la présence d’un système de défense, c’est </a:t>
            </a:r>
            <a:r>
              <a:rPr lang="fr-FR" sz="3500" b="1" dirty="0">
                <a:solidFill>
                  <a:srgbClr val="0070C0"/>
                </a:solidFill>
                <a:latin typeface="Calibri" panose="020F0502020204030204" pitchFamily="34" charset="0"/>
                <a:cs typeface="Calibri" panose="020F0502020204030204" pitchFamily="34" charset="0"/>
              </a:rPr>
              <a:t>le système immunitaire</a:t>
            </a:r>
            <a:r>
              <a:rPr lang="fr-FR" sz="3500" dirty="0">
                <a:solidFill>
                  <a:schemeClr val="tx1"/>
                </a:solidFill>
                <a:latin typeface="Calibri" panose="020F0502020204030204" pitchFamily="34" charset="0"/>
                <a:cs typeface="Calibri" panose="020F0502020204030204" pitchFamily="34" charset="0"/>
              </a:rPr>
              <a:t>.</a:t>
            </a:r>
          </a:p>
          <a:p>
            <a:pPr marL="0" indent="0" algn="just">
              <a:buNone/>
            </a:pPr>
            <a:endParaRPr lang="fr-FR" sz="2800" dirty="0">
              <a:solidFill>
                <a:schemeClr val="tx1"/>
              </a:solidFill>
              <a:latin typeface="Calibri" panose="020F0502020204030204" pitchFamily="34" charset="0"/>
              <a:cs typeface="Calibri" panose="020F0502020204030204" pitchFamily="34" charset="0"/>
            </a:endParaRPr>
          </a:p>
          <a:p>
            <a:pPr marL="0" indent="0" algn="just">
              <a:buNone/>
            </a:pPr>
            <a:r>
              <a:rPr lang="fr-FR" sz="2800" b="1" dirty="0">
                <a:solidFill>
                  <a:schemeClr val="tx1"/>
                </a:solidFill>
                <a:latin typeface="Calibri" panose="020F0502020204030204" pitchFamily="34" charset="0"/>
                <a:cs typeface="Calibri" panose="020F0502020204030204" pitchFamily="34" charset="0"/>
              </a:rPr>
              <a:t>- Quels sont les constituants du système immunitaire ?</a:t>
            </a:r>
          </a:p>
          <a:p>
            <a:pPr marL="0" indent="0" algn="just">
              <a:buNone/>
            </a:pPr>
            <a:r>
              <a:rPr lang="fr-FR" sz="2800" b="1" dirty="0">
                <a:solidFill>
                  <a:schemeClr val="tx1"/>
                </a:solidFill>
                <a:latin typeface="Calibri" panose="020F0502020204030204" pitchFamily="34" charset="0"/>
                <a:cs typeface="Calibri" panose="020F0502020204030204" pitchFamily="34" charset="0"/>
              </a:rPr>
              <a:t>- Quelles sont les voies immunitaires qui affrontent les microbes pathogènes?</a:t>
            </a:r>
          </a:p>
          <a:p>
            <a:pPr marL="0" indent="0" algn="just">
              <a:buNone/>
            </a:pPr>
            <a:r>
              <a:rPr lang="fr-FR" sz="2800" b="1" dirty="0">
                <a:solidFill>
                  <a:schemeClr val="tx1"/>
                </a:solidFill>
                <a:latin typeface="Calibri" panose="020F0502020204030204" pitchFamily="34" charset="0"/>
                <a:cs typeface="Calibri" panose="020F0502020204030204" pitchFamily="34" charset="0"/>
              </a:rPr>
              <a:t>- Comment peut-on aider le système immunitaire en cas de besoin ?</a:t>
            </a:r>
          </a:p>
          <a:p>
            <a:pPr marL="0" indent="0" algn="just">
              <a:buNone/>
            </a:pPr>
            <a:r>
              <a:rPr lang="fr-FR" sz="2800" b="1" dirty="0">
                <a:solidFill>
                  <a:schemeClr val="tx1"/>
                </a:solidFill>
                <a:latin typeface="Calibri" panose="020F0502020204030204" pitchFamily="34" charset="0"/>
                <a:cs typeface="Calibri" panose="020F0502020204030204" pitchFamily="34" charset="0"/>
              </a:rPr>
              <a:t>- Quelles sont les défaillances (problèmes) de ce système ?</a:t>
            </a:r>
          </a:p>
        </p:txBody>
      </p:sp>
    </p:spTree>
    <p:extLst>
      <p:ext uri="{BB962C8B-B14F-4D97-AF65-F5344CB8AC3E}">
        <p14:creationId xmlns:p14="http://schemas.microsoft.com/office/powerpoint/2010/main" val="2829120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 I) La diversité des micro-organismes : </a:t>
            </a:r>
          </a:p>
        </p:txBody>
      </p:sp>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3200" dirty="0">
                <a:solidFill>
                  <a:schemeClr val="tx1"/>
                </a:solidFill>
                <a:latin typeface="Calibri" panose="020F0502020204030204" pitchFamily="34" charset="0"/>
                <a:cs typeface="Calibri" panose="020F0502020204030204" pitchFamily="34" charset="0"/>
              </a:rPr>
              <a:t>Les micro-organismes sont de formes et de tailles variées. Ils sont présents dans tous les milieux : air, eau, sol, aliments, et sur certains êtres vivants.</a:t>
            </a:r>
          </a:p>
          <a:p>
            <a:pPr marL="0" indent="0" algn="just">
              <a:lnSpc>
                <a:spcPct val="110000"/>
              </a:lnSpc>
              <a:buNone/>
            </a:pPr>
            <a:r>
              <a:rPr lang="fr-FR" sz="3200" dirty="0">
                <a:solidFill>
                  <a:schemeClr val="tx1"/>
                </a:solidFill>
                <a:latin typeface="Calibri" panose="020F0502020204030204" pitchFamily="34" charset="0"/>
                <a:cs typeface="Calibri" panose="020F0502020204030204" pitchFamily="34" charset="0"/>
              </a:rPr>
              <a:t>Certains sont utiles à l’Homme, d’autres peuvent provoquer des maladies infectieuses, ils sont dits : «</a:t>
            </a:r>
            <a:r>
              <a:rPr lang="fr-FR" sz="3200" b="1" u="sng" dirty="0">
                <a:solidFill>
                  <a:schemeClr val="tx1"/>
                </a:solidFill>
                <a:latin typeface="Calibri" panose="020F0502020204030204" pitchFamily="34" charset="0"/>
                <a:cs typeface="Calibri" panose="020F0502020204030204" pitchFamily="34" charset="0"/>
              </a:rPr>
              <a:t>pathogènes</a:t>
            </a:r>
            <a:r>
              <a:rPr lang="fr-FR" sz="32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endParaRPr lang="fr-FR" sz="2800" b="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1939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B77FF-4B01-649D-A00C-B73D05A94F3F}"/>
              </a:ext>
            </a:extLst>
          </p:cNvPr>
          <p:cNvSpPr>
            <a:spLocks noGrp="1"/>
          </p:cNvSpPr>
          <p:nvPr>
            <p:ph type="title"/>
          </p:nvPr>
        </p:nvSpPr>
        <p:spPr/>
        <p:txBody>
          <a:bodyPr/>
          <a:lstStyle/>
          <a:p>
            <a:r>
              <a:rPr lang="fr-FR" b="1" dirty="0">
                <a:solidFill>
                  <a:srgbClr val="00602B"/>
                </a:solidFill>
                <a:latin typeface="Calibri" panose="020F0502020204030204" pitchFamily="34" charset="0"/>
                <a:ea typeface="+mn-ea"/>
                <a:cs typeface="Calibri" panose="020F0502020204030204" pitchFamily="34" charset="0"/>
              </a:rPr>
              <a:t>1) Classification des micro-organismes : </a:t>
            </a:r>
            <a:endParaRPr lang="fr-FR" dirty="0"/>
          </a:p>
        </p:txBody>
      </p:sp>
    </p:spTree>
    <p:extLst>
      <p:ext uri="{BB962C8B-B14F-4D97-AF65-F5344CB8AC3E}">
        <p14:creationId xmlns:p14="http://schemas.microsoft.com/office/powerpoint/2010/main" val="30713080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5450128-7EAC-CE88-5435-48590EE3C709}"/>
              </a:ext>
            </a:extLst>
          </p:cNvPr>
          <p:cNvPicPr>
            <a:picLocks noGrp="1" noChangeAspect="1"/>
          </p:cNvPicPr>
          <p:nvPr>
            <p:ph idx="1"/>
          </p:nvPr>
        </p:nvPicPr>
        <p:blipFill>
          <a:blip r:embed="rId2"/>
          <a:stretch>
            <a:fillRect/>
          </a:stretch>
        </p:blipFill>
        <p:spPr>
          <a:xfrm rot="5400000">
            <a:off x="316625" y="1243607"/>
            <a:ext cx="6153608" cy="4370787"/>
          </a:xfrm>
        </p:spPr>
      </p:pic>
      <p:pic>
        <p:nvPicPr>
          <p:cNvPr id="7" name="Picture 6">
            <a:extLst>
              <a:ext uri="{FF2B5EF4-FFF2-40B4-BE49-F238E27FC236}">
                <a16:creationId xmlns:a16="http://schemas.microsoft.com/office/drawing/2014/main" id="{DAA01FA7-5B11-95A9-0FF2-FCF530EF3546}"/>
              </a:ext>
            </a:extLst>
          </p:cNvPr>
          <p:cNvPicPr>
            <a:picLocks noChangeAspect="1"/>
          </p:cNvPicPr>
          <p:nvPr/>
        </p:nvPicPr>
        <p:blipFill>
          <a:blip r:embed="rId3"/>
          <a:stretch>
            <a:fillRect/>
          </a:stretch>
        </p:blipFill>
        <p:spPr>
          <a:xfrm rot="5400000">
            <a:off x="5545087" y="1285875"/>
            <a:ext cx="6096000" cy="4286250"/>
          </a:xfrm>
          <a:prstGeom prst="rect">
            <a:avLst/>
          </a:prstGeom>
        </p:spPr>
      </p:pic>
    </p:spTree>
    <p:extLst>
      <p:ext uri="{BB962C8B-B14F-4D97-AF65-F5344CB8AC3E}">
        <p14:creationId xmlns:p14="http://schemas.microsoft.com/office/powerpoint/2010/main" val="2104371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08F1BD7-7BC9-A826-1B91-7FA46AF17ED8}"/>
              </a:ext>
            </a:extLst>
          </p:cNvPr>
          <p:cNvPicPr>
            <a:picLocks noGrp="1" noChangeAspect="1"/>
          </p:cNvPicPr>
          <p:nvPr>
            <p:ph idx="1"/>
          </p:nvPr>
        </p:nvPicPr>
        <p:blipFill>
          <a:blip r:embed="rId2"/>
          <a:stretch>
            <a:fillRect/>
          </a:stretch>
        </p:blipFill>
        <p:spPr>
          <a:xfrm rot="5400000">
            <a:off x="186849" y="1331092"/>
            <a:ext cx="6036741" cy="4195816"/>
          </a:xfrm>
        </p:spPr>
      </p:pic>
      <p:pic>
        <p:nvPicPr>
          <p:cNvPr id="7" name="Picture 6">
            <a:extLst>
              <a:ext uri="{FF2B5EF4-FFF2-40B4-BE49-F238E27FC236}">
                <a16:creationId xmlns:a16="http://schemas.microsoft.com/office/drawing/2014/main" id="{FD771FDD-A881-E22F-4820-BB539A091C98}"/>
              </a:ext>
            </a:extLst>
          </p:cNvPr>
          <p:cNvPicPr>
            <a:picLocks noChangeAspect="1"/>
          </p:cNvPicPr>
          <p:nvPr/>
        </p:nvPicPr>
        <p:blipFill>
          <a:blip r:embed="rId3"/>
          <a:stretch>
            <a:fillRect/>
          </a:stretch>
        </p:blipFill>
        <p:spPr>
          <a:xfrm rot="5400000">
            <a:off x="5753247" y="1285875"/>
            <a:ext cx="6115050" cy="4286250"/>
          </a:xfrm>
          <a:prstGeom prst="rect">
            <a:avLst/>
          </a:prstGeom>
        </p:spPr>
      </p:pic>
    </p:spTree>
    <p:extLst>
      <p:ext uri="{BB962C8B-B14F-4D97-AF65-F5344CB8AC3E}">
        <p14:creationId xmlns:p14="http://schemas.microsoft.com/office/powerpoint/2010/main" val="1103314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73127C07-4810-1EFF-AD9A-55DA70B64655}"/>
              </a:ext>
            </a:extLst>
          </p:cNvPr>
          <p:cNvPicPr>
            <a:picLocks noChangeAspect="1"/>
          </p:cNvPicPr>
          <p:nvPr/>
        </p:nvPicPr>
        <p:blipFill>
          <a:blip r:embed="rId2"/>
          <a:stretch>
            <a:fillRect/>
          </a:stretch>
        </p:blipFill>
        <p:spPr>
          <a:xfrm>
            <a:off x="2005590" y="545690"/>
            <a:ext cx="8180819" cy="5766620"/>
          </a:xfrm>
          <a:prstGeom prst="rect">
            <a:avLst/>
          </a:prstGeom>
        </p:spPr>
      </p:pic>
    </p:spTree>
    <p:extLst>
      <p:ext uri="{BB962C8B-B14F-4D97-AF65-F5344CB8AC3E}">
        <p14:creationId xmlns:p14="http://schemas.microsoft.com/office/powerpoint/2010/main" val="2325254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b="1" dirty="0">
                <a:solidFill>
                  <a:srgbClr val="00602B"/>
                </a:solidFill>
                <a:latin typeface="Calibri" panose="020F0502020204030204" pitchFamily="34" charset="0"/>
                <a:ea typeface="+mn-ea"/>
                <a:cs typeface="Calibri" panose="020F0502020204030204" pitchFamily="34" charset="0"/>
              </a:rPr>
              <a:t>2) Multiplication des micro-organismes : </a:t>
            </a:r>
          </a:p>
        </p:txBody>
      </p:sp>
      <p:graphicFrame>
        <p:nvGraphicFramePr>
          <p:cNvPr id="5" name="Table 5">
            <a:extLst>
              <a:ext uri="{FF2B5EF4-FFF2-40B4-BE49-F238E27FC236}">
                <a16:creationId xmlns:a16="http://schemas.microsoft.com/office/drawing/2014/main" id="{BBC9FC35-EF51-6AA3-9F25-3814E47C0427}"/>
              </a:ext>
            </a:extLst>
          </p:cNvPr>
          <p:cNvGraphicFramePr>
            <a:graphicFrameLocks noGrp="1"/>
          </p:cNvGraphicFramePr>
          <p:nvPr>
            <p:ph idx="1"/>
            <p:extLst>
              <p:ext uri="{D42A27DB-BD31-4B8C-83A1-F6EECF244321}">
                <p14:modId xmlns:p14="http://schemas.microsoft.com/office/powerpoint/2010/main" val="2767492940"/>
              </p:ext>
            </p:extLst>
          </p:nvPr>
        </p:nvGraphicFramePr>
        <p:xfrm>
          <a:off x="962891" y="2377205"/>
          <a:ext cx="10266218" cy="3535680"/>
        </p:xfrm>
        <a:graphic>
          <a:graphicData uri="http://schemas.openxmlformats.org/drawingml/2006/table">
            <a:tbl>
              <a:tblPr firstRow="1" bandRow="1">
                <a:tableStyleId>{8EC20E35-A176-4012-BC5E-935CFFF8708E}</a:tableStyleId>
              </a:tblPr>
              <a:tblGrid>
                <a:gridCol w="3186241">
                  <a:extLst>
                    <a:ext uri="{9D8B030D-6E8A-4147-A177-3AD203B41FA5}">
                      <a16:colId xmlns:a16="http://schemas.microsoft.com/office/drawing/2014/main" val="2525548496"/>
                    </a:ext>
                  </a:extLst>
                </a:gridCol>
                <a:gridCol w="1946868">
                  <a:extLst>
                    <a:ext uri="{9D8B030D-6E8A-4147-A177-3AD203B41FA5}">
                      <a16:colId xmlns:a16="http://schemas.microsoft.com/office/drawing/2014/main" val="1686126189"/>
                    </a:ext>
                  </a:extLst>
                </a:gridCol>
                <a:gridCol w="5133109">
                  <a:extLst>
                    <a:ext uri="{9D8B030D-6E8A-4147-A177-3AD203B41FA5}">
                      <a16:colId xmlns:a16="http://schemas.microsoft.com/office/drawing/2014/main" val="1326408691"/>
                    </a:ext>
                  </a:extLst>
                </a:gridCol>
              </a:tblGrid>
              <a:tr h="370840">
                <a:tc gridSpan="2">
                  <a:txBody>
                    <a:bodyPr/>
                    <a:lstStyle/>
                    <a:p>
                      <a:pPr algn="ctr"/>
                      <a:r>
                        <a:rPr lang="fr-FR" sz="2800" noProof="0"/>
                        <a:t>Micro-organisme</a:t>
                      </a:r>
                    </a:p>
                  </a:txBody>
                  <a:tcPr>
                    <a:lnR w="12700" cap="flat" cmpd="sng" algn="ctr">
                      <a:solidFill>
                        <a:schemeClr val="tx1"/>
                      </a:solidFill>
                      <a:prstDash val="solid"/>
                      <a:round/>
                      <a:headEnd type="none" w="med" len="med"/>
                      <a:tailEnd type="none" w="med" len="med"/>
                    </a:lnR>
                  </a:tcPr>
                </a:tc>
                <a:tc hMerge="1">
                  <a:txBody>
                    <a:bodyPr/>
                    <a:lstStyle/>
                    <a:p>
                      <a:endParaRPr lang="fr-FR"/>
                    </a:p>
                  </a:txBody>
                  <a:tcPr/>
                </a:tc>
                <a:tc>
                  <a:txBody>
                    <a:bodyPr/>
                    <a:lstStyle/>
                    <a:p>
                      <a:pPr algn="ctr"/>
                      <a:r>
                        <a:rPr lang="fr-FR" sz="2800" noProof="0"/>
                        <a:t>Mode de multiplication</a:t>
                      </a: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60138354"/>
                  </a:ext>
                </a:extLst>
              </a:tr>
              <a:tr h="370840">
                <a:tc gridSpan="2">
                  <a:txBody>
                    <a:bodyPr/>
                    <a:lstStyle/>
                    <a:p>
                      <a:r>
                        <a:rPr lang="fr-FR" sz="2800" noProof="0" dirty="0"/>
                        <a:t>Protozoaires</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fr-FR"/>
                    </a:p>
                  </a:txBody>
                  <a:tcPr/>
                </a:tc>
                <a:tc>
                  <a:txBody>
                    <a:bodyPr/>
                    <a:lstStyle/>
                    <a:p>
                      <a:r>
                        <a:rPr lang="fr-FR" sz="2800" noProof="0" dirty="0"/>
                        <a:t>Division cellulaire</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0443627"/>
                  </a:ext>
                </a:extLst>
              </a:tr>
              <a:tr h="370840">
                <a:tc gridSpan="2">
                  <a:txBody>
                    <a:bodyPr/>
                    <a:lstStyle/>
                    <a:p>
                      <a:r>
                        <a:rPr lang="fr-FR" sz="2800" noProof="0" dirty="0"/>
                        <a:t>Bactérie</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a:txBody>
                    <a:bodyPr/>
                    <a:lstStyle/>
                    <a:p>
                      <a:r>
                        <a:rPr lang="fr-FR" sz="2800" noProof="0"/>
                        <a:t>Division cellulaire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92467307"/>
                  </a:ext>
                </a:extLst>
              </a:tr>
              <a:tr h="370840">
                <a:tc gridSpan="2">
                  <a:txBody>
                    <a:bodyPr/>
                    <a:lstStyle/>
                    <a:p>
                      <a:r>
                        <a:rPr lang="fr-FR" sz="2800" noProof="0" dirty="0"/>
                        <a:t>Virus</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r-FR"/>
                    </a:p>
                  </a:txBody>
                  <a:tcPr/>
                </a:tc>
                <a:tc>
                  <a:txBody>
                    <a:bodyPr/>
                    <a:lstStyle/>
                    <a:p>
                      <a:r>
                        <a:rPr lang="fr-FR" sz="2800" noProof="0"/>
                        <a:t>Prolifération dans une cellule vivante</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7693521"/>
                  </a:ext>
                </a:extLst>
              </a:tr>
              <a:tr h="370840">
                <a:tc rowSpan="2">
                  <a:txBody>
                    <a:bodyPr/>
                    <a:lstStyle/>
                    <a:p>
                      <a:r>
                        <a:rPr lang="fr-FR" sz="2800" noProof="0"/>
                        <a:t>Champignons microscopiques </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r-FR" sz="2800" noProof="0"/>
                        <a:t>Levure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fr-FR" sz="2800" noProof="0"/>
                        <a:t>Bourgenement</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0023708"/>
                  </a:ext>
                </a:extLst>
              </a:tr>
              <a:tr h="370840">
                <a:tc vMerge="1">
                  <a:txBody>
                    <a:bodyPr/>
                    <a:lstStyle/>
                    <a:p>
                      <a:endParaRPr lang="fr-FR" dirty="0"/>
                    </a:p>
                  </a:txBody>
                  <a:tcPr>
                    <a:lnR w="12700" cap="flat" cmpd="sng" algn="ctr">
                      <a:solidFill>
                        <a:schemeClr val="tx1"/>
                      </a:solidFill>
                      <a:prstDash val="solid"/>
                      <a:round/>
                      <a:headEnd type="none" w="med" len="med"/>
                      <a:tailEnd type="none" w="med" len="med"/>
                    </a:lnR>
                  </a:tcPr>
                </a:tc>
                <a:tc>
                  <a:txBody>
                    <a:bodyPr/>
                    <a:lstStyle/>
                    <a:p>
                      <a:r>
                        <a:rPr lang="fr-FR" sz="2800" noProof="0"/>
                        <a:t>Moisissure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fr-FR" sz="2800" noProof="0" dirty="0"/>
                        <a:t>Sporulation</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394015129"/>
                  </a:ext>
                </a:extLst>
              </a:tr>
            </a:tbl>
          </a:graphicData>
        </a:graphic>
      </p:graphicFrame>
    </p:spTree>
    <p:extLst>
      <p:ext uri="{BB962C8B-B14F-4D97-AF65-F5344CB8AC3E}">
        <p14:creationId xmlns:p14="http://schemas.microsoft.com/office/powerpoint/2010/main" val="2436363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77907-D672-5688-F702-C56E38EC8028}"/>
              </a:ext>
            </a:extLst>
          </p:cNvPr>
          <p:cNvSpPr>
            <a:spLocks noGrp="1"/>
          </p:cNvSpPr>
          <p:nvPr>
            <p:ph type="title"/>
          </p:nvPr>
        </p:nvSpPr>
        <p:spPr>
          <a:xfrm>
            <a:off x="1097280" y="286603"/>
            <a:ext cx="10789920" cy="1450757"/>
          </a:xfrm>
        </p:spPr>
        <p:txBody>
          <a:bodyPr/>
          <a:lstStyle/>
          <a:p>
            <a:r>
              <a:rPr lang="fr-FR" b="1" dirty="0">
                <a:solidFill>
                  <a:srgbClr val="00602B"/>
                </a:solidFill>
                <a:latin typeface="+mn-lt"/>
              </a:rPr>
              <a:t>3) La dangerosité des micro-organismes :</a:t>
            </a:r>
          </a:p>
        </p:txBody>
      </p:sp>
      <p:pic>
        <p:nvPicPr>
          <p:cNvPr id="5" name="Content Placeholder 4">
            <a:extLst>
              <a:ext uri="{FF2B5EF4-FFF2-40B4-BE49-F238E27FC236}">
                <a16:creationId xmlns:a16="http://schemas.microsoft.com/office/drawing/2014/main" id="{262B2109-75DB-B3DA-0188-7A16F863A1B6}"/>
              </a:ext>
            </a:extLst>
          </p:cNvPr>
          <p:cNvPicPr>
            <a:picLocks noGrp="1" noChangeAspect="1"/>
          </p:cNvPicPr>
          <p:nvPr>
            <p:ph idx="1"/>
          </p:nvPr>
        </p:nvPicPr>
        <p:blipFill>
          <a:blip r:embed="rId2"/>
          <a:stretch>
            <a:fillRect/>
          </a:stretch>
        </p:blipFill>
        <p:spPr>
          <a:xfrm>
            <a:off x="3657599" y="2880432"/>
            <a:ext cx="8057741" cy="3690965"/>
          </a:xfrm>
        </p:spPr>
      </p:pic>
      <p:sp>
        <p:nvSpPr>
          <p:cNvPr id="3" name="TextBox 2">
            <a:extLst>
              <a:ext uri="{FF2B5EF4-FFF2-40B4-BE49-F238E27FC236}">
                <a16:creationId xmlns:a16="http://schemas.microsoft.com/office/drawing/2014/main" id="{A9A42ED1-5118-993A-9B2B-82037BC60941}"/>
              </a:ext>
            </a:extLst>
          </p:cNvPr>
          <p:cNvSpPr txBox="1"/>
          <p:nvPr/>
        </p:nvSpPr>
        <p:spPr>
          <a:xfrm>
            <a:off x="1097280" y="1847230"/>
            <a:ext cx="5775468" cy="461665"/>
          </a:xfrm>
          <a:prstGeom prst="rect">
            <a:avLst/>
          </a:prstGeom>
          <a:noFill/>
        </p:spPr>
        <p:txBody>
          <a:bodyPr wrap="square" rtlCol="0">
            <a:spAutoFit/>
          </a:bodyPr>
          <a:lstStyle/>
          <a:p>
            <a:r>
              <a:rPr lang="en-US" sz="2400" b="1" dirty="0">
                <a:solidFill>
                  <a:srgbClr val="0070C0"/>
                </a:solidFill>
              </a:rPr>
              <a:t>a) La multiplication </a:t>
            </a:r>
            <a:r>
              <a:rPr lang="en-US" sz="2400" b="1" dirty="0" err="1">
                <a:solidFill>
                  <a:srgbClr val="0070C0"/>
                </a:solidFill>
              </a:rPr>
              <a:t>rapide</a:t>
            </a:r>
            <a:r>
              <a:rPr lang="en-US" sz="2400" b="1" dirty="0">
                <a:solidFill>
                  <a:srgbClr val="0070C0"/>
                </a:solidFill>
              </a:rPr>
              <a:t> des </a:t>
            </a:r>
            <a:r>
              <a:rPr lang="en-US" sz="2400" b="1" dirty="0" err="1">
                <a:solidFill>
                  <a:srgbClr val="0070C0"/>
                </a:solidFill>
              </a:rPr>
              <a:t>bactéries</a:t>
            </a:r>
            <a:r>
              <a:rPr lang="en-US" sz="2400" b="1" dirty="0">
                <a:solidFill>
                  <a:srgbClr val="0070C0"/>
                </a:solidFill>
              </a:rPr>
              <a:t> :</a:t>
            </a:r>
            <a:endParaRPr lang="fr-FR" sz="2400" b="1" dirty="0">
              <a:solidFill>
                <a:srgbClr val="0070C0"/>
              </a:solidFill>
            </a:endParaRPr>
          </a:p>
        </p:txBody>
      </p:sp>
    </p:spTree>
    <p:extLst>
      <p:ext uri="{BB962C8B-B14F-4D97-AF65-F5344CB8AC3E}">
        <p14:creationId xmlns:p14="http://schemas.microsoft.com/office/powerpoint/2010/main" val="31408961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DAEB2C0-26F4-1867-E5B4-0AFC89FEFF47}"/>
              </a:ext>
            </a:extLst>
          </p:cNvPr>
          <p:cNvPicPr>
            <a:picLocks noGrp="1" noChangeAspect="1"/>
          </p:cNvPicPr>
          <p:nvPr>
            <p:ph idx="1"/>
          </p:nvPr>
        </p:nvPicPr>
        <p:blipFill>
          <a:blip r:embed="rId2"/>
          <a:stretch>
            <a:fillRect/>
          </a:stretch>
        </p:blipFill>
        <p:spPr>
          <a:xfrm>
            <a:off x="2152015" y="1971083"/>
            <a:ext cx="7948930" cy="4240294"/>
          </a:xfrm>
        </p:spPr>
      </p:pic>
    </p:spTree>
    <p:extLst>
      <p:ext uri="{BB962C8B-B14F-4D97-AF65-F5344CB8AC3E}">
        <p14:creationId xmlns:p14="http://schemas.microsoft.com/office/powerpoint/2010/main" val="4064497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B28DA7-6211-46CC-11AB-F607FEAD0A85}"/>
              </a:ext>
            </a:extLst>
          </p:cNvPr>
          <p:cNvPicPr>
            <a:picLocks noGrp="1" noChangeAspect="1"/>
          </p:cNvPicPr>
          <p:nvPr>
            <p:ph idx="1"/>
          </p:nvPr>
        </p:nvPicPr>
        <p:blipFill>
          <a:blip r:embed="rId2"/>
          <a:stretch>
            <a:fillRect/>
          </a:stretch>
        </p:blipFill>
        <p:spPr>
          <a:xfrm>
            <a:off x="1849654" y="923131"/>
            <a:ext cx="8492692" cy="5011737"/>
          </a:xfrm>
        </p:spPr>
      </p:pic>
      <p:sp>
        <p:nvSpPr>
          <p:cNvPr id="6" name="Rectangle: Rounded Corners 5">
            <a:extLst>
              <a:ext uri="{FF2B5EF4-FFF2-40B4-BE49-F238E27FC236}">
                <a16:creationId xmlns:a16="http://schemas.microsoft.com/office/drawing/2014/main" id="{89F72037-0533-E376-4186-94530AF486F3}"/>
              </a:ext>
            </a:extLst>
          </p:cNvPr>
          <p:cNvSpPr/>
          <p:nvPr/>
        </p:nvSpPr>
        <p:spPr>
          <a:xfrm>
            <a:off x="1849654" y="1371600"/>
            <a:ext cx="6955133" cy="294968"/>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Rounded Corners 6">
            <a:extLst>
              <a:ext uri="{FF2B5EF4-FFF2-40B4-BE49-F238E27FC236}">
                <a16:creationId xmlns:a16="http://schemas.microsoft.com/office/drawing/2014/main" id="{86ABE886-080D-CF23-CC30-1E98AB51A5BC}"/>
              </a:ext>
            </a:extLst>
          </p:cNvPr>
          <p:cNvSpPr/>
          <p:nvPr/>
        </p:nvSpPr>
        <p:spPr>
          <a:xfrm>
            <a:off x="2002054" y="2261419"/>
            <a:ext cx="6955133" cy="294968"/>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435DBC47-E4AC-5610-2E56-40B23466959B}"/>
              </a:ext>
            </a:extLst>
          </p:cNvPr>
          <p:cNvSpPr/>
          <p:nvPr/>
        </p:nvSpPr>
        <p:spPr>
          <a:xfrm>
            <a:off x="6449961" y="3151238"/>
            <a:ext cx="2915265" cy="294968"/>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3CBD4119-5F6D-C74B-0A6D-D1AA25334CC1}"/>
              </a:ext>
            </a:extLst>
          </p:cNvPr>
          <p:cNvSpPr/>
          <p:nvPr/>
        </p:nvSpPr>
        <p:spPr>
          <a:xfrm>
            <a:off x="6449960" y="3599707"/>
            <a:ext cx="2915265" cy="294968"/>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9A17C397-C6DA-8530-5188-00B48BA5E0F2}"/>
              </a:ext>
            </a:extLst>
          </p:cNvPr>
          <p:cNvSpPr/>
          <p:nvPr/>
        </p:nvSpPr>
        <p:spPr>
          <a:xfrm>
            <a:off x="1676400" y="4301613"/>
            <a:ext cx="8492692" cy="636381"/>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extBox 10">
            <a:extLst>
              <a:ext uri="{FF2B5EF4-FFF2-40B4-BE49-F238E27FC236}">
                <a16:creationId xmlns:a16="http://schemas.microsoft.com/office/drawing/2014/main" id="{540D969D-D08F-0570-CBC0-61A8E3EDA1EE}"/>
              </a:ext>
            </a:extLst>
          </p:cNvPr>
          <p:cNvSpPr txBox="1"/>
          <p:nvPr/>
        </p:nvSpPr>
        <p:spPr>
          <a:xfrm>
            <a:off x="6702896" y="5466787"/>
            <a:ext cx="324464" cy="461665"/>
          </a:xfrm>
          <a:prstGeom prst="rect">
            <a:avLst/>
          </a:prstGeom>
          <a:noFill/>
        </p:spPr>
        <p:txBody>
          <a:bodyPr wrap="square" rtlCol="0">
            <a:spAutoFit/>
          </a:bodyPr>
          <a:lstStyle/>
          <a:p>
            <a:r>
              <a:rPr lang="fr-FR" sz="2400" dirty="0">
                <a:solidFill>
                  <a:srgbClr val="FF0000"/>
                </a:solidFill>
                <a:highlight>
                  <a:srgbClr val="F3FDF4"/>
                </a:highlight>
              </a:rPr>
              <a:t>r</a:t>
            </a:r>
            <a:endParaRPr lang="fr-FR" dirty="0">
              <a:solidFill>
                <a:srgbClr val="FF0000"/>
              </a:solidFill>
              <a:highlight>
                <a:srgbClr val="F3FDF4"/>
              </a:highlight>
            </a:endParaRPr>
          </a:p>
        </p:txBody>
      </p:sp>
      <p:sp>
        <p:nvSpPr>
          <p:cNvPr id="12" name="Rectangle: Rounded Corners 11">
            <a:extLst>
              <a:ext uri="{FF2B5EF4-FFF2-40B4-BE49-F238E27FC236}">
                <a16:creationId xmlns:a16="http://schemas.microsoft.com/office/drawing/2014/main" id="{F4C28845-63DE-603B-37CC-82A5BC73441E}"/>
              </a:ext>
            </a:extLst>
          </p:cNvPr>
          <p:cNvSpPr/>
          <p:nvPr/>
        </p:nvSpPr>
        <p:spPr>
          <a:xfrm>
            <a:off x="1849654" y="5277722"/>
            <a:ext cx="8492692" cy="636381"/>
          </a:xfrm>
          <a:prstGeom prst="round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2980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2"/>
                                        </p:tgtEl>
                                      </p:cBhvr>
                                    </p:animEffect>
                                    <p:set>
                                      <p:cBhvr>
                                        <p:cTn id="3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5AE5FB1-517F-798E-7B85-B62EE859ADB2}"/>
              </a:ext>
            </a:extLst>
          </p:cNvPr>
          <p:cNvPicPr>
            <a:picLocks noGrp="1" noChangeAspect="1"/>
          </p:cNvPicPr>
          <p:nvPr>
            <p:ph idx="1"/>
          </p:nvPr>
        </p:nvPicPr>
        <p:blipFill>
          <a:blip r:embed="rId2"/>
          <a:stretch>
            <a:fillRect/>
          </a:stretch>
        </p:blipFill>
        <p:spPr>
          <a:xfrm>
            <a:off x="5021826" y="688992"/>
            <a:ext cx="6838409" cy="5480016"/>
          </a:xfrm>
        </p:spPr>
      </p:pic>
      <p:sp>
        <p:nvSpPr>
          <p:cNvPr id="6" name="Rectangle: Rounded Corners 5">
            <a:extLst>
              <a:ext uri="{FF2B5EF4-FFF2-40B4-BE49-F238E27FC236}">
                <a16:creationId xmlns:a16="http://schemas.microsoft.com/office/drawing/2014/main" id="{90BAC602-A382-6630-D539-DD53E8159E59}"/>
              </a:ext>
            </a:extLst>
          </p:cNvPr>
          <p:cNvSpPr/>
          <p:nvPr/>
        </p:nvSpPr>
        <p:spPr>
          <a:xfrm>
            <a:off x="5184059" y="5836179"/>
            <a:ext cx="5176684" cy="3328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Box 6">
            <a:extLst>
              <a:ext uri="{FF2B5EF4-FFF2-40B4-BE49-F238E27FC236}">
                <a16:creationId xmlns:a16="http://schemas.microsoft.com/office/drawing/2014/main" id="{CD0EFDE8-D44F-1BAB-5FBB-C972821638DD}"/>
              </a:ext>
            </a:extLst>
          </p:cNvPr>
          <p:cNvSpPr txBox="1"/>
          <p:nvPr/>
        </p:nvSpPr>
        <p:spPr>
          <a:xfrm>
            <a:off x="487680" y="688992"/>
            <a:ext cx="4271133" cy="461665"/>
          </a:xfrm>
          <a:prstGeom prst="rect">
            <a:avLst/>
          </a:prstGeom>
          <a:noFill/>
        </p:spPr>
        <p:txBody>
          <a:bodyPr wrap="square" rtlCol="0">
            <a:spAutoFit/>
          </a:bodyPr>
          <a:lstStyle/>
          <a:p>
            <a:r>
              <a:rPr lang="en-US" sz="2400" b="1" dirty="0">
                <a:solidFill>
                  <a:srgbClr val="0070C0"/>
                </a:solidFill>
              </a:rPr>
              <a:t>b) </a:t>
            </a:r>
            <a:r>
              <a:rPr lang="fr-FR" sz="2400" b="1" dirty="0">
                <a:solidFill>
                  <a:srgbClr val="0070C0"/>
                </a:solidFill>
              </a:rPr>
              <a:t>La présence de la capsule </a:t>
            </a:r>
            <a:r>
              <a:rPr lang="en-US" sz="2400" b="1" dirty="0">
                <a:solidFill>
                  <a:srgbClr val="0070C0"/>
                </a:solidFill>
              </a:rPr>
              <a:t>:</a:t>
            </a:r>
            <a:endParaRPr lang="fr-FR" sz="2400" b="1" dirty="0">
              <a:solidFill>
                <a:srgbClr val="0070C0"/>
              </a:solidFill>
            </a:endParaRPr>
          </a:p>
        </p:txBody>
      </p:sp>
    </p:spTree>
    <p:extLst>
      <p:ext uri="{BB962C8B-B14F-4D97-AF65-F5344CB8AC3E}">
        <p14:creationId xmlns:p14="http://schemas.microsoft.com/office/powerpoint/2010/main" val="2103177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47789A6-9615-9B47-1E94-664500FE2D40}"/>
              </a:ext>
            </a:extLst>
          </p:cNvPr>
          <p:cNvPicPr>
            <a:picLocks noGrp="1" noChangeAspect="1"/>
          </p:cNvPicPr>
          <p:nvPr>
            <p:ph idx="1"/>
          </p:nvPr>
        </p:nvPicPr>
        <p:blipFill>
          <a:blip r:embed="rId2"/>
          <a:stretch>
            <a:fillRect/>
          </a:stretch>
        </p:blipFill>
        <p:spPr>
          <a:xfrm>
            <a:off x="705464" y="3213381"/>
            <a:ext cx="8922773" cy="2905089"/>
          </a:xfrm>
        </p:spPr>
      </p:pic>
      <p:pic>
        <p:nvPicPr>
          <p:cNvPr id="9" name="Picture 8" descr="A picture containing text, laying&#10;&#10;Description automatically generated">
            <a:extLst>
              <a:ext uri="{FF2B5EF4-FFF2-40B4-BE49-F238E27FC236}">
                <a16:creationId xmlns:a16="http://schemas.microsoft.com/office/drawing/2014/main" id="{02D54C7D-B32F-997E-5331-8C88709F4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5145" y="1081523"/>
            <a:ext cx="3429058" cy="2281882"/>
          </a:xfrm>
          <a:prstGeom prst="rect">
            <a:avLst/>
          </a:prstGeom>
        </p:spPr>
      </p:pic>
      <p:sp>
        <p:nvSpPr>
          <p:cNvPr id="10" name="TextBox 9">
            <a:extLst>
              <a:ext uri="{FF2B5EF4-FFF2-40B4-BE49-F238E27FC236}">
                <a16:creationId xmlns:a16="http://schemas.microsoft.com/office/drawing/2014/main" id="{B09DDEDD-2F39-1035-942A-B2DA7F54B392}"/>
              </a:ext>
            </a:extLst>
          </p:cNvPr>
          <p:cNvSpPr txBox="1"/>
          <p:nvPr/>
        </p:nvSpPr>
        <p:spPr>
          <a:xfrm>
            <a:off x="853439" y="1020883"/>
            <a:ext cx="3813933" cy="461665"/>
          </a:xfrm>
          <a:prstGeom prst="rect">
            <a:avLst/>
          </a:prstGeom>
          <a:noFill/>
        </p:spPr>
        <p:txBody>
          <a:bodyPr wrap="square" rtlCol="0">
            <a:spAutoFit/>
          </a:bodyPr>
          <a:lstStyle/>
          <a:p>
            <a:r>
              <a:rPr lang="en-US" sz="2400" b="1" dirty="0">
                <a:solidFill>
                  <a:srgbClr val="0070C0"/>
                </a:solidFill>
              </a:rPr>
              <a:t>c) </a:t>
            </a:r>
            <a:r>
              <a:rPr lang="fr-FR" sz="2400" b="1" dirty="0">
                <a:solidFill>
                  <a:srgbClr val="0070C0"/>
                </a:solidFill>
              </a:rPr>
              <a:t>La sécrétion de la toxine : </a:t>
            </a:r>
          </a:p>
        </p:txBody>
      </p:sp>
      <p:pic>
        <p:nvPicPr>
          <p:cNvPr id="7" name="Picture 6" descr="A dog lying on the ground&#10;&#10;Description automatically generated with low confidence">
            <a:extLst>
              <a:ext uri="{FF2B5EF4-FFF2-40B4-BE49-F238E27FC236}">
                <a16:creationId xmlns:a16="http://schemas.microsoft.com/office/drawing/2014/main" id="{2BD55E26-3857-61DE-2449-54CC144F3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1212" y="101599"/>
            <a:ext cx="4039968" cy="2622668"/>
          </a:xfrm>
          <a:prstGeom prst="rect">
            <a:avLst/>
          </a:prstGeom>
        </p:spPr>
      </p:pic>
    </p:spTree>
    <p:extLst>
      <p:ext uri="{BB962C8B-B14F-4D97-AF65-F5344CB8AC3E}">
        <p14:creationId xmlns:p14="http://schemas.microsoft.com/office/powerpoint/2010/main" val="1709316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C22C55E-DB00-7A5C-C05A-96F0053E69B9}"/>
              </a:ext>
            </a:extLst>
          </p:cNvPr>
          <p:cNvPicPr>
            <a:picLocks noGrp="1" noChangeAspect="1"/>
          </p:cNvPicPr>
          <p:nvPr>
            <p:ph idx="1"/>
          </p:nvPr>
        </p:nvPicPr>
        <p:blipFill>
          <a:blip r:embed="rId2"/>
          <a:stretch>
            <a:fillRect/>
          </a:stretch>
        </p:blipFill>
        <p:spPr>
          <a:xfrm>
            <a:off x="2105803" y="861580"/>
            <a:ext cx="8041353" cy="5134840"/>
          </a:xfrm>
        </p:spPr>
      </p:pic>
    </p:spTree>
    <p:extLst>
      <p:ext uri="{BB962C8B-B14F-4D97-AF65-F5344CB8AC3E}">
        <p14:creationId xmlns:p14="http://schemas.microsoft.com/office/powerpoint/2010/main" val="10341509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1480FF-7FFE-A360-3FA7-17E274EEF794}"/>
              </a:ext>
            </a:extLst>
          </p:cNvPr>
          <p:cNvPicPr>
            <a:picLocks noGrp="1" noChangeAspect="1"/>
          </p:cNvPicPr>
          <p:nvPr>
            <p:ph idx="1"/>
          </p:nvPr>
        </p:nvPicPr>
        <p:blipFill>
          <a:blip r:embed="rId2"/>
          <a:stretch>
            <a:fillRect/>
          </a:stretch>
        </p:blipFill>
        <p:spPr>
          <a:xfrm>
            <a:off x="202851" y="1101800"/>
            <a:ext cx="6816214" cy="4654399"/>
          </a:xfrm>
        </p:spPr>
      </p:pic>
      <p:pic>
        <p:nvPicPr>
          <p:cNvPr id="7" name="Picture 6">
            <a:extLst>
              <a:ext uri="{FF2B5EF4-FFF2-40B4-BE49-F238E27FC236}">
                <a16:creationId xmlns:a16="http://schemas.microsoft.com/office/drawing/2014/main" id="{F0121E15-1996-08BD-4318-15972DF17D06}"/>
              </a:ext>
            </a:extLst>
          </p:cNvPr>
          <p:cNvPicPr>
            <a:picLocks noChangeAspect="1"/>
          </p:cNvPicPr>
          <p:nvPr/>
        </p:nvPicPr>
        <p:blipFill>
          <a:blip r:embed="rId3"/>
          <a:stretch>
            <a:fillRect/>
          </a:stretch>
        </p:blipFill>
        <p:spPr>
          <a:xfrm>
            <a:off x="7019065" y="655731"/>
            <a:ext cx="5031044" cy="5292658"/>
          </a:xfrm>
          <a:prstGeom prst="rect">
            <a:avLst/>
          </a:prstGeom>
        </p:spPr>
      </p:pic>
      <p:sp>
        <p:nvSpPr>
          <p:cNvPr id="8" name="Rectangle: Rounded Corners 7">
            <a:extLst>
              <a:ext uri="{FF2B5EF4-FFF2-40B4-BE49-F238E27FC236}">
                <a16:creationId xmlns:a16="http://schemas.microsoft.com/office/drawing/2014/main" id="{BB3796B7-8972-883F-AFFA-A71C3A0B8AAD}"/>
              </a:ext>
            </a:extLst>
          </p:cNvPr>
          <p:cNvSpPr/>
          <p:nvPr/>
        </p:nvSpPr>
        <p:spPr>
          <a:xfrm>
            <a:off x="202850" y="1424412"/>
            <a:ext cx="6596155" cy="566620"/>
          </a:xfrm>
          <a:prstGeom prst="round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FC4AB7EB-EF54-CCD7-0D61-F7BB7E8E1B98}"/>
              </a:ext>
            </a:extLst>
          </p:cNvPr>
          <p:cNvSpPr/>
          <p:nvPr/>
        </p:nvSpPr>
        <p:spPr>
          <a:xfrm>
            <a:off x="312880" y="2332428"/>
            <a:ext cx="6596155" cy="566620"/>
          </a:xfrm>
          <a:prstGeom prst="round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E1417D44-0904-AC79-1C6A-E439E978C5AF}"/>
              </a:ext>
            </a:extLst>
          </p:cNvPr>
          <p:cNvSpPr/>
          <p:nvPr/>
        </p:nvSpPr>
        <p:spPr>
          <a:xfrm>
            <a:off x="312880" y="3494116"/>
            <a:ext cx="6596155" cy="566620"/>
          </a:xfrm>
          <a:prstGeom prst="round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AE308575-DEB6-EB9F-2C75-3136627A9361}"/>
              </a:ext>
            </a:extLst>
          </p:cNvPr>
          <p:cNvSpPr/>
          <p:nvPr/>
        </p:nvSpPr>
        <p:spPr>
          <a:xfrm>
            <a:off x="312879" y="4655803"/>
            <a:ext cx="6596155" cy="1100395"/>
          </a:xfrm>
          <a:prstGeom prst="round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38528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6A3FD9-C43E-4613-D062-5FF0C27ED74E}"/>
              </a:ext>
            </a:extLst>
          </p:cNvPr>
          <p:cNvPicPr>
            <a:picLocks noGrp="1" noChangeAspect="1"/>
          </p:cNvPicPr>
          <p:nvPr>
            <p:ph idx="1"/>
          </p:nvPr>
        </p:nvPicPr>
        <p:blipFill>
          <a:blip r:embed="rId2"/>
          <a:stretch>
            <a:fillRect/>
          </a:stretch>
        </p:blipFill>
        <p:spPr>
          <a:xfrm rot="5400000">
            <a:off x="5390270" y="-410991"/>
            <a:ext cx="5620649" cy="7679981"/>
          </a:xfrm>
        </p:spPr>
      </p:pic>
      <p:sp>
        <p:nvSpPr>
          <p:cNvPr id="6" name="Rectangle: Rounded Corners 5">
            <a:extLst>
              <a:ext uri="{FF2B5EF4-FFF2-40B4-BE49-F238E27FC236}">
                <a16:creationId xmlns:a16="http://schemas.microsoft.com/office/drawing/2014/main" id="{11D1705D-E622-3167-E16B-A17D12867A40}"/>
              </a:ext>
            </a:extLst>
          </p:cNvPr>
          <p:cNvSpPr/>
          <p:nvPr/>
        </p:nvSpPr>
        <p:spPr>
          <a:xfrm>
            <a:off x="10545098" y="1489590"/>
            <a:ext cx="988141" cy="5869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EBB2D80F-1BF0-85FE-685C-07091E520E9C}"/>
              </a:ext>
            </a:extLst>
          </p:cNvPr>
          <p:cNvSpPr/>
          <p:nvPr/>
        </p:nvSpPr>
        <p:spPr>
          <a:xfrm>
            <a:off x="10545098" y="3520431"/>
            <a:ext cx="1386348" cy="184797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9E261B78-CF75-23C9-5705-DDCA80C62421}"/>
              </a:ext>
            </a:extLst>
          </p:cNvPr>
          <p:cNvSpPr/>
          <p:nvPr/>
        </p:nvSpPr>
        <p:spPr>
          <a:xfrm>
            <a:off x="5700251" y="4722431"/>
            <a:ext cx="1172497" cy="74922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19DC95E7-3348-79E7-03B0-A7E36DB78DAC}"/>
              </a:ext>
            </a:extLst>
          </p:cNvPr>
          <p:cNvSpPr/>
          <p:nvPr/>
        </p:nvSpPr>
        <p:spPr>
          <a:xfrm>
            <a:off x="4478593" y="3135506"/>
            <a:ext cx="988141" cy="5869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9AF499F2-FC15-74A2-B5C9-9AEBC75648F7}"/>
              </a:ext>
            </a:extLst>
          </p:cNvPr>
          <p:cNvSpPr/>
          <p:nvPr/>
        </p:nvSpPr>
        <p:spPr>
          <a:xfrm>
            <a:off x="6695767" y="2076576"/>
            <a:ext cx="1939412" cy="81808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E3C9FEBB-85E3-741F-FE60-3BDF1F4FE508}"/>
              </a:ext>
            </a:extLst>
          </p:cNvPr>
          <p:cNvSpPr/>
          <p:nvPr/>
        </p:nvSpPr>
        <p:spPr>
          <a:xfrm>
            <a:off x="5027232" y="5906255"/>
            <a:ext cx="6346724" cy="27407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TextBox 13">
            <a:extLst>
              <a:ext uri="{FF2B5EF4-FFF2-40B4-BE49-F238E27FC236}">
                <a16:creationId xmlns:a16="http://schemas.microsoft.com/office/drawing/2014/main" id="{37189F99-E192-E5E3-6EFF-CE9BCE434C54}"/>
              </a:ext>
            </a:extLst>
          </p:cNvPr>
          <p:cNvSpPr txBox="1"/>
          <p:nvPr/>
        </p:nvSpPr>
        <p:spPr>
          <a:xfrm>
            <a:off x="687639" y="1833061"/>
            <a:ext cx="3526091" cy="830997"/>
          </a:xfrm>
          <a:prstGeom prst="rect">
            <a:avLst/>
          </a:prstGeom>
          <a:noFill/>
        </p:spPr>
        <p:txBody>
          <a:bodyPr wrap="square" rtlCol="0">
            <a:spAutoFit/>
          </a:bodyPr>
          <a:lstStyle/>
          <a:p>
            <a:r>
              <a:rPr lang="en-US" sz="2400" b="1" dirty="0">
                <a:solidFill>
                  <a:srgbClr val="0070C0"/>
                </a:solidFill>
              </a:rPr>
              <a:t>d) La </a:t>
            </a:r>
            <a:r>
              <a:rPr lang="en-US" sz="2400" b="1" dirty="0" err="1">
                <a:solidFill>
                  <a:srgbClr val="0070C0"/>
                </a:solidFill>
              </a:rPr>
              <a:t>prolifération</a:t>
            </a:r>
            <a:r>
              <a:rPr lang="en-US" sz="2400" b="1" dirty="0">
                <a:solidFill>
                  <a:srgbClr val="0070C0"/>
                </a:solidFill>
              </a:rPr>
              <a:t> </a:t>
            </a:r>
            <a:r>
              <a:rPr lang="en-US" sz="2400" b="1" dirty="0" err="1">
                <a:solidFill>
                  <a:srgbClr val="0070C0"/>
                </a:solidFill>
              </a:rPr>
              <a:t>rapide</a:t>
            </a:r>
            <a:r>
              <a:rPr lang="en-US" sz="2400" b="1" dirty="0">
                <a:solidFill>
                  <a:srgbClr val="0070C0"/>
                </a:solidFill>
              </a:rPr>
              <a:t> des virus:</a:t>
            </a:r>
            <a:endParaRPr lang="fr-FR" sz="2400" b="1" dirty="0">
              <a:solidFill>
                <a:srgbClr val="0070C0"/>
              </a:solidFill>
            </a:endParaRPr>
          </a:p>
        </p:txBody>
      </p:sp>
    </p:spTree>
    <p:extLst>
      <p:ext uri="{BB962C8B-B14F-4D97-AF65-F5344CB8AC3E}">
        <p14:creationId xmlns:p14="http://schemas.microsoft.com/office/powerpoint/2010/main" val="1726545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1"/>
                                        </p:tgtEl>
                                      </p:cBhvr>
                                    </p:animEffect>
                                    <p:set>
                                      <p:cBhvr>
                                        <p:cTn id="27" dur="1" fill="hold">
                                          <p:stCondLst>
                                            <p:cond delay="499"/>
                                          </p:stCondLst>
                                        </p:cTn>
                                        <p:tgtEl>
                                          <p:spTgt spid="11"/>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E5B317-BAE5-E23D-81E4-171E93C7DFAA}"/>
              </a:ext>
            </a:extLst>
          </p:cNvPr>
          <p:cNvSpPr>
            <a:spLocks noGrp="1"/>
          </p:cNvSpPr>
          <p:nvPr>
            <p:ph idx="1"/>
          </p:nvPr>
        </p:nvSpPr>
        <p:spPr>
          <a:xfrm>
            <a:off x="1097280" y="1978470"/>
            <a:ext cx="10058400" cy="4023360"/>
          </a:xfrm>
        </p:spPr>
        <p:txBody>
          <a:bodyPr>
            <a:normAutofit fontScale="92500" lnSpcReduction="10000"/>
          </a:bodyPr>
          <a:lstStyle/>
          <a:p>
            <a:pPr marL="0" indent="0">
              <a:buNone/>
            </a:pPr>
            <a:r>
              <a:rPr lang="fr-FR" sz="3200" dirty="0">
                <a:solidFill>
                  <a:schemeClr val="tx1"/>
                </a:solidFill>
              </a:rPr>
              <a:t>La multiplication d’un virus se déroule dans une cellule vivante, en suivant les étapes suivantes :</a:t>
            </a:r>
          </a:p>
          <a:p>
            <a:pPr>
              <a:buFont typeface="Wingdings" panose="05000000000000000000" pitchFamily="2" charset="2"/>
              <a:buChar char="§"/>
            </a:pPr>
            <a:r>
              <a:rPr lang="fr-FR" sz="3200" dirty="0">
                <a:solidFill>
                  <a:schemeClr val="tx1"/>
                </a:solidFill>
              </a:rPr>
              <a:t> Fixation du virus sur la cellule vivante. </a:t>
            </a:r>
          </a:p>
          <a:p>
            <a:pPr>
              <a:buFont typeface="Wingdings" panose="05000000000000000000" pitchFamily="2" charset="2"/>
              <a:buChar char="§"/>
            </a:pPr>
            <a:r>
              <a:rPr lang="fr-FR" sz="3200" dirty="0">
                <a:solidFill>
                  <a:schemeClr val="tx1"/>
                </a:solidFill>
              </a:rPr>
              <a:t> Pénétration du virus (son matériel génétique) dans la cellule. </a:t>
            </a:r>
          </a:p>
          <a:p>
            <a:pPr>
              <a:buFont typeface="Wingdings" panose="05000000000000000000" pitchFamily="2" charset="2"/>
              <a:buChar char="§"/>
            </a:pPr>
            <a:r>
              <a:rPr lang="fr-FR" sz="3200" dirty="0">
                <a:solidFill>
                  <a:schemeClr val="tx1"/>
                </a:solidFill>
              </a:rPr>
              <a:t> Insertion du matériel génétique viral dans le noyau de la cellule.</a:t>
            </a:r>
          </a:p>
          <a:p>
            <a:pPr>
              <a:buFont typeface="Wingdings" panose="05000000000000000000" pitchFamily="2" charset="2"/>
              <a:buChar char="§"/>
            </a:pPr>
            <a:r>
              <a:rPr lang="fr-FR" sz="3200" dirty="0">
                <a:solidFill>
                  <a:schemeClr val="tx1"/>
                </a:solidFill>
              </a:rPr>
              <a:t> Multiplication du matériel génétique viral et donc libération des nouveaux virus qui vont infecter d’autres cellules vivantes.</a:t>
            </a:r>
          </a:p>
        </p:txBody>
      </p:sp>
    </p:spTree>
    <p:extLst>
      <p:ext uri="{BB962C8B-B14F-4D97-AF65-F5344CB8AC3E}">
        <p14:creationId xmlns:p14="http://schemas.microsoft.com/office/powerpoint/2010/main" val="7565109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9628B-B8A5-4E94-D74D-DDF659ABE871}"/>
              </a:ext>
            </a:extLst>
          </p:cNvPr>
          <p:cNvSpPr>
            <a:spLocks noGrp="1"/>
          </p:cNvSpPr>
          <p:nvPr>
            <p:ph type="title"/>
          </p:nvPr>
        </p:nvSpPr>
        <p:spPr/>
        <p:txBody>
          <a:bodyPr/>
          <a:lstStyle/>
          <a:p>
            <a:r>
              <a:rPr lang="fr-FR" b="1" dirty="0">
                <a:solidFill>
                  <a:srgbClr val="0070C0"/>
                </a:solidFill>
                <a:latin typeface="+mn-lt"/>
              </a:rPr>
              <a:t>e) L’évolution rapide des virus:</a:t>
            </a:r>
          </a:p>
        </p:txBody>
      </p:sp>
      <p:sp>
        <p:nvSpPr>
          <p:cNvPr id="3" name="Content Placeholder 2">
            <a:extLst>
              <a:ext uri="{FF2B5EF4-FFF2-40B4-BE49-F238E27FC236}">
                <a16:creationId xmlns:a16="http://schemas.microsoft.com/office/drawing/2014/main" id="{24AFEFD7-09B4-1FF5-D56B-4CDAE754851B}"/>
              </a:ext>
            </a:extLst>
          </p:cNvPr>
          <p:cNvSpPr>
            <a:spLocks noGrp="1"/>
          </p:cNvSpPr>
          <p:nvPr>
            <p:ph idx="1"/>
          </p:nvPr>
        </p:nvSpPr>
        <p:spPr>
          <a:xfrm>
            <a:off x="1097280" y="2199696"/>
            <a:ext cx="10058400" cy="4023360"/>
          </a:xfrm>
        </p:spPr>
        <p:txBody>
          <a:bodyPr>
            <a:normAutofit/>
          </a:bodyPr>
          <a:lstStyle/>
          <a:p>
            <a:pPr marL="0" indent="0">
              <a:buNone/>
            </a:pPr>
            <a:r>
              <a:rPr lang="fr-FR" sz="3600" dirty="0">
                <a:solidFill>
                  <a:schemeClr val="tx1"/>
                </a:solidFill>
              </a:rPr>
              <a:t>Les virus changent et évoluent rapidement, c’est ce qui les rend plus pathogènes pour l’organisme.</a:t>
            </a:r>
          </a:p>
          <a:p>
            <a:pPr marL="0" indent="0">
              <a:buNone/>
            </a:pPr>
            <a:r>
              <a:rPr lang="fr-FR" sz="3600" b="1" dirty="0">
                <a:solidFill>
                  <a:schemeClr val="tx1"/>
                </a:solidFill>
              </a:rPr>
              <a:t>Exemple:</a:t>
            </a:r>
            <a:r>
              <a:rPr lang="fr-FR" sz="3600" dirty="0">
                <a:solidFill>
                  <a:schemeClr val="tx1"/>
                </a:solidFill>
              </a:rPr>
              <a:t> Le virus de la grippe évolue très rapidement d’’une année à l’autre, ce qui nécessite la fabrication des nouveaux vaccins.</a:t>
            </a:r>
          </a:p>
        </p:txBody>
      </p:sp>
    </p:spTree>
    <p:extLst>
      <p:ext uri="{BB962C8B-B14F-4D97-AF65-F5344CB8AC3E}">
        <p14:creationId xmlns:p14="http://schemas.microsoft.com/office/powerpoint/2010/main" val="4104304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graphical user interface&#10;&#10;Description automatically generated">
            <a:extLst>
              <a:ext uri="{FF2B5EF4-FFF2-40B4-BE49-F238E27FC236}">
                <a16:creationId xmlns:a16="http://schemas.microsoft.com/office/drawing/2014/main" id="{5725C319-D4EE-F30C-904A-7D0CCF46B87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5350" y="1961535"/>
            <a:ext cx="9902259" cy="3990100"/>
          </a:xfrm>
        </p:spPr>
      </p:pic>
    </p:spTree>
    <p:extLst>
      <p:ext uri="{BB962C8B-B14F-4D97-AF65-F5344CB8AC3E}">
        <p14:creationId xmlns:p14="http://schemas.microsoft.com/office/powerpoint/2010/main" val="6500931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32B772F-B2F3-5424-C687-674FCEF2E7C8}"/>
              </a:ext>
            </a:extLst>
          </p:cNvPr>
          <p:cNvSpPr/>
          <p:nvPr/>
        </p:nvSpPr>
        <p:spPr>
          <a:xfrm>
            <a:off x="855406" y="1887793"/>
            <a:ext cx="10300274" cy="4158282"/>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20480028-3919-FCA4-0E81-02A0D002A2B3}"/>
              </a:ext>
            </a:extLst>
          </p:cNvPr>
          <p:cNvSpPr>
            <a:spLocks noGrp="1"/>
          </p:cNvSpPr>
          <p:nvPr>
            <p:ph type="title"/>
          </p:nvPr>
        </p:nvSpPr>
        <p:spPr>
          <a:xfrm>
            <a:off x="855406" y="130791"/>
            <a:ext cx="10058400" cy="1450757"/>
          </a:xfrm>
        </p:spPr>
        <p:txBody>
          <a:body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Bilan :</a:t>
            </a:r>
          </a:p>
        </p:txBody>
      </p:sp>
      <p:sp>
        <p:nvSpPr>
          <p:cNvPr id="3" name="Content Placeholder 2">
            <a:extLst>
              <a:ext uri="{FF2B5EF4-FFF2-40B4-BE49-F238E27FC236}">
                <a16:creationId xmlns:a16="http://schemas.microsoft.com/office/drawing/2014/main" id="{78E5B317-BAE5-E23D-81E4-171E93C7DFAA}"/>
              </a:ext>
            </a:extLst>
          </p:cNvPr>
          <p:cNvSpPr>
            <a:spLocks noGrp="1"/>
          </p:cNvSpPr>
          <p:nvPr>
            <p:ph idx="1"/>
          </p:nvPr>
        </p:nvSpPr>
        <p:spPr>
          <a:xfrm>
            <a:off x="1097280" y="2022715"/>
            <a:ext cx="10058400" cy="4023360"/>
          </a:xfrm>
        </p:spPr>
        <p:txBody>
          <a:bodyPr>
            <a:normAutofit fontScale="92500" lnSpcReduction="10000"/>
          </a:bodyPr>
          <a:lstStyle/>
          <a:p>
            <a:pPr marL="0" indent="0">
              <a:buNone/>
            </a:pPr>
            <a:r>
              <a:rPr lang="fr-FR" sz="3200" dirty="0">
                <a:solidFill>
                  <a:schemeClr val="tx1"/>
                </a:solidFill>
              </a:rPr>
              <a:t>Le pouvoir pathogène de certains micro-organismes réside dans :</a:t>
            </a:r>
          </a:p>
          <a:p>
            <a:pPr>
              <a:buFont typeface="Wingdings" panose="05000000000000000000" pitchFamily="2" charset="2"/>
              <a:buChar char="§"/>
            </a:pPr>
            <a:r>
              <a:rPr lang="fr-FR" sz="3200" dirty="0">
                <a:solidFill>
                  <a:schemeClr val="tx1"/>
                </a:solidFill>
              </a:rPr>
              <a:t> La multiplication rapide.</a:t>
            </a:r>
          </a:p>
          <a:p>
            <a:pPr>
              <a:buFont typeface="Wingdings" panose="05000000000000000000" pitchFamily="2" charset="2"/>
              <a:buChar char="§"/>
            </a:pPr>
            <a:r>
              <a:rPr lang="fr-FR" sz="3200" dirty="0">
                <a:solidFill>
                  <a:schemeClr val="tx1"/>
                </a:solidFill>
              </a:rPr>
              <a:t> La sécrétion de toxines.</a:t>
            </a:r>
          </a:p>
          <a:p>
            <a:pPr>
              <a:buFont typeface="Wingdings" panose="05000000000000000000" pitchFamily="2" charset="2"/>
              <a:buChar char="§"/>
            </a:pPr>
            <a:r>
              <a:rPr lang="fr-FR" sz="3200" dirty="0">
                <a:solidFill>
                  <a:schemeClr val="tx1"/>
                </a:solidFill>
              </a:rPr>
              <a:t> La possession d’une capsule qui les protège du système immunitaire.</a:t>
            </a:r>
          </a:p>
          <a:p>
            <a:pPr>
              <a:buFont typeface="Wingdings" panose="05000000000000000000" pitchFamily="2" charset="2"/>
              <a:buChar char="§"/>
            </a:pPr>
            <a:r>
              <a:rPr lang="fr-FR" sz="3200" dirty="0">
                <a:solidFill>
                  <a:schemeClr val="tx1"/>
                </a:solidFill>
              </a:rPr>
              <a:t> La prolifération rapide à l’intérieur des cellules vivantes chez les virus.</a:t>
            </a:r>
          </a:p>
          <a:p>
            <a:pPr>
              <a:buFont typeface="Wingdings" panose="05000000000000000000" pitchFamily="2" charset="2"/>
              <a:buChar char="§"/>
            </a:pPr>
            <a:r>
              <a:rPr lang="fr-FR" sz="3200" dirty="0">
                <a:solidFill>
                  <a:schemeClr val="tx1"/>
                </a:solidFill>
              </a:rPr>
              <a:t> L’évolution rapide de quelques virus</a:t>
            </a:r>
          </a:p>
        </p:txBody>
      </p:sp>
    </p:spTree>
    <p:extLst>
      <p:ext uri="{BB962C8B-B14F-4D97-AF65-F5344CB8AC3E}">
        <p14:creationId xmlns:p14="http://schemas.microsoft.com/office/powerpoint/2010/main" val="41130582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97280" y="2226292"/>
            <a:ext cx="10124705" cy="4345105"/>
          </a:xfrm>
        </p:spPr>
        <p:txBody>
          <a:bodyPr>
            <a:normAutofit/>
          </a:bodyPr>
          <a:lstStyle/>
          <a:p>
            <a:pPr marL="0" indent="0" algn="just">
              <a:lnSpc>
                <a:spcPct val="110000"/>
              </a:lnSpc>
              <a:buNone/>
            </a:pPr>
            <a:r>
              <a:rPr lang="fr-FR" sz="3600" dirty="0">
                <a:solidFill>
                  <a:schemeClr val="tx1"/>
                </a:solidFill>
                <a:latin typeface="Calibri" panose="020F0502020204030204" pitchFamily="34" charset="0"/>
                <a:cs typeface="Calibri" panose="020F0502020204030204" pitchFamily="34" charset="0"/>
              </a:rPr>
              <a:t>Le système immunitaire est formé de </a:t>
            </a:r>
            <a:r>
              <a:rPr lang="fr-FR" sz="3600" b="1" dirty="0">
                <a:solidFill>
                  <a:srgbClr val="0070C0"/>
                </a:solidFill>
                <a:latin typeface="Calibri" panose="020F0502020204030204" pitchFamily="34" charset="0"/>
                <a:cs typeface="Calibri" panose="020F0502020204030204" pitchFamily="34" charset="0"/>
              </a:rPr>
              <a:t>cellules immunitaires</a:t>
            </a:r>
            <a:r>
              <a:rPr lang="en-US" sz="3600" dirty="0">
                <a:solidFill>
                  <a:schemeClr val="tx1"/>
                </a:solidFill>
                <a:latin typeface="Calibri" panose="020F0502020204030204" pitchFamily="34" charset="0"/>
                <a:cs typeface="Calibri" panose="020F0502020204030204" pitchFamily="34" charset="0"/>
              </a:rPr>
              <a:t>, </a:t>
            </a:r>
            <a:r>
              <a:rPr lang="fr-FR" sz="3600" b="1" dirty="0">
                <a:solidFill>
                  <a:srgbClr val="0070C0"/>
                </a:solidFill>
                <a:latin typeface="Calibri" panose="020F0502020204030204" pitchFamily="34" charset="0"/>
                <a:cs typeface="Calibri" panose="020F0502020204030204" pitchFamily="34" charset="0"/>
              </a:rPr>
              <a:t>d’organes lymphoïdes </a:t>
            </a:r>
            <a:r>
              <a:rPr lang="fr-FR" sz="3600" dirty="0">
                <a:solidFill>
                  <a:schemeClr val="tx1"/>
                </a:solidFill>
                <a:latin typeface="Calibri" panose="020F0502020204030204" pitchFamily="34" charset="0"/>
                <a:cs typeface="Calibri" panose="020F0502020204030204" pitchFamily="34" charset="0"/>
              </a:rPr>
              <a:t>et de</a:t>
            </a:r>
            <a:r>
              <a:rPr lang="ar-MA" sz="3600" dirty="0">
                <a:solidFill>
                  <a:schemeClr val="tx1"/>
                </a:solidFill>
                <a:latin typeface="Calibri" panose="020F0502020204030204" pitchFamily="34" charset="0"/>
                <a:cs typeface="Calibri" panose="020F0502020204030204" pitchFamily="34" charset="0"/>
              </a:rPr>
              <a:t> </a:t>
            </a:r>
            <a:r>
              <a:rPr lang="fr-FR" sz="3600" b="1" dirty="0">
                <a:solidFill>
                  <a:srgbClr val="0070C0"/>
                </a:solidFill>
                <a:latin typeface="Calibri" panose="020F0502020204030204" pitchFamily="34" charset="0"/>
                <a:cs typeface="Calibri" panose="020F0502020204030204" pitchFamily="34" charset="0"/>
              </a:rPr>
              <a:t>molécules</a:t>
            </a:r>
            <a:r>
              <a:rPr lang="fr-FR" sz="3600" dirty="0">
                <a:solidFill>
                  <a:schemeClr val="tx1"/>
                </a:solidFill>
                <a:latin typeface="Calibri" panose="020F0502020204030204" pitchFamily="34" charset="0"/>
                <a:cs typeface="Calibri" panose="020F0502020204030204" pitchFamily="34" charset="0"/>
              </a:rPr>
              <a:t>.</a:t>
            </a:r>
          </a:p>
        </p:txBody>
      </p:sp>
      <p:sp>
        <p:nvSpPr>
          <p:cNvPr id="9" name="Titre 1">
            <a:extLst>
              <a:ext uri="{FF2B5EF4-FFF2-40B4-BE49-F238E27FC236}">
                <a16:creationId xmlns:a16="http://schemas.microsoft.com/office/drawing/2014/main" id="{44220FCC-A5EC-B93B-68E2-8EEC227B4E87}"/>
              </a:ext>
            </a:extLst>
          </p:cNvPr>
          <p:cNvSpPr txBox="1">
            <a:spLocks/>
          </p:cNvSpPr>
          <p:nvPr/>
        </p:nvSpPr>
        <p:spPr>
          <a:xfrm>
            <a:off x="1208313" y="283676"/>
            <a:ext cx="10124705" cy="1293028"/>
          </a:xfrm>
          <a:prstGeom prst="rect">
            <a:avLst/>
          </a:prstGeom>
          <a:solidFill>
            <a:schemeClr val="bg1"/>
          </a:solidFill>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II) Les constituants de système immunitaire:</a:t>
            </a:r>
            <a:b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br>
            <a:r>
              <a:rPr lang="ar-MA"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مكونات الجهاز المناعي:                                               </a:t>
            </a:r>
            <a:endParaRPr lang="fr-FR" sz="4000" b="1" dirty="0">
              <a:solidFill>
                <a:srgbClr val="FF0000"/>
              </a:solidFill>
            </a:endParaRPr>
          </a:p>
        </p:txBody>
      </p:sp>
    </p:spTree>
    <p:extLst>
      <p:ext uri="{BB962C8B-B14F-4D97-AF65-F5344CB8AC3E}">
        <p14:creationId xmlns:p14="http://schemas.microsoft.com/office/powerpoint/2010/main" val="3950209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Les organes lymphoïdes est l’ensemble des organes au niveau desquels se forment ou se</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regroupent </a:t>
            </a:r>
            <a:r>
              <a:rPr lang="fr-FR" sz="4000" b="1" u="sng" dirty="0">
                <a:solidFill>
                  <a:schemeClr val="tx1"/>
                </a:solidFill>
                <a:latin typeface="Calibri" panose="020F0502020204030204" pitchFamily="34" charset="0"/>
                <a:cs typeface="Calibri" panose="020F0502020204030204" pitchFamily="34" charset="0"/>
              </a:rPr>
              <a:t>les cellules immunitaires</a:t>
            </a:r>
            <a:r>
              <a:rPr lang="fr-FR" sz="40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On en distingue deux types :</a:t>
            </a:r>
          </a:p>
          <a:p>
            <a:pPr marL="0" indent="0" algn="just">
              <a:lnSpc>
                <a:spcPct val="110000"/>
              </a:lnSpc>
              <a:buNone/>
            </a:pPr>
            <a:endParaRPr lang="fr-FR" sz="4000" dirty="0">
              <a:solidFill>
                <a:schemeClr val="tx1"/>
              </a:solidFill>
              <a:latin typeface="Calibri" panose="020F0502020204030204" pitchFamily="34" charset="0"/>
              <a:cs typeface="Calibri" panose="020F0502020204030204" pitchFamily="34" charset="0"/>
            </a:endParaRPr>
          </a:p>
        </p:txBody>
      </p:sp>
      <p:sp>
        <p:nvSpPr>
          <p:cNvPr id="8" name="Title 7">
            <a:extLst>
              <a:ext uri="{FF2B5EF4-FFF2-40B4-BE49-F238E27FC236}">
                <a16:creationId xmlns:a16="http://schemas.microsoft.com/office/drawing/2014/main" id="{82973551-7CA5-CC7E-ACE2-AFE7E5C785BD}"/>
              </a:ext>
            </a:extLst>
          </p:cNvPr>
          <p:cNvSpPr>
            <a:spLocks noGrp="1"/>
          </p:cNvSpPr>
          <p:nvPr>
            <p:ph type="title"/>
          </p:nvPr>
        </p:nvSpPr>
        <p:spPr/>
        <p:txBody>
          <a:bodyPr/>
          <a:lstStyle/>
          <a:p>
            <a:r>
              <a:rPr lang="fr-FR" b="1" dirty="0">
                <a:solidFill>
                  <a:srgbClr val="00602B"/>
                </a:solidFill>
                <a:latin typeface="Calibri" panose="020F0502020204030204" pitchFamily="34" charset="0"/>
                <a:cs typeface="Calibri" panose="020F0502020204030204" pitchFamily="34" charset="0"/>
              </a:rPr>
              <a:t>1) Les organes lymphoïdes</a:t>
            </a:r>
            <a:r>
              <a:rPr lang="ar-MA" b="1" dirty="0">
                <a:solidFill>
                  <a:srgbClr val="00602B"/>
                </a:solidFill>
                <a:latin typeface="Calibri" panose="020F0502020204030204" pitchFamily="34" charset="0"/>
                <a:cs typeface="Calibri" panose="020F0502020204030204" pitchFamily="34" charset="0"/>
              </a:rPr>
              <a:t> :</a:t>
            </a:r>
            <a:endParaRPr lang="fr-FR" dirty="0"/>
          </a:p>
        </p:txBody>
      </p:sp>
    </p:spTree>
    <p:extLst>
      <p:ext uri="{BB962C8B-B14F-4D97-AF65-F5344CB8AC3E}">
        <p14:creationId xmlns:p14="http://schemas.microsoft.com/office/powerpoint/2010/main" val="1924953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solidFill>
          <a:srgbClr val="F2FDF3"/>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D1ECFE-8A05-7EE2-F8A2-C4BE254A874D}"/>
              </a:ext>
            </a:extLst>
          </p:cNvPr>
          <p:cNvPicPr>
            <a:picLocks noChangeAspect="1"/>
          </p:cNvPicPr>
          <p:nvPr/>
        </p:nvPicPr>
        <p:blipFill>
          <a:blip r:embed="rId2"/>
          <a:srcRect t="1" b="23329"/>
          <a:stretch>
            <a:fillRect/>
          </a:stretch>
        </p:blipFill>
        <p:spPr>
          <a:xfrm>
            <a:off x="2758272" y="286603"/>
            <a:ext cx="6675456" cy="6583680"/>
          </a:xfrm>
          <a:prstGeom prst="rect">
            <a:avLst/>
          </a:prstGeom>
        </p:spPr>
      </p:pic>
      <p:sp>
        <p:nvSpPr>
          <p:cNvPr id="4" name="Rectangle 3">
            <a:extLst>
              <a:ext uri="{FF2B5EF4-FFF2-40B4-BE49-F238E27FC236}">
                <a16:creationId xmlns:a16="http://schemas.microsoft.com/office/drawing/2014/main" id="{B2E50F5A-C0B4-E9AC-FD51-CB424253DA78}"/>
              </a:ext>
            </a:extLst>
          </p:cNvPr>
          <p:cNvSpPr/>
          <p:nvPr/>
        </p:nvSpPr>
        <p:spPr>
          <a:xfrm>
            <a:off x="3231931" y="1845734"/>
            <a:ext cx="851338" cy="408735"/>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560198CF-7E7F-4F2D-D0DF-093CB20BC13E}"/>
              </a:ext>
            </a:extLst>
          </p:cNvPr>
          <p:cNvSpPr/>
          <p:nvPr/>
        </p:nvSpPr>
        <p:spPr>
          <a:xfrm>
            <a:off x="3231931" y="3020265"/>
            <a:ext cx="851338" cy="590038"/>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713F3AA8-A67B-A5CE-0299-87CF3F174457}"/>
              </a:ext>
            </a:extLst>
          </p:cNvPr>
          <p:cNvSpPr/>
          <p:nvPr/>
        </p:nvSpPr>
        <p:spPr>
          <a:xfrm>
            <a:off x="7688316" y="937288"/>
            <a:ext cx="1313794" cy="408735"/>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83D93E85-2CFF-F160-AB9E-29D08135472A}"/>
              </a:ext>
            </a:extLst>
          </p:cNvPr>
          <p:cNvSpPr/>
          <p:nvPr/>
        </p:nvSpPr>
        <p:spPr>
          <a:xfrm>
            <a:off x="7688316" y="2081632"/>
            <a:ext cx="998484" cy="408735"/>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58FAD420-0CA2-8B2C-31CC-A37DA4C01338}"/>
              </a:ext>
            </a:extLst>
          </p:cNvPr>
          <p:cNvSpPr/>
          <p:nvPr/>
        </p:nvSpPr>
        <p:spPr>
          <a:xfrm>
            <a:off x="7493874" y="2422284"/>
            <a:ext cx="1366347" cy="303981"/>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05A5111-5E59-4D4E-0708-5ADDA5924256}"/>
              </a:ext>
            </a:extLst>
          </p:cNvPr>
          <p:cNvSpPr/>
          <p:nvPr/>
        </p:nvSpPr>
        <p:spPr>
          <a:xfrm>
            <a:off x="7751378" y="2941377"/>
            <a:ext cx="851338" cy="408735"/>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2BBC8E5-7CB0-B820-4081-4F4F72E07DAC}"/>
              </a:ext>
            </a:extLst>
          </p:cNvPr>
          <p:cNvSpPr/>
          <p:nvPr/>
        </p:nvSpPr>
        <p:spPr>
          <a:xfrm>
            <a:off x="7688316" y="3507889"/>
            <a:ext cx="914400" cy="590038"/>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F151CCC9-1D33-6C5B-57D0-1CB1B9914DB9}"/>
              </a:ext>
            </a:extLst>
          </p:cNvPr>
          <p:cNvSpPr/>
          <p:nvPr/>
        </p:nvSpPr>
        <p:spPr>
          <a:xfrm>
            <a:off x="7751377" y="4986941"/>
            <a:ext cx="1108843" cy="408735"/>
          </a:xfrm>
          <a:prstGeom prst="rect">
            <a:avLst/>
          </a:prstGeom>
          <a:solidFill>
            <a:srgbClr val="F2FD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89716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8"/>
                                        </p:tgtEl>
                                      </p:cBhvr>
                                    </p:animEffect>
                                    <p:set>
                                      <p:cBhvr>
                                        <p:cTn id="22" dur="1" fill="hold">
                                          <p:stCondLst>
                                            <p:cond delay="499"/>
                                          </p:stCondLst>
                                        </p:cTn>
                                        <p:tgtEl>
                                          <p:spTgt spid="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0" nodeType="clickEffect">
                                  <p:stCondLst>
                                    <p:cond delay="0"/>
                                  </p:stCondLst>
                                  <p:childTnLst>
                                    <p:animEffect transition="out" filter="fade">
                                      <p:cBhvr>
                                        <p:cTn id="29" dur="500"/>
                                        <p:tgtEl>
                                          <p:spTgt spid="10"/>
                                        </p:tgtEl>
                                      </p:cBhvr>
                                    </p:animEffect>
                                    <p:set>
                                      <p:cBhvr>
                                        <p:cTn id="30" dur="1" fill="hold">
                                          <p:stCondLst>
                                            <p:cond delay="499"/>
                                          </p:stCondLst>
                                        </p:cTn>
                                        <p:tgtEl>
                                          <p:spTgt spid="10"/>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0"/>
                                  </p:stCondLst>
                                  <p:childTnLst>
                                    <p:animEffect transition="out" filter="fade">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10" presetClass="exit" presetSubtype="0" fill="hold" grpId="0" nodeType="clickEffect">
                                  <p:stCondLst>
                                    <p:cond delay="0"/>
                                  </p:stCondLst>
                                  <p:childTnLst>
                                    <p:animEffect transition="out" filter="fade">
                                      <p:cBhvr>
                                        <p:cTn id="39" dur="500"/>
                                        <p:tgtEl>
                                          <p:spTgt spid="12"/>
                                        </p:tgtEl>
                                      </p:cBhvr>
                                    </p:animEffect>
                                    <p:set>
                                      <p:cBhvr>
                                        <p:cTn id="40"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4000" b="1" u="sng" dirty="0">
                <a:solidFill>
                  <a:schemeClr val="tx1"/>
                </a:solidFill>
                <a:latin typeface="Calibri" panose="020F0502020204030204" pitchFamily="34" charset="0"/>
                <a:cs typeface="Calibri" panose="020F0502020204030204" pitchFamily="34" charset="0"/>
              </a:rPr>
              <a:t>Le Thymus </a:t>
            </a:r>
            <a:r>
              <a:rPr lang="fr-FR" sz="4000" dirty="0">
                <a:solidFill>
                  <a:schemeClr val="tx1"/>
                </a:solidFill>
                <a:latin typeface="Calibri" panose="020F0502020204030204" pitchFamily="34" charset="0"/>
                <a:cs typeface="Calibri" panose="020F0502020204030204" pitchFamily="34" charset="0"/>
              </a:rPr>
              <a:t>et </a:t>
            </a:r>
            <a:r>
              <a:rPr lang="fr-FR" sz="4000" b="1" dirty="0">
                <a:solidFill>
                  <a:schemeClr val="tx1"/>
                </a:solidFill>
                <a:latin typeface="Calibri" panose="020F0502020204030204" pitchFamily="34" charset="0"/>
                <a:cs typeface="Calibri" panose="020F0502020204030204" pitchFamily="34" charset="0"/>
              </a:rPr>
              <a:t>la </a:t>
            </a:r>
            <a:r>
              <a:rPr lang="fr-FR" sz="4000" b="1" u="sng" dirty="0">
                <a:solidFill>
                  <a:schemeClr val="tx1"/>
                </a:solidFill>
                <a:latin typeface="Calibri" panose="020F0502020204030204" pitchFamily="34" charset="0"/>
                <a:cs typeface="Calibri" panose="020F0502020204030204" pitchFamily="34" charset="0"/>
              </a:rPr>
              <a:t>Moelle osseuse rouge</a:t>
            </a:r>
            <a:r>
              <a:rPr lang="fr-FR" sz="40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La moelle osseuse rouge assure la production des lymphocytes T et B et la maturation des lymphocytes B alors que le thymus assure la maturation des lymphocytes T.</a:t>
            </a:r>
          </a:p>
        </p:txBody>
      </p:sp>
      <p:sp>
        <p:nvSpPr>
          <p:cNvPr id="8" name="Title 7">
            <a:extLst>
              <a:ext uri="{FF2B5EF4-FFF2-40B4-BE49-F238E27FC236}">
                <a16:creationId xmlns:a16="http://schemas.microsoft.com/office/drawing/2014/main" id="{82973551-7CA5-CC7E-ACE2-AFE7E5C785BD}"/>
              </a:ext>
            </a:extLst>
          </p:cNvPr>
          <p:cNvSpPr>
            <a:spLocks noGrp="1"/>
          </p:cNvSpPr>
          <p:nvPr>
            <p:ph type="title"/>
          </p:nvPr>
        </p:nvSpPr>
        <p:spPr/>
        <p:txBody>
          <a:bodyPr/>
          <a:lstStyle/>
          <a:p>
            <a:r>
              <a:rPr lang="fr-FR" b="1" dirty="0">
                <a:solidFill>
                  <a:srgbClr val="0070C0"/>
                </a:solidFill>
                <a:latin typeface="Calibri" panose="020F0502020204030204" pitchFamily="34" charset="0"/>
                <a:cs typeface="Calibri" panose="020F0502020204030204" pitchFamily="34" charset="0"/>
              </a:rPr>
              <a:t>a) Les organes lymphoïdes centraux: </a:t>
            </a:r>
            <a:endParaRPr lang="fr-FR" b="1" dirty="0">
              <a:solidFill>
                <a:srgbClr val="0070C0"/>
              </a:solidFill>
            </a:endParaRPr>
          </a:p>
        </p:txBody>
      </p:sp>
    </p:spTree>
    <p:extLst>
      <p:ext uri="{BB962C8B-B14F-4D97-AF65-F5344CB8AC3E}">
        <p14:creationId xmlns:p14="http://schemas.microsoft.com/office/powerpoint/2010/main" val="20112927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9785CB5-1D00-C8D4-D6D2-135E1059E240}"/>
              </a:ext>
            </a:extLst>
          </p:cNvPr>
          <p:cNvPicPr>
            <a:picLocks noGrp="1" noChangeAspect="1"/>
          </p:cNvPicPr>
          <p:nvPr>
            <p:ph idx="1"/>
          </p:nvPr>
        </p:nvPicPr>
        <p:blipFill>
          <a:blip r:embed="rId2"/>
          <a:stretch>
            <a:fillRect/>
          </a:stretch>
        </p:blipFill>
        <p:spPr>
          <a:xfrm>
            <a:off x="457671" y="1607590"/>
            <a:ext cx="11337617" cy="3642820"/>
          </a:xfrm>
        </p:spPr>
      </p:pic>
    </p:spTree>
    <p:extLst>
      <p:ext uri="{BB962C8B-B14F-4D97-AF65-F5344CB8AC3E}">
        <p14:creationId xmlns:p14="http://schemas.microsoft.com/office/powerpoint/2010/main" val="3333960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4000" b="1" u="sng" dirty="0">
                <a:solidFill>
                  <a:schemeClr val="tx1"/>
                </a:solidFill>
                <a:latin typeface="Calibri" panose="020F0502020204030204" pitchFamily="34" charset="0"/>
                <a:cs typeface="Calibri" panose="020F0502020204030204" pitchFamily="34" charset="0"/>
              </a:rPr>
              <a:t>Rate</a:t>
            </a:r>
            <a:r>
              <a:rPr lang="fr-FR" sz="4000" dirty="0">
                <a:solidFill>
                  <a:schemeClr val="tx1"/>
                </a:solidFill>
                <a:latin typeface="Calibri" panose="020F0502020204030204" pitchFamily="34" charset="0"/>
                <a:cs typeface="Calibri" panose="020F0502020204030204" pitchFamily="34" charset="0"/>
              </a:rPr>
              <a:t>, </a:t>
            </a:r>
            <a:r>
              <a:rPr lang="fr-FR" sz="4000" b="1" u="sng" dirty="0">
                <a:solidFill>
                  <a:schemeClr val="tx1"/>
                </a:solidFill>
                <a:latin typeface="Calibri" panose="020F0502020204030204" pitchFamily="34" charset="0"/>
                <a:cs typeface="Calibri" panose="020F0502020204030204" pitchFamily="34" charset="0"/>
              </a:rPr>
              <a:t>ganglions lymphatiques</a:t>
            </a:r>
            <a:r>
              <a:rPr lang="fr-FR" sz="4000" dirty="0">
                <a:solidFill>
                  <a:schemeClr val="tx1"/>
                </a:solidFill>
                <a:latin typeface="Calibri" panose="020F0502020204030204" pitchFamily="34" charset="0"/>
                <a:cs typeface="Calibri" panose="020F0502020204030204" pitchFamily="34" charset="0"/>
              </a:rPr>
              <a:t>, </a:t>
            </a:r>
            <a:r>
              <a:rPr lang="fr-FR" sz="4000" b="1" u="sng" dirty="0">
                <a:solidFill>
                  <a:schemeClr val="tx1"/>
                </a:solidFill>
                <a:latin typeface="Calibri" panose="020F0502020204030204" pitchFamily="34" charset="0"/>
                <a:cs typeface="Calibri" panose="020F0502020204030204" pitchFamily="34" charset="0"/>
              </a:rPr>
              <a:t>Amygdales</a:t>
            </a:r>
            <a:r>
              <a:rPr lang="fr-FR" sz="4000" dirty="0">
                <a:solidFill>
                  <a:schemeClr val="tx1"/>
                </a:solidFill>
                <a:latin typeface="Calibri" panose="020F0502020204030204" pitchFamily="34" charset="0"/>
                <a:cs typeface="Calibri" panose="020F0502020204030204" pitchFamily="34" charset="0"/>
              </a:rPr>
              <a:t>, </a:t>
            </a:r>
            <a:r>
              <a:rPr lang="fr-FR" sz="4000" b="1" u="sng" dirty="0">
                <a:solidFill>
                  <a:schemeClr val="tx1"/>
                </a:solidFill>
                <a:latin typeface="Calibri" panose="020F0502020204030204" pitchFamily="34" charset="0"/>
                <a:cs typeface="Calibri" panose="020F0502020204030204" pitchFamily="34" charset="0"/>
              </a:rPr>
              <a:t>plaques de Peyer</a:t>
            </a:r>
            <a:r>
              <a:rPr lang="fr-FR" sz="40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Les organes lymphoïdes périphériques : sont le lieu d’accumulations et de rencontres des cellules immunitaires avec les agents pathogènes.</a:t>
            </a:r>
          </a:p>
        </p:txBody>
      </p:sp>
      <p:sp>
        <p:nvSpPr>
          <p:cNvPr id="8" name="Title 7">
            <a:extLst>
              <a:ext uri="{FF2B5EF4-FFF2-40B4-BE49-F238E27FC236}">
                <a16:creationId xmlns:a16="http://schemas.microsoft.com/office/drawing/2014/main" id="{82973551-7CA5-CC7E-ACE2-AFE7E5C785BD}"/>
              </a:ext>
            </a:extLst>
          </p:cNvPr>
          <p:cNvSpPr>
            <a:spLocks noGrp="1"/>
          </p:cNvSpPr>
          <p:nvPr>
            <p:ph type="title"/>
          </p:nvPr>
        </p:nvSpPr>
        <p:spPr>
          <a:xfrm>
            <a:off x="1097279" y="286603"/>
            <a:ext cx="10695327" cy="1450757"/>
          </a:xfrm>
        </p:spPr>
        <p:txBody>
          <a:bodyPr/>
          <a:lstStyle/>
          <a:p>
            <a:r>
              <a:rPr lang="fr-FR" b="1" dirty="0">
                <a:solidFill>
                  <a:srgbClr val="0070C0"/>
                </a:solidFill>
                <a:latin typeface="Calibri" panose="020F0502020204030204" pitchFamily="34" charset="0"/>
                <a:cs typeface="Calibri" panose="020F0502020204030204" pitchFamily="34" charset="0"/>
              </a:rPr>
              <a:t>b) Les organes lymphoïdes périphériques:</a:t>
            </a:r>
          </a:p>
        </p:txBody>
      </p:sp>
    </p:spTree>
    <p:extLst>
      <p:ext uri="{BB962C8B-B14F-4D97-AF65-F5344CB8AC3E}">
        <p14:creationId xmlns:p14="http://schemas.microsoft.com/office/powerpoint/2010/main" val="1185901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F0A89C-C3F8-4C92-572A-F93925373F22}"/>
              </a:ext>
            </a:extLst>
          </p:cNvPr>
          <p:cNvPicPr>
            <a:picLocks noGrp="1" noChangeAspect="1"/>
          </p:cNvPicPr>
          <p:nvPr>
            <p:ph idx="1"/>
          </p:nvPr>
        </p:nvPicPr>
        <p:blipFill>
          <a:blip r:embed="rId2"/>
          <a:stretch>
            <a:fillRect/>
          </a:stretch>
        </p:blipFill>
        <p:spPr>
          <a:xfrm>
            <a:off x="2888817" y="218304"/>
            <a:ext cx="6414365" cy="6421392"/>
          </a:xfrm>
        </p:spPr>
      </p:pic>
    </p:spTree>
    <p:extLst>
      <p:ext uri="{BB962C8B-B14F-4D97-AF65-F5344CB8AC3E}">
        <p14:creationId xmlns:p14="http://schemas.microsoft.com/office/powerpoint/2010/main" val="16145467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8337419" cy="4345105"/>
          </a:xfrm>
        </p:spPr>
        <p:txBody>
          <a:bodyPr>
            <a:normAutofit fontScale="77500" lnSpcReduction="20000"/>
          </a:bodyPr>
          <a:lstStyle/>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Toutes les cellules sanguines et y compris </a:t>
            </a:r>
            <a:r>
              <a:rPr lang="fr-FR" sz="4000" b="1" dirty="0">
                <a:solidFill>
                  <a:schemeClr val="tx1"/>
                </a:solidFill>
                <a:latin typeface="Calibri" panose="020F0502020204030204" pitchFamily="34" charset="0"/>
                <a:cs typeface="Calibri" panose="020F0502020204030204" pitchFamily="34" charset="0"/>
              </a:rPr>
              <a:t>les</a:t>
            </a:r>
            <a:r>
              <a:rPr lang="ar-MA" sz="4000" b="1" dirty="0">
                <a:solidFill>
                  <a:schemeClr val="tx1"/>
                </a:solidFill>
                <a:latin typeface="Calibri" panose="020F0502020204030204" pitchFamily="34" charset="0"/>
                <a:cs typeface="Calibri" panose="020F0502020204030204" pitchFamily="34" charset="0"/>
              </a:rPr>
              <a:t> </a:t>
            </a:r>
            <a:r>
              <a:rPr lang="fr-FR" sz="4000" b="1" dirty="0">
                <a:solidFill>
                  <a:schemeClr val="tx1"/>
                </a:solidFill>
                <a:latin typeface="Calibri" panose="020F0502020204030204" pitchFamily="34" charset="0"/>
                <a:cs typeface="Calibri" panose="020F0502020204030204" pitchFamily="34" charset="0"/>
              </a:rPr>
              <a:t>cellules souches lymphoïdes </a:t>
            </a:r>
            <a:r>
              <a:rPr lang="fr-FR" sz="4000" dirty="0">
                <a:solidFill>
                  <a:schemeClr val="tx1"/>
                </a:solidFill>
                <a:latin typeface="Calibri" panose="020F0502020204030204" pitchFamily="34" charset="0"/>
                <a:cs typeface="Calibri" panose="020F0502020204030204" pitchFamily="34" charset="0"/>
              </a:rPr>
              <a:t>sont issues de la</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moelle osseuse rouge contenue dans les os</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plats ou à l’extrémité des os longs.</a:t>
            </a:r>
          </a:p>
          <a:p>
            <a:pPr marL="0" indent="0" algn="just">
              <a:lnSpc>
                <a:spcPct val="110000"/>
              </a:lnSpc>
              <a:buNone/>
            </a:pPr>
            <a:r>
              <a:rPr lang="fr-FR" sz="4000" dirty="0">
                <a:solidFill>
                  <a:schemeClr val="tx1"/>
                </a:solidFill>
                <a:latin typeface="Calibri" panose="020F0502020204030204" pitchFamily="34" charset="0"/>
                <a:cs typeface="Calibri" panose="020F0502020204030204" pitchFamily="34" charset="0"/>
              </a:rPr>
              <a:t>La différenciation des cellules immunitaires</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a:t>
            </a:r>
            <a:r>
              <a:rPr lang="fr-FR" sz="4000" b="1" dirty="0">
                <a:solidFill>
                  <a:schemeClr val="tx1"/>
                </a:solidFill>
                <a:latin typeface="Calibri" panose="020F0502020204030204" pitchFamily="34" charset="0"/>
                <a:cs typeface="Calibri" panose="020F0502020204030204" pitchFamily="34" charset="0"/>
              </a:rPr>
              <a:t>leucocytes ou globules blancs</a:t>
            </a:r>
            <a:r>
              <a:rPr lang="fr-FR" sz="4000" dirty="0">
                <a:solidFill>
                  <a:schemeClr val="tx1"/>
                </a:solidFill>
                <a:latin typeface="Calibri" panose="020F0502020204030204" pitchFamily="34" charset="0"/>
                <a:cs typeface="Calibri" panose="020F0502020204030204" pitchFamily="34" charset="0"/>
              </a:rPr>
              <a:t>) se fait à</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partir des cellules souches lymphoïdes, on</a:t>
            </a:r>
            <a:r>
              <a:rPr lang="ar-MA" sz="4000" dirty="0">
                <a:solidFill>
                  <a:schemeClr val="tx1"/>
                </a:solidFill>
                <a:latin typeface="Calibri" panose="020F0502020204030204" pitchFamily="34" charset="0"/>
                <a:cs typeface="Calibri" panose="020F0502020204030204" pitchFamily="34" charset="0"/>
              </a:rPr>
              <a:t> </a:t>
            </a:r>
            <a:r>
              <a:rPr lang="fr-FR" sz="4000" dirty="0">
                <a:solidFill>
                  <a:schemeClr val="tx1"/>
                </a:solidFill>
                <a:latin typeface="Calibri" panose="020F0502020204030204" pitchFamily="34" charset="0"/>
                <a:cs typeface="Calibri" panose="020F0502020204030204" pitchFamily="34" charset="0"/>
              </a:rPr>
              <a:t>distingue différents types: </a:t>
            </a:r>
            <a:r>
              <a:rPr lang="fr-FR" sz="4000" b="1" dirty="0">
                <a:solidFill>
                  <a:srgbClr val="0070C0"/>
                </a:solidFill>
                <a:latin typeface="Calibri" panose="020F0502020204030204" pitchFamily="34" charset="0"/>
                <a:cs typeface="Calibri" panose="020F0502020204030204" pitchFamily="34" charset="0"/>
              </a:rPr>
              <a:t>Les granulocytes</a:t>
            </a:r>
            <a:r>
              <a:rPr lang="fr-FR" sz="4000" dirty="0">
                <a:solidFill>
                  <a:schemeClr val="tx1"/>
                </a:solidFill>
                <a:latin typeface="Calibri" panose="020F0502020204030204" pitchFamily="34" charset="0"/>
                <a:cs typeface="Calibri" panose="020F0502020204030204" pitchFamily="34" charset="0"/>
              </a:rPr>
              <a:t>,</a:t>
            </a:r>
            <a:r>
              <a:rPr lang="ar-MA" sz="4000" dirty="0">
                <a:solidFill>
                  <a:schemeClr val="tx1"/>
                </a:solidFill>
                <a:latin typeface="Calibri" panose="020F0502020204030204" pitchFamily="34" charset="0"/>
                <a:cs typeface="Calibri" panose="020F0502020204030204" pitchFamily="34" charset="0"/>
              </a:rPr>
              <a:t> </a:t>
            </a:r>
            <a:r>
              <a:rPr lang="fr-FR" sz="4000" b="1" dirty="0">
                <a:solidFill>
                  <a:srgbClr val="0070C0"/>
                </a:solidFill>
                <a:latin typeface="Calibri" panose="020F0502020204030204" pitchFamily="34" charset="0"/>
                <a:cs typeface="Calibri" panose="020F0502020204030204" pitchFamily="34" charset="0"/>
              </a:rPr>
              <a:t>les macrophages</a:t>
            </a:r>
            <a:r>
              <a:rPr lang="fr-FR" sz="4000" dirty="0">
                <a:solidFill>
                  <a:schemeClr val="tx1"/>
                </a:solidFill>
                <a:latin typeface="Calibri" panose="020F0502020204030204" pitchFamily="34" charset="0"/>
                <a:cs typeface="Calibri" panose="020F0502020204030204" pitchFamily="34" charset="0"/>
              </a:rPr>
              <a:t>, </a:t>
            </a:r>
            <a:r>
              <a:rPr lang="fr-FR" sz="4000" b="1" dirty="0">
                <a:solidFill>
                  <a:srgbClr val="0070C0"/>
                </a:solidFill>
                <a:latin typeface="Calibri" panose="020F0502020204030204" pitchFamily="34" charset="0"/>
                <a:cs typeface="Calibri" panose="020F0502020204030204" pitchFamily="34" charset="0"/>
              </a:rPr>
              <a:t>les lymphocytes B</a:t>
            </a:r>
            <a:r>
              <a:rPr lang="fr-FR" sz="4000" dirty="0">
                <a:solidFill>
                  <a:schemeClr val="tx1"/>
                </a:solidFill>
                <a:latin typeface="Calibri" panose="020F0502020204030204" pitchFamily="34" charset="0"/>
                <a:cs typeface="Calibri" panose="020F0502020204030204" pitchFamily="34" charset="0"/>
              </a:rPr>
              <a:t>, </a:t>
            </a:r>
            <a:r>
              <a:rPr lang="fr-FR" sz="4000" b="1" dirty="0">
                <a:solidFill>
                  <a:srgbClr val="0070C0"/>
                </a:solidFill>
                <a:latin typeface="Calibri" panose="020F0502020204030204" pitchFamily="34" charset="0"/>
                <a:cs typeface="Calibri" panose="020F0502020204030204" pitchFamily="34" charset="0"/>
              </a:rPr>
              <a:t>les</a:t>
            </a:r>
            <a:r>
              <a:rPr lang="ar-MA" sz="4000" b="1" dirty="0">
                <a:solidFill>
                  <a:srgbClr val="0070C0"/>
                </a:solidFill>
                <a:latin typeface="Calibri" panose="020F0502020204030204" pitchFamily="34" charset="0"/>
                <a:cs typeface="Calibri" panose="020F0502020204030204" pitchFamily="34" charset="0"/>
              </a:rPr>
              <a:t> </a:t>
            </a:r>
            <a:r>
              <a:rPr lang="fr-FR" sz="4000" b="1" dirty="0">
                <a:solidFill>
                  <a:srgbClr val="0070C0"/>
                </a:solidFill>
                <a:latin typeface="Calibri" panose="020F0502020204030204" pitchFamily="34" charset="0"/>
                <a:cs typeface="Calibri" panose="020F0502020204030204" pitchFamily="34" charset="0"/>
              </a:rPr>
              <a:t>lymphocytes T</a:t>
            </a:r>
            <a:r>
              <a:rPr lang="fr-FR" sz="4000" b="1" dirty="0">
                <a:solidFill>
                  <a:schemeClr val="tx1"/>
                </a:solidFill>
                <a:latin typeface="Calibri" panose="020F0502020204030204" pitchFamily="34" charset="0"/>
                <a:cs typeface="Calibri" panose="020F0502020204030204" pitchFamily="34" charset="0"/>
              </a:rPr>
              <a:t>…</a:t>
            </a:r>
            <a:endParaRPr lang="fr-FR" sz="4000" dirty="0">
              <a:solidFill>
                <a:schemeClr val="tx1"/>
              </a:solidFill>
              <a:latin typeface="Calibri" panose="020F0502020204030204" pitchFamily="34" charset="0"/>
              <a:cs typeface="Calibri" panose="020F0502020204030204" pitchFamily="34" charset="0"/>
            </a:endParaRPr>
          </a:p>
        </p:txBody>
      </p:sp>
      <p:sp>
        <p:nvSpPr>
          <p:cNvPr id="8" name="Title 7">
            <a:extLst>
              <a:ext uri="{FF2B5EF4-FFF2-40B4-BE49-F238E27FC236}">
                <a16:creationId xmlns:a16="http://schemas.microsoft.com/office/drawing/2014/main" id="{82973551-7CA5-CC7E-ACE2-AFE7E5C785BD}"/>
              </a:ext>
            </a:extLst>
          </p:cNvPr>
          <p:cNvSpPr>
            <a:spLocks noGrp="1"/>
          </p:cNvSpPr>
          <p:nvPr>
            <p:ph type="title"/>
          </p:nvPr>
        </p:nvSpPr>
        <p:spPr/>
        <p:txBody>
          <a:bodyPr/>
          <a:lstStyle/>
          <a:p>
            <a:r>
              <a:rPr lang="ar-MA" b="1" dirty="0">
                <a:solidFill>
                  <a:srgbClr val="00602B"/>
                </a:solidFill>
                <a:latin typeface="Calibri" panose="020F0502020204030204" pitchFamily="34" charset="0"/>
                <a:cs typeface="Calibri" panose="020F0502020204030204" pitchFamily="34" charset="0"/>
              </a:rPr>
              <a:t>2</a:t>
            </a:r>
            <a:r>
              <a:rPr lang="fr-FR" b="1" dirty="0">
                <a:solidFill>
                  <a:srgbClr val="00602B"/>
                </a:solidFill>
                <a:latin typeface="Calibri" panose="020F0502020204030204" pitchFamily="34" charset="0"/>
                <a:cs typeface="Calibri" panose="020F0502020204030204" pitchFamily="34" charset="0"/>
              </a:rPr>
              <a:t>) Les cellules immunitaires </a:t>
            </a:r>
            <a:r>
              <a:rPr lang="ar-MA" b="1" dirty="0">
                <a:solidFill>
                  <a:srgbClr val="00602B"/>
                </a:solidFill>
                <a:latin typeface="Calibri" panose="020F0502020204030204" pitchFamily="34" charset="0"/>
                <a:cs typeface="Calibri" panose="020F0502020204030204" pitchFamily="34" charset="0"/>
              </a:rPr>
              <a:t> :</a:t>
            </a:r>
            <a:endParaRPr lang="fr-FR" dirty="0"/>
          </a:p>
        </p:txBody>
      </p:sp>
      <p:pic>
        <p:nvPicPr>
          <p:cNvPr id="2" name="Content Placeholder 4" descr="Shape&#10;&#10;Description automatically generated with low confidence">
            <a:extLst>
              <a:ext uri="{FF2B5EF4-FFF2-40B4-BE49-F238E27FC236}">
                <a16:creationId xmlns:a16="http://schemas.microsoft.com/office/drawing/2014/main" id="{FDF9DCDF-49CA-85DD-7C6A-B58BACC50D2D}"/>
              </a:ext>
            </a:extLst>
          </p:cNvPr>
          <p:cNvPicPr>
            <a:picLocks noChangeAspect="1"/>
          </p:cNvPicPr>
          <p:nvPr/>
        </p:nvPicPr>
        <p:blipFill rotWithShape="1">
          <a:blip r:embed="rId2">
            <a:extLst>
              <a:ext uri="{28A0092B-C50C-407E-A947-70E740481C1C}">
                <a14:useLocalDpi xmlns:a14="http://schemas.microsoft.com/office/drawing/2010/main" val="0"/>
              </a:ext>
            </a:extLst>
          </a:blip>
          <a:srcRect l="20115" t="-566" r="59039" b="-566"/>
          <a:stretch/>
        </p:blipFill>
        <p:spPr>
          <a:xfrm>
            <a:off x="10124178" y="1011981"/>
            <a:ext cx="1828800" cy="5212080"/>
          </a:xfrm>
          <a:prstGeom prst="rect">
            <a:avLst/>
          </a:prstGeom>
        </p:spPr>
      </p:pic>
    </p:spTree>
    <p:extLst>
      <p:ext uri="{BB962C8B-B14F-4D97-AF65-F5344CB8AC3E}">
        <p14:creationId xmlns:p14="http://schemas.microsoft.com/office/powerpoint/2010/main" val="4104752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4D8EB4-8E7B-16FF-D65E-487AE7225D32}"/>
              </a:ext>
            </a:extLst>
          </p:cNvPr>
          <p:cNvPicPr>
            <a:picLocks noGrp="1" noChangeAspect="1"/>
          </p:cNvPicPr>
          <p:nvPr>
            <p:ph idx="1"/>
          </p:nvPr>
        </p:nvPicPr>
        <p:blipFill>
          <a:blip r:embed="rId2"/>
          <a:stretch>
            <a:fillRect/>
          </a:stretch>
        </p:blipFill>
        <p:spPr>
          <a:xfrm>
            <a:off x="2053349" y="850969"/>
            <a:ext cx="8085302" cy="5156061"/>
          </a:xfrm>
        </p:spPr>
      </p:pic>
      <p:sp>
        <p:nvSpPr>
          <p:cNvPr id="3" name="Rectangle 2">
            <a:extLst>
              <a:ext uri="{FF2B5EF4-FFF2-40B4-BE49-F238E27FC236}">
                <a16:creationId xmlns:a16="http://schemas.microsoft.com/office/drawing/2014/main" id="{4D34B4E5-3A43-167C-2951-4B2A877FC7BA}"/>
              </a:ext>
            </a:extLst>
          </p:cNvPr>
          <p:cNvSpPr/>
          <p:nvPr/>
        </p:nvSpPr>
        <p:spPr>
          <a:xfrm>
            <a:off x="5801710" y="3657600"/>
            <a:ext cx="1245476" cy="234943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39959B23-D588-00AA-5C15-99C13CD78DBA}"/>
              </a:ext>
            </a:extLst>
          </p:cNvPr>
          <p:cNvSpPr/>
          <p:nvPr/>
        </p:nvSpPr>
        <p:spPr>
          <a:xfrm>
            <a:off x="6503278" y="3657600"/>
            <a:ext cx="1245476" cy="25750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112006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3600" b="1" dirty="0">
                <a:solidFill>
                  <a:srgbClr val="00602B"/>
                </a:solidFill>
                <a:latin typeface="Calibri" panose="020F0502020204030204" pitchFamily="34" charset="0"/>
                <a:cs typeface="Calibri" panose="020F0502020204030204" pitchFamily="34" charset="0"/>
              </a:rPr>
              <a:t>1) Les barrières naturelles de l’organisme</a:t>
            </a:r>
            <a:r>
              <a:rPr lang="ar-MA" sz="3600" b="1" dirty="0">
                <a:solidFill>
                  <a:srgbClr val="00602B"/>
                </a:solidFill>
                <a:latin typeface="Calibri" panose="020F0502020204030204" pitchFamily="34" charset="0"/>
                <a:cs typeface="Calibri" panose="020F0502020204030204" pitchFamily="34" charset="0"/>
              </a:rPr>
              <a:t>الحواجز الطبيعية للجسم</a:t>
            </a:r>
            <a:endParaRPr lang="en-US" sz="3600" b="1" dirty="0">
              <a:solidFill>
                <a:srgbClr val="00602B"/>
              </a:solidFill>
              <a:latin typeface="Calibri" panose="020F0502020204030204" pitchFamily="34" charset="0"/>
              <a:cs typeface="Calibri" panose="020F0502020204030204" pitchFamily="34" charset="0"/>
            </a:endParaRPr>
          </a:p>
          <a:p>
            <a:pPr marL="0" indent="0" algn="just">
              <a:lnSpc>
                <a:spcPct val="110000"/>
              </a:lnSpc>
              <a:buNone/>
            </a:pPr>
            <a:r>
              <a:rPr lang="fr-FR" sz="3200" dirty="0">
                <a:solidFill>
                  <a:schemeClr val="tx1"/>
                </a:solidFill>
                <a:latin typeface="Calibri" panose="020F0502020204030204" pitchFamily="34" charset="0"/>
                <a:cs typeface="Calibri" panose="020F0502020204030204" pitchFamily="34" charset="0"/>
              </a:rPr>
              <a:t>Normalement, les microorganismes ne pénètrent pas dans notre organisme car des barrières naturelles les empêchent.</a:t>
            </a:r>
          </a:p>
          <a:p>
            <a:pPr marL="0" indent="0" algn="just">
              <a:lnSpc>
                <a:spcPct val="110000"/>
              </a:lnSpc>
              <a:buNone/>
            </a:pPr>
            <a:endParaRPr lang="fr-FR" sz="3500" dirty="0">
              <a:solidFill>
                <a:schemeClr val="tx1"/>
              </a:solidFill>
              <a:latin typeface="Calibri" panose="020F0502020204030204" pitchFamily="34" charset="0"/>
              <a:cs typeface="Calibri" panose="020F0502020204030204" pitchFamily="34" charset="0"/>
            </a:endParaRPr>
          </a:p>
        </p:txBody>
      </p:sp>
      <p:sp>
        <p:nvSpPr>
          <p:cNvPr id="9" name="Titre 1">
            <a:extLst>
              <a:ext uri="{FF2B5EF4-FFF2-40B4-BE49-F238E27FC236}">
                <a16:creationId xmlns:a16="http://schemas.microsoft.com/office/drawing/2014/main" id="{44220FCC-A5EC-B93B-68E2-8EEC227B4E87}"/>
              </a:ext>
            </a:extLst>
          </p:cNvPr>
          <p:cNvSpPr txBox="1">
            <a:spLocks/>
          </p:cNvSpPr>
          <p:nvPr/>
        </p:nvSpPr>
        <p:spPr>
          <a:xfrm>
            <a:off x="1208313" y="283676"/>
            <a:ext cx="10124705" cy="1293028"/>
          </a:xfrm>
          <a:prstGeom prst="rect">
            <a:avLst/>
          </a:prstGeom>
          <a:solidFill>
            <a:schemeClr val="bg1"/>
          </a:solidFill>
        </p:spPr>
        <p:txBody>
          <a:bodyPr vert="horz" lIns="91440" tIns="45720" rIns="91440" bIns="45720" rtlCol="0" anchor="b">
            <a:noAutofit/>
          </a:bodyPr>
          <a:lstStyle>
            <a:lvl1pPr marL="0"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III) La réponse immunitaire non spécifique:</a:t>
            </a:r>
            <a:b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br>
            <a:r>
              <a:rPr lang="ar-MA"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الاستجابة المناعية غير النوعية                                   </a:t>
            </a:r>
            <a:endParaRPr lang="fr-FR" sz="4000" b="1" dirty="0">
              <a:solidFill>
                <a:srgbClr val="FF0000"/>
              </a:solidFill>
            </a:endParaRPr>
          </a:p>
        </p:txBody>
      </p:sp>
    </p:spTree>
    <p:extLst>
      <p:ext uri="{BB962C8B-B14F-4D97-AF65-F5344CB8AC3E}">
        <p14:creationId xmlns:p14="http://schemas.microsoft.com/office/powerpoint/2010/main" val="724824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7F2"/>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5B622BC-50A4-FBA7-511A-9A81DC419666}"/>
              </a:ext>
            </a:extLst>
          </p:cNvPr>
          <p:cNvPicPr>
            <a:picLocks noGrp="1" noChangeAspect="1"/>
          </p:cNvPicPr>
          <p:nvPr>
            <p:ph idx="1"/>
          </p:nvPr>
        </p:nvPicPr>
        <p:blipFill>
          <a:blip r:embed="rId2"/>
          <a:stretch>
            <a:fillRect/>
          </a:stretch>
        </p:blipFill>
        <p:spPr>
          <a:xfrm>
            <a:off x="194581" y="2308784"/>
            <a:ext cx="6560133" cy="3258684"/>
          </a:xfrm>
        </p:spPr>
      </p:pic>
      <p:pic>
        <p:nvPicPr>
          <p:cNvPr id="7" name="Picture 6">
            <a:extLst>
              <a:ext uri="{FF2B5EF4-FFF2-40B4-BE49-F238E27FC236}">
                <a16:creationId xmlns:a16="http://schemas.microsoft.com/office/drawing/2014/main" id="{55EDA0F3-BD9E-28F7-A64B-214156D83662}"/>
              </a:ext>
            </a:extLst>
          </p:cNvPr>
          <p:cNvPicPr>
            <a:picLocks noChangeAspect="1"/>
          </p:cNvPicPr>
          <p:nvPr/>
        </p:nvPicPr>
        <p:blipFill>
          <a:blip r:embed="rId3"/>
          <a:stretch>
            <a:fillRect/>
          </a:stretch>
        </p:blipFill>
        <p:spPr>
          <a:xfrm>
            <a:off x="7068461" y="2599821"/>
            <a:ext cx="4740276" cy="2705637"/>
          </a:xfrm>
          <a:prstGeom prst="rect">
            <a:avLst/>
          </a:prstGeom>
        </p:spPr>
      </p:pic>
      <p:sp>
        <p:nvSpPr>
          <p:cNvPr id="8" name="Rectangle: Rounded Corners 7">
            <a:extLst>
              <a:ext uri="{FF2B5EF4-FFF2-40B4-BE49-F238E27FC236}">
                <a16:creationId xmlns:a16="http://schemas.microsoft.com/office/drawing/2014/main" id="{78D8CCC0-EE4C-40F0-3301-E466BD43FD99}"/>
              </a:ext>
            </a:extLst>
          </p:cNvPr>
          <p:cNvSpPr/>
          <p:nvPr/>
        </p:nvSpPr>
        <p:spPr>
          <a:xfrm>
            <a:off x="194581" y="2803128"/>
            <a:ext cx="6380390" cy="698442"/>
          </a:xfrm>
          <a:prstGeom prst="roundRect">
            <a:avLst/>
          </a:prstGeom>
          <a:solidFill>
            <a:srgbClr val="FF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E04E7F3A-E23A-8F8C-F713-DFDD88B824B4}"/>
              </a:ext>
            </a:extLst>
          </p:cNvPr>
          <p:cNvSpPr/>
          <p:nvPr/>
        </p:nvSpPr>
        <p:spPr>
          <a:xfrm>
            <a:off x="284452" y="4072994"/>
            <a:ext cx="6380390" cy="698442"/>
          </a:xfrm>
          <a:prstGeom prst="roundRect">
            <a:avLst/>
          </a:prstGeom>
          <a:solidFill>
            <a:srgbClr val="FFF7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0921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5C27F152-4179-90C3-A7BC-0E51C0F0B9F7}"/>
              </a:ext>
            </a:extLst>
          </p:cNvPr>
          <p:cNvPicPr>
            <a:picLocks noGrp="1" noChangeAspect="1"/>
          </p:cNvPicPr>
          <p:nvPr>
            <p:ph idx="1"/>
          </p:nvPr>
        </p:nvPicPr>
        <p:blipFill>
          <a:blip r:embed="rId2"/>
          <a:stretch>
            <a:fillRect/>
          </a:stretch>
        </p:blipFill>
        <p:spPr>
          <a:xfrm>
            <a:off x="6232819" y="-33457"/>
            <a:ext cx="5344664" cy="6891457"/>
          </a:xfrm>
        </p:spPr>
      </p:pic>
      <p:sp>
        <p:nvSpPr>
          <p:cNvPr id="10" name="Rectangle: Rounded Corners 9">
            <a:extLst>
              <a:ext uri="{FF2B5EF4-FFF2-40B4-BE49-F238E27FC236}">
                <a16:creationId xmlns:a16="http://schemas.microsoft.com/office/drawing/2014/main" id="{C8B781EE-9BE3-A4D9-BA62-5779DB4A11A1}"/>
              </a:ext>
            </a:extLst>
          </p:cNvPr>
          <p:cNvSpPr/>
          <p:nvPr/>
        </p:nvSpPr>
        <p:spPr>
          <a:xfrm>
            <a:off x="6518787" y="117987"/>
            <a:ext cx="1165122" cy="545690"/>
          </a:xfrm>
          <a:prstGeom prst="roundRect">
            <a:avLst/>
          </a:prstGeom>
          <a:solidFill>
            <a:srgbClr val="FFFDF0"/>
          </a:solidFill>
          <a:ln>
            <a:solidFill>
              <a:srgbClr val="FFFD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1" name="Picture 10">
            <a:extLst>
              <a:ext uri="{FF2B5EF4-FFF2-40B4-BE49-F238E27FC236}">
                <a16:creationId xmlns:a16="http://schemas.microsoft.com/office/drawing/2014/main" id="{C052F5A1-47B2-B001-0CD8-399101EFCFBB}"/>
              </a:ext>
            </a:extLst>
          </p:cNvPr>
          <p:cNvPicPr>
            <a:picLocks noChangeAspect="1"/>
          </p:cNvPicPr>
          <p:nvPr/>
        </p:nvPicPr>
        <p:blipFill>
          <a:blip r:embed="rId3"/>
          <a:stretch>
            <a:fillRect/>
          </a:stretch>
        </p:blipFill>
        <p:spPr>
          <a:xfrm>
            <a:off x="10058839" y="125361"/>
            <a:ext cx="1188823" cy="566977"/>
          </a:xfrm>
          <a:prstGeom prst="rect">
            <a:avLst/>
          </a:prstGeom>
        </p:spPr>
      </p:pic>
      <p:sp>
        <p:nvSpPr>
          <p:cNvPr id="14" name="ZoneTexte 2">
            <a:extLst>
              <a:ext uri="{FF2B5EF4-FFF2-40B4-BE49-F238E27FC236}">
                <a16:creationId xmlns:a16="http://schemas.microsoft.com/office/drawing/2014/main" id="{67F26277-3AF7-8D0E-ED9E-6BEC191043FD}"/>
              </a:ext>
            </a:extLst>
          </p:cNvPr>
          <p:cNvSpPr txBox="1"/>
          <p:nvPr/>
        </p:nvSpPr>
        <p:spPr>
          <a:xfrm>
            <a:off x="582184" y="499622"/>
            <a:ext cx="4773601" cy="494494"/>
          </a:xfrm>
          <a:prstGeom prst="rect">
            <a:avLst/>
          </a:prstGeom>
          <a:solidFill>
            <a:schemeClr val="bg1"/>
          </a:solidFill>
        </p:spPr>
        <p:txBody>
          <a:bodyPr wrap="square" rtlCol="0">
            <a:spAutoFit/>
          </a:bodyPr>
          <a:lstStyle/>
          <a:p>
            <a:pPr lvl="1" algn="just">
              <a:lnSpc>
                <a:spcPct val="150000"/>
              </a:lnSpc>
            </a:pPr>
            <a:r>
              <a:rPr lang="fr-FR" sz="2000" b="1" dirty="0">
                <a:solidFill>
                  <a:srgbClr val="FF0000"/>
                </a:solidFill>
              </a:rPr>
              <a:t>A) Citez les barrières chimiques.</a:t>
            </a:r>
          </a:p>
        </p:txBody>
      </p:sp>
      <p:sp>
        <p:nvSpPr>
          <p:cNvPr id="15" name="ZoneTexte 3">
            <a:extLst>
              <a:ext uri="{FF2B5EF4-FFF2-40B4-BE49-F238E27FC236}">
                <a16:creationId xmlns:a16="http://schemas.microsoft.com/office/drawing/2014/main" id="{A5ED6F81-3EC6-43F8-37DD-4E49BE2F713F}"/>
              </a:ext>
            </a:extLst>
          </p:cNvPr>
          <p:cNvSpPr txBox="1"/>
          <p:nvPr/>
        </p:nvSpPr>
        <p:spPr>
          <a:xfrm>
            <a:off x="582184" y="991366"/>
            <a:ext cx="5036951" cy="400110"/>
          </a:xfrm>
          <a:prstGeom prst="rect">
            <a:avLst/>
          </a:prstGeom>
          <a:solidFill>
            <a:schemeClr val="bg1"/>
          </a:solidFill>
        </p:spPr>
        <p:txBody>
          <a:bodyPr wrap="square" rtlCol="0">
            <a:spAutoFit/>
          </a:bodyPr>
          <a:lstStyle/>
          <a:p>
            <a:pPr lvl="1"/>
            <a:r>
              <a:rPr lang="fr-FR" sz="2000" b="1" dirty="0">
                <a:solidFill>
                  <a:srgbClr val="FF0000"/>
                </a:solidFill>
              </a:rPr>
              <a:t>B) Citez les barrières mécaniques.</a:t>
            </a:r>
          </a:p>
        </p:txBody>
      </p:sp>
      <p:sp>
        <p:nvSpPr>
          <p:cNvPr id="16" name="Rectangle 15">
            <a:extLst>
              <a:ext uri="{FF2B5EF4-FFF2-40B4-BE49-F238E27FC236}">
                <a16:creationId xmlns:a16="http://schemas.microsoft.com/office/drawing/2014/main" id="{2326F798-874E-6CEC-D196-901D5DE59549}"/>
              </a:ext>
            </a:extLst>
          </p:cNvPr>
          <p:cNvSpPr/>
          <p:nvPr/>
        </p:nvSpPr>
        <p:spPr>
          <a:xfrm>
            <a:off x="1058924" y="3162388"/>
            <a:ext cx="4766689" cy="707886"/>
          </a:xfrm>
          <a:prstGeom prst="rect">
            <a:avLst/>
          </a:prstGeom>
        </p:spPr>
        <p:txBody>
          <a:bodyPr wrap="square">
            <a:spAutoFit/>
          </a:bodyPr>
          <a:lstStyle/>
          <a:p>
            <a:pPr algn="just"/>
            <a:r>
              <a:rPr lang="fr-FR" sz="2000" b="1" dirty="0">
                <a:latin typeface="Aller"/>
              </a:rPr>
              <a:t>A) Larme, salive, suc gastrique, secrétions des voies génitales, sueur…</a:t>
            </a:r>
            <a:endParaRPr lang="fr-FR" sz="2000" b="1" dirty="0"/>
          </a:p>
        </p:txBody>
      </p:sp>
      <p:sp>
        <p:nvSpPr>
          <p:cNvPr id="17" name="Rectangle 16">
            <a:extLst>
              <a:ext uri="{FF2B5EF4-FFF2-40B4-BE49-F238E27FC236}">
                <a16:creationId xmlns:a16="http://schemas.microsoft.com/office/drawing/2014/main" id="{EF6561D7-EB8D-D2ED-3C5B-B23C52628200}"/>
              </a:ext>
            </a:extLst>
          </p:cNvPr>
          <p:cNvSpPr/>
          <p:nvPr/>
        </p:nvSpPr>
        <p:spPr>
          <a:xfrm>
            <a:off x="1068186" y="4104874"/>
            <a:ext cx="4757427" cy="707886"/>
          </a:xfrm>
          <a:prstGeom prst="rect">
            <a:avLst/>
          </a:prstGeom>
        </p:spPr>
        <p:txBody>
          <a:bodyPr wrap="square">
            <a:spAutoFit/>
          </a:bodyPr>
          <a:lstStyle/>
          <a:p>
            <a:pPr algn="just"/>
            <a:r>
              <a:rPr lang="fr-FR" sz="2000" b="1" dirty="0">
                <a:latin typeface="Aller"/>
              </a:rPr>
              <a:t>B) Les cils de la trachée, peau, muqueuses…</a:t>
            </a:r>
            <a:endParaRPr lang="fr-FR" sz="2000" b="1" dirty="0"/>
          </a:p>
        </p:txBody>
      </p:sp>
      <p:sp>
        <p:nvSpPr>
          <p:cNvPr id="18" name="ZoneTexte 6">
            <a:extLst>
              <a:ext uri="{FF2B5EF4-FFF2-40B4-BE49-F238E27FC236}">
                <a16:creationId xmlns:a16="http://schemas.microsoft.com/office/drawing/2014/main" id="{B15FF972-7CA7-3B13-640E-521DEC2F783B}"/>
              </a:ext>
            </a:extLst>
          </p:cNvPr>
          <p:cNvSpPr txBox="1"/>
          <p:nvPr/>
        </p:nvSpPr>
        <p:spPr>
          <a:xfrm>
            <a:off x="1008878" y="1566572"/>
            <a:ext cx="4757427" cy="707886"/>
          </a:xfrm>
          <a:prstGeom prst="rect">
            <a:avLst/>
          </a:prstGeom>
          <a:noFill/>
        </p:spPr>
        <p:txBody>
          <a:bodyPr wrap="square" rtlCol="0">
            <a:spAutoFit/>
          </a:bodyPr>
          <a:lstStyle/>
          <a:p>
            <a:pPr algn="just"/>
            <a:r>
              <a:rPr lang="fr-FR" sz="2000" b="1" dirty="0">
                <a:solidFill>
                  <a:srgbClr val="FF0000"/>
                </a:solidFill>
              </a:rPr>
              <a:t>C) Que pouvez vous déduire à propos de ces barrières?</a:t>
            </a:r>
          </a:p>
        </p:txBody>
      </p:sp>
      <p:sp>
        <p:nvSpPr>
          <p:cNvPr id="19" name="Rectangle 18">
            <a:extLst>
              <a:ext uri="{FF2B5EF4-FFF2-40B4-BE49-F238E27FC236}">
                <a16:creationId xmlns:a16="http://schemas.microsoft.com/office/drawing/2014/main" id="{991737FE-1B88-DF21-438D-5A62E2A48449}"/>
              </a:ext>
            </a:extLst>
          </p:cNvPr>
          <p:cNvSpPr/>
          <p:nvPr/>
        </p:nvSpPr>
        <p:spPr>
          <a:xfrm>
            <a:off x="1058924" y="5055534"/>
            <a:ext cx="4757427" cy="1015663"/>
          </a:xfrm>
          <a:prstGeom prst="rect">
            <a:avLst/>
          </a:prstGeom>
        </p:spPr>
        <p:txBody>
          <a:bodyPr wrap="square">
            <a:spAutoFit/>
          </a:bodyPr>
          <a:lstStyle/>
          <a:p>
            <a:pPr algn="just"/>
            <a:r>
              <a:rPr lang="fr-FR" sz="2000" b="1" dirty="0">
                <a:latin typeface="Aller"/>
              </a:rPr>
              <a:t>C) </a:t>
            </a:r>
            <a:r>
              <a:rPr lang="fr-FR" sz="2000" b="1" dirty="0">
                <a:solidFill>
                  <a:srgbClr val="00B050"/>
                </a:solidFill>
                <a:latin typeface="Aller"/>
              </a:rPr>
              <a:t>Je déduis que </a:t>
            </a:r>
            <a:r>
              <a:rPr lang="fr-FR" sz="2000" b="1" dirty="0">
                <a:latin typeface="Aller"/>
              </a:rPr>
              <a:t>: Les différentes barrières naturelles </a:t>
            </a:r>
            <a:r>
              <a:rPr lang="fr-FR" sz="2000" b="1" dirty="0">
                <a:solidFill>
                  <a:srgbClr val="00B050"/>
                </a:solidFill>
                <a:latin typeface="Aller"/>
              </a:rPr>
              <a:t>s’opposent</a:t>
            </a:r>
            <a:r>
              <a:rPr lang="fr-FR" sz="2000" b="1" dirty="0">
                <a:latin typeface="Aller"/>
              </a:rPr>
              <a:t> à l’entrée de micro-organismes.</a:t>
            </a:r>
            <a:endParaRPr lang="fr-FR" sz="2000" b="1" dirty="0"/>
          </a:p>
        </p:txBody>
      </p:sp>
      <p:sp>
        <p:nvSpPr>
          <p:cNvPr id="20" name="ZoneTexte 8">
            <a:extLst>
              <a:ext uri="{FF2B5EF4-FFF2-40B4-BE49-F238E27FC236}">
                <a16:creationId xmlns:a16="http://schemas.microsoft.com/office/drawing/2014/main" id="{64DCDCF3-9002-6B6C-11F3-047BBF0D59AB}"/>
              </a:ext>
            </a:extLst>
          </p:cNvPr>
          <p:cNvSpPr txBox="1"/>
          <p:nvPr/>
        </p:nvSpPr>
        <p:spPr>
          <a:xfrm>
            <a:off x="1800345" y="2628401"/>
            <a:ext cx="2840476" cy="461665"/>
          </a:xfrm>
          <a:prstGeom prst="rect">
            <a:avLst/>
          </a:prstGeom>
          <a:noFill/>
        </p:spPr>
        <p:txBody>
          <a:bodyPr wrap="square" rtlCol="0">
            <a:spAutoFit/>
          </a:bodyPr>
          <a:lstStyle/>
          <a:p>
            <a:pPr algn="ctr"/>
            <a:r>
              <a:rPr lang="fr-FR" sz="2400" b="1" dirty="0">
                <a:solidFill>
                  <a:srgbClr val="00B050"/>
                </a:solidFill>
              </a:rPr>
              <a:t>Réponses :</a:t>
            </a:r>
          </a:p>
        </p:txBody>
      </p:sp>
    </p:spTree>
    <p:extLst>
      <p:ext uri="{BB962C8B-B14F-4D97-AF65-F5344CB8AC3E}">
        <p14:creationId xmlns:p14="http://schemas.microsoft.com/office/powerpoint/2010/main" val="1059722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p:bldP spid="17" grpId="0"/>
      <p:bldP spid="19" grpId="0"/>
      <p:bldP spid="2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1313438-EA37-524B-05AE-59221788F41E}"/>
              </a:ext>
            </a:extLst>
          </p:cNvPr>
          <p:cNvPicPr>
            <a:picLocks noGrp="1" noChangeAspect="1"/>
          </p:cNvPicPr>
          <p:nvPr>
            <p:ph idx="1"/>
          </p:nvPr>
        </p:nvPicPr>
        <p:blipFill>
          <a:blip r:embed="rId2"/>
          <a:stretch>
            <a:fillRect/>
          </a:stretch>
        </p:blipFill>
        <p:spPr>
          <a:xfrm>
            <a:off x="1829277" y="2274435"/>
            <a:ext cx="8533446" cy="3545794"/>
          </a:xfrm>
        </p:spPr>
      </p:pic>
    </p:spTree>
    <p:extLst>
      <p:ext uri="{BB962C8B-B14F-4D97-AF65-F5344CB8AC3E}">
        <p14:creationId xmlns:p14="http://schemas.microsoft.com/office/powerpoint/2010/main" val="12887825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0" indent="0">
              <a:lnSpc>
                <a:spcPct val="110000"/>
              </a:lnSpc>
              <a:buNone/>
            </a:pPr>
            <a:r>
              <a:rPr lang="fr-FR" sz="3200" dirty="0">
                <a:solidFill>
                  <a:schemeClr val="tx1"/>
                </a:solidFill>
                <a:latin typeface="Calibri" panose="020F0502020204030204" pitchFamily="34" charset="0"/>
                <a:cs typeface="Calibri" panose="020F0502020204030204" pitchFamily="34" charset="0"/>
              </a:rPr>
              <a:t>Parfois ces barrières sont rompues, les microbes pathogènes  pénètrent a l’intérieure de notre organisme!</a:t>
            </a:r>
          </a:p>
          <a:p>
            <a:pPr marL="0" indent="0">
              <a:lnSpc>
                <a:spcPct val="110000"/>
              </a:lnSpc>
              <a:buNone/>
            </a:pPr>
            <a:r>
              <a:rPr lang="fr-FR" sz="3200" b="1" dirty="0">
                <a:solidFill>
                  <a:schemeClr val="tx1"/>
                </a:solidFill>
                <a:latin typeface="Calibri" panose="020F0502020204030204" pitchFamily="34" charset="0"/>
                <a:cs typeface="Calibri" panose="020F0502020204030204" pitchFamily="34" charset="0"/>
              </a:rPr>
              <a:t>Comment agit le système immunitaire dans ce cas?</a:t>
            </a:r>
          </a:p>
        </p:txBody>
      </p:sp>
    </p:spTree>
    <p:extLst>
      <p:ext uri="{BB962C8B-B14F-4D97-AF65-F5344CB8AC3E}">
        <p14:creationId xmlns:p14="http://schemas.microsoft.com/office/powerpoint/2010/main" val="4235886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7280" y="711379"/>
            <a:ext cx="10124705" cy="819410"/>
          </a:xfrm>
          <a:solidFill>
            <a:schemeClr val="bg1"/>
          </a:solidFill>
        </p:spPr>
        <p:txBody>
          <a:bodyPr>
            <a:noAutofit/>
          </a:bodyPr>
          <a:lstStyle/>
          <a:p>
            <a:pPr marL="0" indent="0" algn="just">
              <a:lnSpc>
                <a:spcPct val="110000"/>
              </a:lnSpc>
              <a:buNone/>
            </a:pPr>
            <a:r>
              <a:rPr lang="fr-FR" sz="4000" b="1" dirty="0">
                <a:solidFill>
                  <a:srgbClr val="00602B"/>
                </a:solidFill>
                <a:latin typeface="Calibri" panose="020F0502020204030204" pitchFamily="34" charset="0"/>
                <a:cs typeface="Calibri" panose="020F0502020204030204" pitchFamily="34" charset="0"/>
              </a:rPr>
              <a:t>2) La réaction inflammatoire </a:t>
            </a:r>
            <a:r>
              <a:rPr lang="ar-MA" sz="4000" b="1" dirty="0">
                <a:solidFill>
                  <a:srgbClr val="00602B"/>
                </a:solidFill>
                <a:latin typeface="Calibri" panose="020F0502020204030204" pitchFamily="34" charset="0"/>
                <a:cs typeface="Calibri" panose="020F0502020204030204" pitchFamily="34" charset="0"/>
              </a:rPr>
              <a:t>الاستجابة الالتهابية</a:t>
            </a:r>
            <a:endParaRPr lang="fr-FR" sz="4000" dirty="0">
              <a:solidFill>
                <a:schemeClr val="tx1"/>
              </a:solidFill>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9EE7FD0B-1041-412F-5058-E7F903782BE2}"/>
              </a:ext>
            </a:extLst>
          </p:cNvPr>
          <p:cNvSpPr>
            <a:spLocks noGrp="1"/>
          </p:cNvSpPr>
          <p:nvPr>
            <p:ph idx="1"/>
          </p:nvPr>
        </p:nvSpPr>
        <p:spPr/>
        <p:txBody>
          <a:bodyPr>
            <a:normAutofit/>
          </a:bodyPr>
          <a:lstStyle/>
          <a:p>
            <a:r>
              <a:rPr lang="fr-FR" sz="3600" b="1" dirty="0">
                <a:solidFill>
                  <a:srgbClr val="0070C0"/>
                </a:solidFill>
                <a:latin typeface="+mn-lt"/>
              </a:rPr>
              <a:t>A) Notion d’inflammation : </a:t>
            </a:r>
            <a:endParaRPr lang="fr-FR" sz="3600" dirty="0">
              <a:solidFill>
                <a:schemeClr val="tx1"/>
              </a:solidFill>
              <a:latin typeface="Calibri" panose="020F0502020204030204" pitchFamily="34" charset="0"/>
              <a:cs typeface="Calibri" panose="020F0502020204030204" pitchFamily="34" charset="0"/>
            </a:endParaRPr>
          </a:p>
          <a:p>
            <a:r>
              <a:rPr lang="fr-FR" sz="3600" dirty="0">
                <a:solidFill>
                  <a:schemeClr val="tx1"/>
                </a:solidFill>
                <a:latin typeface="Calibri" panose="020F0502020204030204" pitchFamily="34" charset="0"/>
                <a:cs typeface="Calibri" panose="020F0502020204030204" pitchFamily="34" charset="0"/>
              </a:rPr>
              <a:t>Il arrive parfois que l’on se blesse, les lésions peuvent être lieu d’entrée des microbes pathogènes dans le corps. Plusieurs symptômes apparaissent.</a:t>
            </a:r>
          </a:p>
          <a:p>
            <a:pPr marL="0" indent="0">
              <a:buNone/>
            </a:pPr>
            <a:endParaRPr lang="fr-FR" sz="36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3236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C8B551-ABA9-1F61-A75D-C2443BDF6339}"/>
              </a:ext>
            </a:extLst>
          </p:cNvPr>
          <p:cNvPicPr>
            <a:picLocks noChangeAspect="1"/>
          </p:cNvPicPr>
          <p:nvPr/>
        </p:nvPicPr>
        <p:blipFill>
          <a:blip r:embed="rId2"/>
          <a:stretch>
            <a:fillRect/>
          </a:stretch>
        </p:blipFill>
        <p:spPr>
          <a:xfrm>
            <a:off x="1556282" y="0"/>
            <a:ext cx="9079435" cy="6858000"/>
          </a:xfrm>
          <a:prstGeom prst="rect">
            <a:avLst/>
          </a:prstGeom>
        </p:spPr>
      </p:pic>
    </p:spTree>
    <p:extLst>
      <p:ext uri="{BB962C8B-B14F-4D97-AF65-F5344CB8AC3E}">
        <p14:creationId xmlns:p14="http://schemas.microsoft.com/office/powerpoint/2010/main" val="4061884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FC5C819-F3C6-DC0E-1EA8-775FA0E4D8A3}"/>
              </a:ext>
            </a:extLst>
          </p:cNvPr>
          <p:cNvPicPr>
            <a:picLocks noChangeAspect="1"/>
          </p:cNvPicPr>
          <p:nvPr/>
        </p:nvPicPr>
        <p:blipFill>
          <a:blip r:embed="rId2"/>
          <a:stretch>
            <a:fillRect/>
          </a:stretch>
        </p:blipFill>
        <p:spPr>
          <a:xfrm>
            <a:off x="192314" y="4758159"/>
            <a:ext cx="5903686" cy="1817714"/>
          </a:xfrm>
          <a:prstGeom prst="rect">
            <a:avLst/>
          </a:prstGeom>
        </p:spPr>
      </p:pic>
      <p:pic>
        <p:nvPicPr>
          <p:cNvPr id="9" name="Picture 8">
            <a:extLst>
              <a:ext uri="{FF2B5EF4-FFF2-40B4-BE49-F238E27FC236}">
                <a16:creationId xmlns:a16="http://schemas.microsoft.com/office/drawing/2014/main" id="{E7693581-C489-C949-D575-221BB031791D}"/>
              </a:ext>
            </a:extLst>
          </p:cNvPr>
          <p:cNvPicPr>
            <a:picLocks noChangeAspect="1"/>
          </p:cNvPicPr>
          <p:nvPr/>
        </p:nvPicPr>
        <p:blipFill>
          <a:blip r:embed="rId3"/>
          <a:stretch>
            <a:fillRect/>
          </a:stretch>
        </p:blipFill>
        <p:spPr>
          <a:xfrm>
            <a:off x="6401293" y="4959327"/>
            <a:ext cx="5790707" cy="1292347"/>
          </a:xfrm>
          <a:prstGeom prst="rect">
            <a:avLst/>
          </a:prstGeom>
        </p:spPr>
      </p:pic>
      <p:sp>
        <p:nvSpPr>
          <p:cNvPr id="10" name="Rectangle: Rounded Corners 9">
            <a:extLst>
              <a:ext uri="{FF2B5EF4-FFF2-40B4-BE49-F238E27FC236}">
                <a16:creationId xmlns:a16="http://schemas.microsoft.com/office/drawing/2014/main" id="{8B09428B-AE08-7A10-D629-B23E0E604B2C}"/>
              </a:ext>
            </a:extLst>
          </p:cNvPr>
          <p:cNvSpPr/>
          <p:nvPr/>
        </p:nvSpPr>
        <p:spPr>
          <a:xfrm>
            <a:off x="1669143" y="4787187"/>
            <a:ext cx="4412343" cy="20116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DECE0420-BB61-AD3E-92A8-248E784380E2}"/>
              </a:ext>
            </a:extLst>
          </p:cNvPr>
          <p:cNvSpPr/>
          <p:nvPr/>
        </p:nvSpPr>
        <p:spPr>
          <a:xfrm>
            <a:off x="2373086" y="5049592"/>
            <a:ext cx="1545771" cy="20116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60904C40-61E9-50A8-1868-06EF6D50F1FA}"/>
              </a:ext>
            </a:extLst>
          </p:cNvPr>
          <p:cNvSpPr/>
          <p:nvPr/>
        </p:nvSpPr>
        <p:spPr>
          <a:xfrm>
            <a:off x="2452915" y="5287685"/>
            <a:ext cx="1814285" cy="22548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3F6A57EF-07A8-C74B-890B-0FDF46245814}"/>
              </a:ext>
            </a:extLst>
          </p:cNvPr>
          <p:cNvSpPr/>
          <p:nvPr/>
        </p:nvSpPr>
        <p:spPr>
          <a:xfrm>
            <a:off x="2452914" y="5538171"/>
            <a:ext cx="1814285" cy="22548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Rounded Corners 13">
            <a:extLst>
              <a:ext uri="{FF2B5EF4-FFF2-40B4-BE49-F238E27FC236}">
                <a16:creationId xmlns:a16="http://schemas.microsoft.com/office/drawing/2014/main" id="{A26EEDC7-A719-7DFE-2F9C-6F22397D9814}"/>
              </a:ext>
            </a:extLst>
          </p:cNvPr>
          <p:cNvSpPr/>
          <p:nvPr/>
        </p:nvSpPr>
        <p:spPr>
          <a:xfrm>
            <a:off x="2373086" y="5800576"/>
            <a:ext cx="1814285" cy="22548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Rounded Corners 14">
            <a:extLst>
              <a:ext uri="{FF2B5EF4-FFF2-40B4-BE49-F238E27FC236}">
                <a16:creationId xmlns:a16="http://schemas.microsoft.com/office/drawing/2014/main" id="{950F9FB1-67FA-22F6-6C53-544629CF01AF}"/>
              </a:ext>
            </a:extLst>
          </p:cNvPr>
          <p:cNvSpPr/>
          <p:nvPr/>
        </p:nvSpPr>
        <p:spPr>
          <a:xfrm>
            <a:off x="2373086" y="6062981"/>
            <a:ext cx="1814285" cy="22548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Rounded Corners 15">
            <a:extLst>
              <a:ext uri="{FF2B5EF4-FFF2-40B4-BE49-F238E27FC236}">
                <a16:creationId xmlns:a16="http://schemas.microsoft.com/office/drawing/2014/main" id="{F613CE72-75C4-D64F-67B6-356259165817}"/>
              </a:ext>
            </a:extLst>
          </p:cNvPr>
          <p:cNvSpPr/>
          <p:nvPr/>
        </p:nvSpPr>
        <p:spPr>
          <a:xfrm>
            <a:off x="2237014" y="6279386"/>
            <a:ext cx="1814285" cy="22548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Rounded Corners 16">
            <a:extLst>
              <a:ext uri="{FF2B5EF4-FFF2-40B4-BE49-F238E27FC236}">
                <a16:creationId xmlns:a16="http://schemas.microsoft.com/office/drawing/2014/main" id="{839A14F0-4291-EA34-E5B5-A011340A549C}"/>
              </a:ext>
            </a:extLst>
          </p:cNvPr>
          <p:cNvSpPr/>
          <p:nvPr/>
        </p:nvSpPr>
        <p:spPr>
          <a:xfrm>
            <a:off x="7888515" y="4984954"/>
            <a:ext cx="3214914" cy="26580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Rounded Corners 17">
            <a:extLst>
              <a:ext uri="{FF2B5EF4-FFF2-40B4-BE49-F238E27FC236}">
                <a16:creationId xmlns:a16="http://schemas.microsoft.com/office/drawing/2014/main" id="{84E0D4F3-85D4-746A-D05E-9B7593D5C78E}"/>
              </a:ext>
            </a:extLst>
          </p:cNvPr>
          <p:cNvSpPr/>
          <p:nvPr/>
        </p:nvSpPr>
        <p:spPr>
          <a:xfrm>
            <a:off x="8680203" y="5226922"/>
            <a:ext cx="1138711" cy="28624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Rounded Corners 18">
            <a:extLst>
              <a:ext uri="{FF2B5EF4-FFF2-40B4-BE49-F238E27FC236}">
                <a16:creationId xmlns:a16="http://schemas.microsoft.com/office/drawing/2014/main" id="{A454B1B1-F84A-E536-907D-887493E5DDB3}"/>
              </a:ext>
            </a:extLst>
          </p:cNvPr>
          <p:cNvSpPr/>
          <p:nvPr/>
        </p:nvSpPr>
        <p:spPr>
          <a:xfrm>
            <a:off x="8727290" y="5538409"/>
            <a:ext cx="3214914" cy="19043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Rounded Corners 19">
            <a:extLst>
              <a:ext uri="{FF2B5EF4-FFF2-40B4-BE49-F238E27FC236}">
                <a16:creationId xmlns:a16="http://schemas.microsoft.com/office/drawing/2014/main" id="{80A514E1-11AB-DAC6-16E3-2D04737055D5}"/>
              </a:ext>
            </a:extLst>
          </p:cNvPr>
          <p:cNvSpPr/>
          <p:nvPr/>
        </p:nvSpPr>
        <p:spPr>
          <a:xfrm>
            <a:off x="8680203" y="5776518"/>
            <a:ext cx="3214914" cy="19043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Rounded Corners 20">
            <a:extLst>
              <a:ext uri="{FF2B5EF4-FFF2-40B4-BE49-F238E27FC236}">
                <a16:creationId xmlns:a16="http://schemas.microsoft.com/office/drawing/2014/main" id="{62335B84-AAA4-1412-C239-4238E3F003C7}"/>
              </a:ext>
            </a:extLst>
          </p:cNvPr>
          <p:cNvSpPr/>
          <p:nvPr/>
        </p:nvSpPr>
        <p:spPr>
          <a:xfrm>
            <a:off x="8712776" y="6037785"/>
            <a:ext cx="3214914" cy="19043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Content Placeholder 5" descr="Diagram&#10;&#10;Description automatically generated">
            <a:extLst>
              <a:ext uri="{FF2B5EF4-FFF2-40B4-BE49-F238E27FC236}">
                <a16:creationId xmlns:a16="http://schemas.microsoft.com/office/drawing/2014/main" id="{911EC863-5A1A-0E44-E0FE-934146B988B2}"/>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980067" y="131312"/>
            <a:ext cx="10231866" cy="4278199"/>
          </a:xfrm>
        </p:spPr>
      </p:pic>
    </p:spTree>
    <p:extLst>
      <p:ext uri="{BB962C8B-B14F-4D97-AF65-F5344CB8AC3E}">
        <p14:creationId xmlns:p14="http://schemas.microsoft.com/office/powerpoint/2010/main" val="2587378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5"/>
                                        </p:tgtEl>
                                      </p:cBhvr>
                                    </p:animEffect>
                                    <p:set>
                                      <p:cBhvr>
                                        <p:cTn id="32" dur="1" fill="hold">
                                          <p:stCondLst>
                                            <p:cond delay="499"/>
                                          </p:stCondLst>
                                        </p:cTn>
                                        <p:tgtEl>
                                          <p:spTgt spid="1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6"/>
                                        </p:tgtEl>
                                      </p:cBhvr>
                                    </p:animEffect>
                                    <p:set>
                                      <p:cBhvr>
                                        <p:cTn id="37" dur="1" fill="hold">
                                          <p:stCondLst>
                                            <p:cond delay="499"/>
                                          </p:stCondLst>
                                        </p:cTn>
                                        <p:tgtEl>
                                          <p:spTgt spid="16"/>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8"/>
                                        </p:tgtEl>
                                      </p:cBhvr>
                                    </p:animEffect>
                                    <p:set>
                                      <p:cBhvr>
                                        <p:cTn id="47" dur="1" fill="hold">
                                          <p:stCondLst>
                                            <p:cond delay="499"/>
                                          </p:stCondLst>
                                        </p:cTn>
                                        <p:tgtEl>
                                          <p:spTgt spid="1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9"/>
                                        </p:tgtEl>
                                      </p:cBhvr>
                                    </p:animEffect>
                                    <p:set>
                                      <p:cBhvr>
                                        <p:cTn id="52" dur="1" fill="hold">
                                          <p:stCondLst>
                                            <p:cond delay="499"/>
                                          </p:stCondLst>
                                        </p:cTn>
                                        <p:tgtEl>
                                          <p:spTgt spid="19"/>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20"/>
                                        </p:tgtEl>
                                      </p:cBhvr>
                                    </p:animEffect>
                                    <p:set>
                                      <p:cBhvr>
                                        <p:cTn id="57" dur="1" fill="hold">
                                          <p:stCondLst>
                                            <p:cond delay="499"/>
                                          </p:stCondLst>
                                        </p:cTn>
                                        <p:tgtEl>
                                          <p:spTgt spid="2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21"/>
                                        </p:tgtEl>
                                      </p:cBhvr>
                                    </p:animEffect>
                                    <p:set>
                                      <p:cBhvr>
                                        <p:cTn id="6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33647" y="2071782"/>
            <a:ext cx="10124705" cy="3997942"/>
          </a:xfrm>
        </p:spPr>
        <p:txBody>
          <a:bodyPr>
            <a:normAutofit/>
          </a:bodyPr>
          <a:lstStyle/>
          <a:p>
            <a:pPr marL="0" indent="0" algn="just">
              <a:lnSpc>
                <a:spcPct val="110000"/>
              </a:lnSpc>
              <a:buNone/>
            </a:pPr>
            <a:r>
              <a:rPr lang="fr-FR" sz="3500" b="1" dirty="0">
                <a:solidFill>
                  <a:srgbClr val="0070C0"/>
                </a:solidFill>
                <a:latin typeface="Calibri" panose="020F0502020204030204" pitchFamily="34" charset="0"/>
                <a:cs typeface="Calibri" panose="020F0502020204030204" pitchFamily="34" charset="0"/>
              </a:rPr>
              <a:t>La réaction inflammatoire </a:t>
            </a:r>
            <a:r>
              <a:rPr lang="fr-FR" sz="3500" dirty="0">
                <a:solidFill>
                  <a:schemeClr val="tx1"/>
                </a:solidFill>
                <a:latin typeface="Calibri" panose="020F0502020204030204" pitchFamily="34" charset="0"/>
                <a:cs typeface="Calibri" panose="020F0502020204030204" pitchFamily="34" charset="0"/>
              </a:rPr>
              <a:t>est la réponse localisée et immédiate que déclenche l’organisme suite à l’entrée d’éléments étrangers.</a:t>
            </a:r>
            <a:endParaRPr lang="ar-MA" sz="3500" dirty="0">
              <a:solidFill>
                <a:schemeClr val="tx1"/>
              </a:solidFill>
              <a:latin typeface="Calibri" panose="020F0502020204030204" pitchFamily="34" charset="0"/>
              <a:cs typeface="Calibri" panose="020F0502020204030204" pitchFamily="34" charset="0"/>
            </a:endParaRPr>
          </a:p>
        </p:txBody>
      </p:sp>
      <p:sp>
        <p:nvSpPr>
          <p:cNvPr id="2" name="Titre 1">
            <a:extLst>
              <a:ext uri="{FF2B5EF4-FFF2-40B4-BE49-F238E27FC236}">
                <a16:creationId xmlns:a16="http://schemas.microsoft.com/office/drawing/2014/main" id="{1B37A185-3797-CA7E-1DCB-65821DD8C85D}"/>
              </a:ext>
            </a:extLst>
          </p:cNvPr>
          <p:cNvSpPr>
            <a:spLocks noGrp="1"/>
          </p:cNvSpPr>
          <p:nvPr>
            <p:ph type="title"/>
          </p:nvPr>
        </p:nvSpPr>
        <p:spPr>
          <a:xfrm>
            <a:off x="1033647" y="267911"/>
            <a:ext cx="10124705" cy="1293028"/>
          </a:xfrm>
          <a:solidFill>
            <a:schemeClr val="bg1"/>
          </a:solidFill>
        </p:spPr>
        <p:txBody>
          <a:bodyPr>
            <a:noAutofit/>
          </a:body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Conclusion :</a:t>
            </a:r>
            <a:endParaRPr lang="fr-FR" sz="4000" b="1" dirty="0">
              <a:solidFill>
                <a:srgbClr val="FF0000"/>
              </a:solidFill>
            </a:endParaRPr>
          </a:p>
        </p:txBody>
      </p:sp>
    </p:spTree>
    <p:extLst>
      <p:ext uri="{BB962C8B-B14F-4D97-AF65-F5344CB8AC3E}">
        <p14:creationId xmlns:p14="http://schemas.microsoft.com/office/powerpoint/2010/main" val="4009530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33647" y="1851063"/>
            <a:ext cx="10124705" cy="4423612"/>
          </a:xfrm>
        </p:spPr>
        <p:txBody>
          <a:bodyPr>
            <a:normAutofit/>
          </a:bodyPr>
          <a:lstStyle/>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L’inflammation crée un environnement propice au recrutement de cellules immunitaires (Polynucléaires ou granulocytes).</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Les polynucléaires quittent les vaisseaux sanguins à travers la paroi (</a:t>
            </a:r>
            <a:r>
              <a:rPr lang="fr-FR" sz="3500" b="1" dirty="0">
                <a:solidFill>
                  <a:srgbClr val="0070C0"/>
                </a:solidFill>
                <a:latin typeface="Calibri" panose="020F0502020204030204" pitchFamily="34" charset="0"/>
                <a:cs typeface="Calibri" panose="020F0502020204030204" pitchFamily="34" charset="0"/>
              </a:rPr>
              <a:t>diapédèse</a:t>
            </a:r>
            <a:r>
              <a:rPr lang="fr-FR" sz="3500" dirty="0">
                <a:solidFill>
                  <a:schemeClr val="tx1"/>
                </a:solidFill>
                <a:latin typeface="Calibri" panose="020F0502020204030204" pitchFamily="34" charset="0"/>
                <a:cs typeface="Calibri" panose="020F0502020204030204" pitchFamily="34" charset="0"/>
              </a:rPr>
              <a:t>) et elles se dirigent vers les microbes au niveau de la plaie pour les avaler et les digérer ; c’est le phénomène de </a:t>
            </a:r>
            <a:r>
              <a:rPr lang="fr-FR" sz="3500" b="1" dirty="0">
                <a:solidFill>
                  <a:schemeClr val="tx1"/>
                </a:solidFill>
                <a:latin typeface="Calibri" panose="020F0502020204030204" pitchFamily="34" charset="0"/>
                <a:cs typeface="Calibri" panose="020F0502020204030204" pitchFamily="34" charset="0"/>
              </a:rPr>
              <a:t>la phagocytose</a:t>
            </a:r>
            <a:r>
              <a:rPr lang="fr-FR" sz="3500" dirty="0">
                <a:solidFill>
                  <a:schemeClr val="tx1"/>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1136962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Remarque :</a:t>
            </a:r>
            <a:endParaRPr lang="fr-FR" sz="4000" b="1" dirty="0">
              <a:solidFill>
                <a:srgbClr val="FF0000"/>
              </a:solidFill>
            </a:endParaRPr>
          </a:p>
        </p:txBody>
      </p:sp>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3500" b="1" dirty="0">
                <a:solidFill>
                  <a:srgbClr val="0070C0"/>
                </a:solidFill>
                <a:latin typeface="Calibri" panose="020F0502020204030204" pitchFamily="34" charset="0"/>
                <a:cs typeface="Calibri" panose="020F0502020204030204" pitchFamily="34" charset="0"/>
              </a:rPr>
              <a:t>Diapédèse</a:t>
            </a:r>
            <a:r>
              <a:rPr lang="fr-FR" sz="3500" dirty="0">
                <a:solidFill>
                  <a:schemeClr val="tx1"/>
                </a:solidFill>
                <a:latin typeface="Calibri" panose="020F0502020204030204" pitchFamily="34" charset="0"/>
                <a:cs typeface="Calibri" panose="020F0502020204030204" pitchFamily="34" charset="0"/>
              </a:rPr>
              <a:t>:  la migration des éléments sanguins (en particulier les globules blancs) hors des capillaires sanguin.</a:t>
            </a:r>
          </a:p>
        </p:txBody>
      </p:sp>
    </p:spTree>
    <p:extLst>
      <p:ext uri="{BB962C8B-B14F-4D97-AF65-F5344CB8AC3E}">
        <p14:creationId xmlns:p14="http://schemas.microsoft.com/office/powerpoint/2010/main" val="16827307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600635"/>
            <a:ext cx="10124705" cy="5726423"/>
          </a:xfrm>
        </p:spPr>
        <p:txBody>
          <a:bodyPr>
            <a:normAutofit fontScale="92500" lnSpcReduction="10000"/>
          </a:bodyPr>
          <a:lstStyle/>
          <a:p>
            <a:pPr marL="0" indent="0">
              <a:lnSpc>
                <a:spcPct val="110000"/>
              </a:lnSpc>
              <a:buNone/>
            </a:pPr>
            <a:r>
              <a:rPr lang="fr-FR" sz="3500" dirty="0">
                <a:solidFill>
                  <a:schemeClr val="tx1"/>
                </a:solidFill>
                <a:latin typeface="Calibri" panose="020F0502020204030204" pitchFamily="34" charset="0"/>
                <a:cs typeface="Calibri" panose="020F0502020204030204" pitchFamily="34" charset="0"/>
              </a:rPr>
              <a:t>L’inflammation se manifeste par </a:t>
            </a:r>
            <a:r>
              <a:rPr lang="fr-FR" sz="3500" b="1" dirty="0">
                <a:solidFill>
                  <a:schemeClr val="tx1"/>
                </a:solidFill>
                <a:latin typeface="Calibri" panose="020F0502020204030204" pitchFamily="34" charset="0"/>
                <a:cs typeface="Calibri" panose="020F0502020204030204" pitchFamily="34" charset="0"/>
              </a:rPr>
              <a:t>quatre symptômes</a:t>
            </a:r>
            <a:r>
              <a:rPr lang="fr-FR" sz="35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 </a:t>
            </a:r>
            <a:r>
              <a:rPr lang="fr-FR" sz="3500" b="1" dirty="0">
                <a:solidFill>
                  <a:srgbClr val="FF0000"/>
                </a:solidFill>
                <a:latin typeface="Calibri" panose="020F0502020204030204" pitchFamily="34" charset="0"/>
                <a:cs typeface="Calibri" panose="020F0502020204030204" pitchFamily="34" charset="0"/>
              </a:rPr>
              <a:t>Le gonflement</a:t>
            </a:r>
            <a:r>
              <a:rPr lang="ar-MA" sz="3500" b="1" dirty="0" err="1">
                <a:solidFill>
                  <a:srgbClr val="FF0000"/>
                </a:solidFill>
                <a:latin typeface="Calibri" panose="020F0502020204030204" pitchFamily="34" charset="0"/>
                <a:cs typeface="Calibri" panose="020F0502020204030204" pitchFamily="34" charset="0"/>
              </a:rPr>
              <a:t>إنتفاخ</a:t>
            </a:r>
            <a:r>
              <a:rPr lang="ar-MA" sz="3500" dirty="0">
                <a:solidFill>
                  <a:schemeClr val="tx1"/>
                </a:solidFill>
                <a:latin typeface="Calibri" panose="020F0502020204030204" pitchFamily="34" charset="0"/>
                <a:cs typeface="Calibri" panose="020F0502020204030204" pitchFamily="34" charset="0"/>
              </a:rPr>
              <a:t> </a:t>
            </a:r>
            <a:r>
              <a:rPr lang="fr-FR" sz="3500" dirty="0">
                <a:solidFill>
                  <a:schemeClr val="tx1"/>
                </a:solidFill>
                <a:latin typeface="Calibri" panose="020F0502020204030204" pitchFamily="34" charset="0"/>
                <a:cs typeface="Calibri" panose="020F0502020204030204" pitchFamily="34" charset="0"/>
              </a:rPr>
              <a:t> est dû à la sortie du plasma et des globules blancs (polynucléaires</a:t>
            </a:r>
            <a:r>
              <a:rPr lang="ar-MA" sz="3500" dirty="0">
                <a:solidFill>
                  <a:schemeClr val="tx1"/>
                </a:solidFill>
                <a:latin typeface="Calibri" panose="020F0502020204030204" pitchFamily="34" charset="0"/>
                <a:cs typeface="Calibri" panose="020F0502020204030204" pitchFamily="34" charset="0"/>
              </a:rPr>
              <a:t>(</a:t>
            </a:r>
            <a:r>
              <a:rPr lang="fr-FR" sz="3500" dirty="0">
                <a:solidFill>
                  <a:schemeClr val="tx1"/>
                </a:solidFill>
                <a:latin typeface="Calibri" panose="020F0502020204030204" pitchFamily="34" charset="0"/>
                <a:cs typeface="Calibri" panose="020F0502020204030204" pitchFamily="34" charset="0"/>
              </a:rPr>
              <a:t> </a:t>
            </a:r>
            <a:r>
              <a:rPr lang="ar-MA" sz="3500" dirty="0">
                <a:solidFill>
                  <a:schemeClr val="tx1"/>
                </a:solidFill>
                <a:latin typeface="Calibri" panose="020F0502020204030204" pitchFamily="34" charset="0"/>
                <a:cs typeface="Calibri" panose="020F0502020204030204" pitchFamily="34" charset="0"/>
              </a:rPr>
              <a:t> متعددة النواة </a:t>
            </a:r>
            <a:r>
              <a:rPr lang="fr-FR" sz="3500" dirty="0">
                <a:solidFill>
                  <a:schemeClr val="tx1"/>
                </a:solidFill>
                <a:latin typeface="Calibri" panose="020F0502020204030204" pitchFamily="34" charset="0"/>
                <a:cs typeface="Calibri" panose="020F0502020204030204" pitchFamily="34" charset="0"/>
              </a:rPr>
              <a:t>des capillaires sanguins.</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 </a:t>
            </a:r>
            <a:r>
              <a:rPr lang="fr-FR" sz="3500" b="1" dirty="0">
                <a:solidFill>
                  <a:srgbClr val="FF0000"/>
                </a:solidFill>
                <a:latin typeface="Calibri" panose="020F0502020204030204" pitchFamily="34" charset="0"/>
                <a:cs typeface="Calibri" panose="020F0502020204030204" pitchFamily="34" charset="0"/>
              </a:rPr>
              <a:t>La rougeur </a:t>
            </a:r>
            <a:r>
              <a:rPr lang="ar-MA" sz="3500" b="1" dirty="0" err="1">
                <a:solidFill>
                  <a:srgbClr val="FF0000"/>
                </a:solidFill>
                <a:latin typeface="Calibri" panose="020F0502020204030204" pitchFamily="34" charset="0"/>
                <a:cs typeface="Calibri" panose="020F0502020204030204" pitchFamily="34" charset="0"/>
              </a:rPr>
              <a:t>إحمرار</a:t>
            </a:r>
            <a:r>
              <a:rPr lang="fr-FR" sz="3500" dirty="0">
                <a:solidFill>
                  <a:schemeClr val="tx1"/>
                </a:solidFill>
                <a:latin typeface="Calibri" panose="020F0502020204030204" pitchFamily="34" charset="0"/>
                <a:cs typeface="Calibri" panose="020F0502020204030204" pitchFamily="34" charset="0"/>
              </a:rPr>
              <a:t> est due à la dilatation</a:t>
            </a:r>
            <a:r>
              <a:rPr lang="ar-MA" sz="3500" dirty="0">
                <a:solidFill>
                  <a:schemeClr val="tx1"/>
                </a:solidFill>
                <a:latin typeface="Calibri" panose="020F0502020204030204" pitchFamily="34" charset="0"/>
                <a:cs typeface="Calibri" panose="020F0502020204030204" pitchFamily="34" charset="0"/>
              </a:rPr>
              <a:t> تمدد </a:t>
            </a:r>
            <a:r>
              <a:rPr lang="fr-FR" sz="3500" dirty="0">
                <a:solidFill>
                  <a:schemeClr val="tx1"/>
                </a:solidFill>
                <a:latin typeface="Calibri" panose="020F0502020204030204" pitchFamily="34" charset="0"/>
                <a:cs typeface="Calibri" panose="020F0502020204030204" pitchFamily="34" charset="0"/>
              </a:rPr>
              <a:t>des vaisseaux sanguins, et diminution du débit sanguin.</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 </a:t>
            </a:r>
            <a:r>
              <a:rPr lang="fr-FR" sz="3500" b="1" dirty="0">
                <a:solidFill>
                  <a:srgbClr val="FF0000"/>
                </a:solidFill>
                <a:latin typeface="Calibri" panose="020F0502020204030204" pitchFamily="34" charset="0"/>
                <a:cs typeface="Calibri" panose="020F0502020204030204" pitchFamily="34" charset="0"/>
              </a:rPr>
              <a:t>La douleur </a:t>
            </a:r>
            <a:r>
              <a:rPr lang="ar-MA" sz="3500" b="1" dirty="0">
                <a:solidFill>
                  <a:srgbClr val="FF0000"/>
                </a:solidFill>
                <a:latin typeface="Calibri" panose="020F0502020204030204" pitchFamily="34" charset="0"/>
                <a:cs typeface="Calibri" panose="020F0502020204030204" pitchFamily="34" charset="0"/>
              </a:rPr>
              <a:t>الألم</a:t>
            </a:r>
            <a:r>
              <a:rPr lang="fr-FR" sz="3500" dirty="0">
                <a:solidFill>
                  <a:schemeClr val="tx1"/>
                </a:solidFill>
                <a:latin typeface="Calibri" panose="020F0502020204030204" pitchFamily="34" charset="0"/>
                <a:cs typeface="Calibri" panose="020F0502020204030204" pitchFamily="34" charset="0"/>
              </a:rPr>
              <a:t> est due à l’excitation</a:t>
            </a:r>
            <a:r>
              <a:rPr lang="ar-MA" sz="3500" dirty="0">
                <a:solidFill>
                  <a:schemeClr val="tx1"/>
                </a:solidFill>
                <a:latin typeface="Calibri" panose="020F0502020204030204" pitchFamily="34" charset="0"/>
                <a:cs typeface="Calibri" panose="020F0502020204030204" pitchFamily="34" charset="0"/>
              </a:rPr>
              <a:t> إهاجة </a:t>
            </a:r>
            <a:r>
              <a:rPr lang="fr-FR" sz="3500" dirty="0">
                <a:solidFill>
                  <a:schemeClr val="tx1"/>
                </a:solidFill>
                <a:latin typeface="Calibri" panose="020F0502020204030204" pitchFamily="34" charset="0"/>
                <a:cs typeface="Calibri" panose="020F0502020204030204" pitchFamily="34" charset="0"/>
              </a:rPr>
              <a:t>des terminaisons nerveuses par le Toxine</a:t>
            </a:r>
            <a:r>
              <a:rPr lang="ar-MA" sz="3500" dirty="0">
                <a:solidFill>
                  <a:schemeClr val="tx1"/>
                </a:solidFill>
                <a:latin typeface="Calibri" panose="020F0502020204030204" pitchFamily="34" charset="0"/>
                <a:cs typeface="Calibri" panose="020F0502020204030204" pitchFamily="34" charset="0"/>
              </a:rPr>
              <a:t>سمين </a:t>
            </a:r>
            <a:r>
              <a:rPr lang="fr-FR" sz="3500" dirty="0">
                <a:solidFill>
                  <a:schemeClr val="tx1"/>
                </a:solidFill>
                <a:latin typeface="Calibri" panose="020F0502020204030204" pitchFamily="34" charset="0"/>
                <a:cs typeface="Calibri" panose="020F0502020204030204" pitchFamily="34" charset="0"/>
              </a:rPr>
              <a:t>.</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 </a:t>
            </a:r>
            <a:r>
              <a:rPr lang="fr-FR" sz="3500" b="1" dirty="0">
                <a:solidFill>
                  <a:srgbClr val="FF0000"/>
                </a:solidFill>
                <a:latin typeface="Calibri" panose="020F0502020204030204" pitchFamily="34" charset="0"/>
                <a:cs typeface="Calibri" panose="020F0502020204030204" pitchFamily="34" charset="0"/>
              </a:rPr>
              <a:t>Le température élevée localement </a:t>
            </a:r>
            <a:r>
              <a:rPr lang="fr-FR" sz="3500" dirty="0">
                <a:solidFill>
                  <a:schemeClr val="tx1"/>
                </a:solidFill>
                <a:latin typeface="Calibri" panose="020F0502020204030204" pitchFamily="34" charset="0"/>
                <a:cs typeface="Calibri" panose="020F0502020204030204" pitchFamily="34" charset="0"/>
              </a:rPr>
              <a:t>pour gêner</a:t>
            </a:r>
            <a:r>
              <a:rPr lang="ar-MA" sz="3500" dirty="0">
                <a:solidFill>
                  <a:schemeClr val="tx1"/>
                </a:solidFill>
                <a:latin typeface="Calibri" panose="020F0502020204030204" pitchFamily="34" charset="0"/>
                <a:cs typeface="Calibri" panose="020F0502020204030204" pitchFamily="34" charset="0"/>
              </a:rPr>
              <a:t>تحارب </a:t>
            </a:r>
            <a:r>
              <a:rPr lang="fr-FR" sz="3500" dirty="0">
                <a:solidFill>
                  <a:schemeClr val="tx1"/>
                </a:solidFill>
                <a:latin typeface="Calibri" panose="020F0502020204030204" pitchFamily="34" charset="0"/>
                <a:cs typeface="Calibri" panose="020F0502020204030204" pitchFamily="34" charset="0"/>
              </a:rPr>
              <a:t> la prolifération </a:t>
            </a:r>
            <a:r>
              <a:rPr lang="ar-MA" sz="3500" dirty="0">
                <a:solidFill>
                  <a:schemeClr val="tx1"/>
                </a:solidFill>
                <a:latin typeface="Calibri" panose="020F0502020204030204" pitchFamily="34" charset="0"/>
                <a:cs typeface="Calibri" panose="020F0502020204030204" pitchFamily="34" charset="0"/>
              </a:rPr>
              <a:t>تكاثر </a:t>
            </a:r>
            <a:r>
              <a:rPr lang="fr-FR" sz="3500" dirty="0">
                <a:solidFill>
                  <a:schemeClr val="tx1"/>
                </a:solidFill>
                <a:latin typeface="Calibri" panose="020F0502020204030204" pitchFamily="34" charset="0"/>
                <a:cs typeface="Calibri" panose="020F0502020204030204" pitchFamily="34" charset="0"/>
              </a:rPr>
              <a:t> des bactéries.</a:t>
            </a:r>
          </a:p>
        </p:txBody>
      </p:sp>
    </p:spTree>
    <p:extLst>
      <p:ext uri="{BB962C8B-B14F-4D97-AF65-F5344CB8AC3E}">
        <p14:creationId xmlns:p14="http://schemas.microsoft.com/office/powerpoint/2010/main" val="1260260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Remarque :</a:t>
            </a:r>
            <a:endParaRPr lang="fr-FR" sz="4000" b="1" dirty="0">
              <a:solidFill>
                <a:srgbClr val="FF0000"/>
              </a:solidFill>
            </a:endParaRPr>
          </a:p>
        </p:txBody>
      </p:sp>
      <p:sp>
        <p:nvSpPr>
          <p:cNvPr id="3" name="Espace réservé du contenu 2"/>
          <p:cNvSpPr>
            <a:spLocks noGrp="1"/>
          </p:cNvSpPr>
          <p:nvPr>
            <p:ph idx="1"/>
          </p:nvPr>
        </p:nvSpPr>
        <p:spPr>
          <a:xfrm>
            <a:off x="1153422" y="1981953"/>
            <a:ext cx="10124705" cy="4345105"/>
          </a:xfrm>
        </p:spPr>
        <p:txBody>
          <a:bodyPr>
            <a:normAutofit fontScale="85000" lnSpcReduction="20000"/>
          </a:bodyPr>
          <a:lstStyle/>
          <a:p>
            <a:pPr algn="just">
              <a:lnSpc>
                <a:spcPct val="110000"/>
              </a:lnSpc>
              <a:buFont typeface="Arial" panose="020B0604020202020204" pitchFamily="34" charset="0"/>
              <a:buChar char="•"/>
            </a:pPr>
            <a:r>
              <a:rPr lang="fr-FR" sz="3500" b="1" dirty="0">
                <a:solidFill>
                  <a:srgbClr val="0070C0"/>
                </a:solidFill>
                <a:latin typeface="Calibri" panose="020F0502020204030204" pitchFamily="34" charset="0"/>
                <a:cs typeface="Calibri" panose="020F0502020204030204" pitchFamily="34" charset="0"/>
              </a:rPr>
              <a:t> La contamination</a:t>
            </a:r>
            <a:r>
              <a:rPr lang="fr-FR" sz="3500" dirty="0">
                <a:solidFill>
                  <a:schemeClr val="tx1"/>
                </a:solidFill>
                <a:latin typeface="Calibri" panose="020F0502020204030204" pitchFamily="34" charset="0"/>
                <a:cs typeface="Calibri" panose="020F0502020204030204" pitchFamily="34" charset="0"/>
              </a:rPr>
              <a:t> : la pénétration de micro-organismes dans notre organisme. </a:t>
            </a:r>
          </a:p>
          <a:p>
            <a:pPr algn="just">
              <a:lnSpc>
                <a:spcPct val="110000"/>
              </a:lnSpc>
              <a:buFont typeface="Arial" panose="020B0604020202020204" pitchFamily="34" charset="0"/>
              <a:buChar char="•"/>
            </a:pPr>
            <a:r>
              <a:rPr lang="fr-FR" sz="3500" dirty="0">
                <a:solidFill>
                  <a:schemeClr val="tx1"/>
                </a:solidFill>
                <a:latin typeface="Calibri" panose="020F0502020204030204" pitchFamily="34" charset="0"/>
                <a:cs typeface="Calibri" panose="020F0502020204030204" pitchFamily="34" charset="0"/>
              </a:rPr>
              <a:t> </a:t>
            </a:r>
            <a:r>
              <a:rPr lang="fr-FR" sz="3500" b="1" dirty="0">
                <a:solidFill>
                  <a:srgbClr val="0070C0"/>
                </a:solidFill>
                <a:latin typeface="Calibri" panose="020F0502020204030204" pitchFamily="34" charset="0"/>
                <a:cs typeface="Calibri" panose="020F0502020204030204" pitchFamily="34" charset="0"/>
              </a:rPr>
              <a:t>L’infection</a:t>
            </a:r>
            <a:r>
              <a:rPr lang="fr-FR" sz="3500" dirty="0">
                <a:solidFill>
                  <a:schemeClr val="tx1"/>
                </a:solidFill>
                <a:latin typeface="Calibri" panose="020F0502020204030204" pitchFamily="34" charset="0"/>
                <a:cs typeface="Calibri" panose="020F0502020204030204" pitchFamily="34" charset="0"/>
              </a:rPr>
              <a:t>: On parle d’infection quand un micro-organisme se multiplie (prolifère) dans notre organisme.</a:t>
            </a:r>
          </a:p>
          <a:p>
            <a:pPr marL="0" indent="0" algn="just">
              <a:lnSpc>
                <a:spcPct val="110000"/>
              </a:lnSpc>
              <a:buNone/>
            </a:pPr>
            <a:r>
              <a:rPr lang="fr-FR" sz="3500" dirty="0">
                <a:solidFill>
                  <a:schemeClr val="tx1"/>
                </a:solidFill>
                <a:latin typeface="Calibri" panose="020F0502020204030204" pitchFamily="34" charset="0"/>
                <a:cs typeface="Calibri" panose="020F0502020204030204" pitchFamily="34" charset="0"/>
              </a:rPr>
              <a:t>Il existe plusieurs voies de contamination :</a:t>
            </a:r>
          </a:p>
          <a:p>
            <a:pPr marL="201168" lvl="1" indent="0" algn="just">
              <a:lnSpc>
                <a:spcPct val="110000"/>
              </a:lnSpc>
              <a:buNone/>
            </a:pPr>
            <a:r>
              <a:rPr lang="fr-FR" sz="3300" dirty="0">
                <a:solidFill>
                  <a:schemeClr val="tx1"/>
                </a:solidFill>
                <a:latin typeface="Calibri" panose="020F0502020204030204" pitchFamily="34" charset="0"/>
                <a:cs typeface="Calibri" panose="020F0502020204030204" pitchFamily="34" charset="0"/>
              </a:rPr>
              <a:t>- la voie aérienne</a:t>
            </a:r>
          </a:p>
          <a:p>
            <a:pPr marL="201168" lvl="1" indent="0" algn="just">
              <a:lnSpc>
                <a:spcPct val="110000"/>
              </a:lnSpc>
              <a:spcBef>
                <a:spcPts val="0"/>
              </a:spcBef>
              <a:buNone/>
            </a:pPr>
            <a:r>
              <a:rPr lang="fr-FR" sz="3300" dirty="0">
                <a:solidFill>
                  <a:schemeClr val="tx1"/>
                </a:solidFill>
                <a:latin typeface="Calibri" panose="020F0502020204030204" pitchFamily="34" charset="0"/>
                <a:cs typeface="Calibri" panose="020F0502020204030204" pitchFamily="34" charset="0"/>
              </a:rPr>
              <a:t>- la voie digestive</a:t>
            </a:r>
          </a:p>
          <a:p>
            <a:pPr marL="201168" lvl="1" indent="0" algn="just">
              <a:lnSpc>
                <a:spcPct val="110000"/>
              </a:lnSpc>
              <a:spcBef>
                <a:spcPts val="0"/>
              </a:spcBef>
              <a:buNone/>
            </a:pPr>
            <a:r>
              <a:rPr lang="fr-FR" sz="3300" dirty="0">
                <a:solidFill>
                  <a:schemeClr val="tx1"/>
                </a:solidFill>
                <a:latin typeface="Calibri" panose="020F0502020204030204" pitchFamily="34" charset="0"/>
                <a:cs typeface="Calibri" panose="020F0502020204030204" pitchFamily="34" charset="0"/>
              </a:rPr>
              <a:t>- la voie sexuelle</a:t>
            </a:r>
          </a:p>
          <a:p>
            <a:pPr marL="201168" lvl="1" indent="0" algn="just">
              <a:lnSpc>
                <a:spcPct val="110000"/>
              </a:lnSpc>
              <a:spcBef>
                <a:spcPts val="0"/>
              </a:spcBef>
              <a:buNone/>
            </a:pPr>
            <a:r>
              <a:rPr lang="fr-FR" sz="3300" dirty="0">
                <a:solidFill>
                  <a:schemeClr val="tx1"/>
                </a:solidFill>
                <a:latin typeface="Calibri" panose="020F0502020204030204" pitchFamily="34" charset="0"/>
                <a:cs typeface="Calibri" panose="020F0502020204030204" pitchFamily="34" charset="0"/>
              </a:rPr>
              <a:t>- la voie cutanée</a:t>
            </a:r>
          </a:p>
          <a:p>
            <a:pPr marL="0" indent="0" algn="just">
              <a:lnSpc>
                <a:spcPct val="110000"/>
              </a:lnSpc>
              <a:buNone/>
            </a:pPr>
            <a:endParaRPr lang="fr-FR" sz="35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7732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sz="4000" b="1" dirty="0">
                <a:solidFill>
                  <a:srgbClr val="00602B"/>
                </a:solidFill>
                <a:latin typeface="Calibri" panose="020F0502020204030204" pitchFamily="34" charset="0"/>
                <a:cs typeface="Calibri" panose="020F0502020204030204" pitchFamily="34" charset="0"/>
              </a:rPr>
              <a:t>3) Notion de phagocytose</a:t>
            </a:r>
            <a:r>
              <a:rPr lang="ar-MA" sz="4000" b="1" dirty="0">
                <a:solidFill>
                  <a:srgbClr val="00602B"/>
                </a:solidFill>
                <a:latin typeface="Calibri" panose="020F0502020204030204" pitchFamily="34" charset="0"/>
                <a:cs typeface="Calibri" panose="020F0502020204030204" pitchFamily="34" charset="0"/>
              </a:rPr>
              <a:t> البلعمة </a:t>
            </a:r>
            <a:r>
              <a:rPr lang="fr-FR" sz="4000" b="1" dirty="0">
                <a:solidFill>
                  <a:srgbClr val="00602B"/>
                </a:solidFill>
                <a:latin typeface="Calibri" panose="020F0502020204030204" pitchFamily="34" charset="0"/>
                <a:cs typeface="Calibri" panose="020F0502020204030204" pitchFamily="34" charset="0"/>
              </a:rPr>
              <a:t> :</a:t>
            </a:r>
          </a:p>
        </p:txBody>
      </p:sp>
      <p:sp>
        <p:nvSpPr>
          <p:cNvPr id="3" name="Espace réservé du contenu 2"/>
          <p:cNvSpPr>
            <a:spLocks noGrp="1"/>
          </p:cNvSpPr>
          <p:nvPr>
            <p:ph idx="1"/>
          </p:nvPr>
        </p:nvSpPr>
        <p:spPr>
          <a:xfrm>
            <a:off x="1153422" y="1981953"/>
            <a:ext cx="10124705" cy="4345105"/>
          </a:xfrm>
        </p:spPr>
        <p:txBody>
          <a:bodyPr>
            <a:normAutofit/>
          </a:bodyPr>
          <a:lstStyle/>
          <a:p>
            <a:pPr marL="0" indent="0" algn="just">
              <a:lnSpc>
                <a:spcPct val="110000"/>
              </a:lnSpc>
              <a:buNone/>
            </a:pPr>
            <a:r>
              <a:rPr lang="fr-FR" sz="3500" b="1" dirty="0">
                <a:solidFill>
                  <a:schemeClr val="tx1"/>
                </a:solidFill>
                <a:latin typeface="Calibri" panose="020F0502020204030204" pitchFamily="34" charset="0"/>
                <a:cs typeface="Calibri" panose="020F0502020204030204" pitchFamily="34" charset="0"/>
              </a:rPr>
              <a:t>La Phagocytose </a:t>
            </a:r>
            <a:r>
              <a:rPr lang="fr-FR" sz="3500" dirty="0">
                <a:solidFill>
                  <a:schemeClr val="tx1"/>
                </a:solidFill>
                <a:latin typeface="Calibri" panose="020F0502020204030204" pitchFamily="34" charset="0"/>
                <a:cs typeface="Calibri" panose="020F0502020204030204" pitchFamily="34" charset="0"/>
              </a:rPr>
              <a:t>est</a:t>
            </a:r>
            <a:r>
              <a:rPr lang="fr-FR" sz="3500" b="1" dirty="0">
                <a:solidFill>
                  <a:srgbClr val="0070C0"/>
                </a:solidFill>
                <a:latin typeface="Calibri" panose="020F0502020204030204" pitchFamily="34" charset="0"/>
                <a:cs typeface="Calibri" panose="020F0502020204030204" pitchFamily="34" charset="0"/>
              </a:rPr>
              <a:t> </a:t>
            </a:r>
            <a:r>
              <a:rPr lang="fr-FR" sz="3500" dirty="0">
                <a:solidFill>
                  <a:schemeClr val="tx1"/>
                </a:solidFill>
                <a:latin typeface="Calibri" panose="020F0502020204030204" pitchFamily="34" charset="0"/>
                <a:cs typeface="Calibri" panose="020F0502020204030204" pitchFamily="34" charset="0"/>
              </a:rPr>
              <a:t>l’absorption et digestion d’éléments étrangers à l’organisme </a:t>
            </a:r>
            <a:r>
              <a:rPr lang="en-US" sz="3500" dirty="0">
                <a:solidFill>
                  <a:schemeClr val="tx1"/>
                </a:solidFill>
                <a:latin typeface="Calibri" panose="020F0502020204030204" pitchFamily="34" charset="0"/>
                <a:cs typeface="Calibri" panose="020F0502020204030204" pitchFamily="34" charset="0"/>
              </a:rPr>
              <a:t>(</a:t>
            </a:r>
            <a:r>
              <a:rPr lang="en-US" sz="3500" b="1" dirty="0" err="1">
                <a:solidFill>
                  <a:srgbClr val="7030A0"/>
                </a:solidFill>
                <a:latin typeface="Calibri" panose="020F0502020204030204" pitchFamily="34" charset="0"/>
                <a:cs typeface="Calibri" panose="020F0502020204030204" pitchFamily="34" charset="0"/>
              </a:rPr>
              <a:t>antigènes</a:t>
            </a:r>
            <a:r>
              <a:rPr lang="en-US" sz="3500" dirty="0">
                <a:solidFill>
                  <a:schemeClr val="tx1"/>
                </a:solidFill>
                <a:latin typeface="Calibri" panose="020F0502020204030204" pitchFamily="34" charset="0"/>
                <a:cs typeface="Calibri" panose="020F0502020204030204" pitchFamily="34" charset="0"/>
              </a:rPr>
              <a:t>)</a:t>
            </a:r>
            <a:r>
              <a:rPr lang="fr-FR" sz="3500" dirty="0">
                <a:solidFill>
                  <a:schemeClr val="tx1"/>
                </a:solidFill>
                <a:latin typeface="Calibri" panose="020F0502020204030204" pitchFamily="34" charset="0"/>
                <a:cs typeface="Calibri" panose="020F0502020204030204" pitchFamily="34" charset="0"/>
              </a:rPr>
              <a:t> par des globules blancs nommés </a:t>
            </a:r>
            <a:r>
              <a:rPr lang="fr-FR" sz="3500" b="1" u="sng" dirty="0">
                <a:solidFill>
                  <a:schemeClr val="tx1"/>
                </a:solidFill>
                <a:latin typeface="Calibri" panose="020F0502020204030204" pitchFamily="34" charset="0"/>
                <a:cs typeface="Calibri" panose="020F0502020204030204" pitchFamily="34" charset="0"/>
              </a:rPr>
              <a:t>phagocytes</a:t>
            </a:r>
            <a:r>
              <a:rPr lang="ar-MA" sz="3500" b="1" dirty="0" err="1">
                <a:solidFill>
                  <a:schemeClr val="tx1"/>
                </a:solidFill>
                <a:latin typeface="Calibri" panose="020F0502020204030204" pitchFamily="34" charset="0"/>
                <a:cs typeface="Calibri" panose="020F0502020204030204" pitchFamily="34" charset="0"/>
              </a:rPr>
              <a:t>البلعميات</a:t>
            </a:r>
            <a:r>
              <a:rPr lang="ar-MA" sz="3500" b="1" dirty="0">
                <a:solidFill>
                  <a:schemeClr val="tx1"/>
                </a:solidFill>
                <a:latin typeface="Calibri" panose="020F0502020204030204" pitchFamily="34" charset="0"/>
                <a:cs typeface="Calibri" panose="020F0502020204030204" pitchFamily="34" charset="0"/>
              </a:rPr>
              <a:t> </a:t>
            </a:r>
            <a:r>
              <a:rPr lang="fr-FR" sz="3500" dirty="0">
                <a:solidFill>
                  <a:schemeClr val="tx1"/>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61626232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6F390515-F28E-4F66-7F9C-14139942D0A3}"/>
              </a:ext>
            </a:extLst>
          </p:cNvPr>
          <p:cNvGraphicFramePr>
            <a:graphicFrameLocks noChangeAspect="1"/>
          </p:cNvGraphicFramePr>
          <p:nvPr>
            <p:extLst>
              <p:ext uri="{D42A27DB-BD31-4B8C-83A1-F6EECF244321}">
                <p14:modId xmlns:p14="http://schemas.microsoft.com/office/powerpoint/2010/main" val="754268609"/>
              </p:ext>
            </p:extLst>
          </p:nvPr>
        </p:nvGraphicFramePr>
        <p:xfrm>
          <a:off x="3352800" y="319088"/>
          <a:ext cx="5486400" cy="6219825"/>
        </p:xfrm>
        <a:graphic>
          <a:graphicData uri="http://schemas.openxmlformats.org/presentationml/2006/ole">
            <mc:AlternateContent xmlns:mc="http://schemas.openxmlformats.org/markup-compatibility/2006">
              <mc:Choice xmlns:v="urn:schemas-microsoft-com:vml" Requires="v">
                <p:oleObj name="Image" r:id="rId2" imgW="7212600" imgH="8177760" progId="Photoshop.Image.13">
                  <p:embed/>
                </p:oleObj>
              </mc:Choice>
              <mc:Fallback>
                <p:oleObj name="Image" r:id="rId2" imgW="7212600" imgH="8177760" progId="Photoshop.Image.13">
                  <p:embed/>
                  <p:pic>
                    <p:nvPicPr>
                      <p:cNvPr id="0" name=""/>
                      <p:cNvPicPr/>
                      <p:nvPr/>
                    </p:nvPicPr>
                    <p:blipFill>
                      <a:blip r:embed="rId3"/>
                      <a:stretch>
                        <a:fillRect/>
                      </a:stretch>
                    </p:blipFill>
                    <p:spPr>
                      <a:xfrm>
                        <a:off x="3352800" y="319088"/>
                        <a:ext cx="5486400" cy="6219825"/>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41CDCD91-432F-26FB-23AD-D2D90AE66A57}"/>
              </a:ext>
            </a:extLst>
          </p:cNvPr>
          <p:cNvSpPr txBox="1"/>
          <p:nvPr/>
        </p:nvSpPr>
        <p:spPr>
          <a:xfrm>
            <a:off x="5053238" y="6004589"/>
            <a:ext cx="3569110" cy="400110"/>
          </a:xfrm>
          <a:prstGeom prst="rect">
            <a:avLst/>
          </a:prstGeom>
          <a:noFill/>
        </p:spPr>
        <p:txBody>
          <a:bodyPr wrap="square" rtlCol="0">
            <a:spAutoFit/>
          </a:bodyPr>
          <a:lstStyle/>
          <a:p>
            <a:r>
              <a:rPr lang="en-US" sz="2000" b="1" dirty="0">
                <a:solidFill>
                  <a:srgbClr val="FF0000"/>
                </a:solidFill>
              </a:rPr>
              <a:t>Les étapes de la phagocytose</a:t>
            </a:r>
            <a:endParaRPr lang="fr-FR" sz="2000" b="1" dirty="0">
              <a:solidFill>
                <a:srgbClr val="FF0000"/>
              </a:solidFill>
            </a:endParaRPr>
          </a:p>
        </p:txBody>
      </p:sp>
      <p:sp>
        <p:nvSpPr>
          <p:cNvPr id="9" name="TextBox 8">
            <a:extLst>
              <a:ext uri="{FF2B5EF4-FFF2-40B4-BE49-F238E27FC236}">
                <a16:creationId xmlns:a16="http://schemas.microsoft.com/office/drawing/2014/main" id="{FE0408CA-5448-9F97-E457-3A8E1EDDDAA0}"/>
              </a:ext>
            </a:extLst>
          </p:cNvPr>
          <p:cNvSpPr txBox="1"/>
          <p:nvPr/>
        </p:nvSpPr>
        <p:spPr>
          <a:xfrm>
            <a:off x="3108076" y="1797087"/>
            <a:ext cx="2077897" cy="584775"/>
          </a:xfrm>
          <a:prstGeom prst="rect">
            <a:avLst/>
          </a:prstGeom>
          <a:noFill/>
        </p:spPr>
        <p:txBody>
          <a:bodyPr wrap="square" rtlCol="0">
            <a:spAutoFit/>
          </a:bodyPr>
          <a:lstStyle/>
          <a:p>
            <a:r>
              <a:rPr lang="en-US" sz="1600" b="1" dirty="0">
                <a:solidFill>
                  <a:srgbClr val="FF0000"/>
                </a:solidFill>
                <a:highlight>
                  <a:srgbClr val="FFFF00"/>
                </a:highlight>
              </a:rPr>
              <a:t>Phagocyte </a:t>
            </a:r>
            <a:r>
              <a:rPr lang="en-US" sz="1600" b="1" dirty="0" err="1">
                <a:solidFill>
                  <a:srgbClr val="FF0000"/>
                </a:solidFill>
                <a:highlight>
                  <a:srgbClr val="FFFF00"/>
                </a:highlight>
              </a:rPr>
              <a:t>s’approche</a:t>
            </a:r>
            <a:r>
              <a:rPr lang="en-US" sz="1600" b="1" dirty="0">
                <a:solidFill>
                  <a:srgbClr val="FF0000"/>
                </a:solidFill>
                <a:highlight>
                  <a:srgbClr val="FFFF00"/>
                </a:highlight>
              </a:rPr>
              <a:t> du micro-</a:t>
            </a:r>
            <a:r>
              <a:rPr lang="en-US" sz="1600" b="1" dirty="0" err="1">
                <a:solidFill>
                  <a:srgbClr val="FF0000"/>
                </a:solidFill>
                <a:highlight>
                  <a:srgbClr val="FFFF00"/>
                </a:highlight>
              </a:rPr>
              <a:t>organisme</a:t>
            </a:r>
            <a:endParaRPr lang="fr-FR" sz="1600" b="1" dirty="0">
              <a:solidFill>
                <a:srgbClr val="FF0000"/>
              </a:solidFill>
              <a:highlight>
                <a:srgbClr val="FFFF00"/>
              </a:highlight>
            </a:endParaRPr>
          </a:p>
        </p:txBody>
      </p:sp>
      <p:sp>
        <p:nvSpPr>
          <p:cNvPr id="10" name="TextBox 9">
            <a:extLst>
              <a:ext uri="{FF2B5EF4-FFF2-40B4-BE49-F238E27FC236}">
                <a16:creationId xmlns:a16="http://schemas.microsoft.com/office/drawing/2014/main" id="{82247F8B-9593-DA96-9E30-439CD64075D9}"/>
              </a:ext>
            </a:extLst>
          </p:cNvPr>
          <p:cNvSpPr txBox="1"/>
          <p:nvPr/>
        </p:nvSpPr>
        <p:spPr>
          <a:xfrm>
            <a:off x="5185973" y="1753690"/>
            <a:ext cx="2077897" cy="584775"/>
          </a:xfrm>
          <a:prstGeom prst="rect">
            <a:avLst/>
          </a:prstGeom>
          <a:noFill/>
        </p:spPr>
        <p:txBody>
          <a:bodyPr wrap="square" rtlCol="0">
            <a:spAutoFit/>
          </a:bodyPr>
          <a:lstStyle/>
          <a:p>
            <a:r>
              <a:rPr lang="en-US" sz="1600" b="1" dirty="0" err="1">
                <a:solidFill>
                  <a:srgbClr val="FF0000"/>
                </a:solidFill>
                <a:highlight>
                  <a:srgbClr val="FFFF00"/>
                </a:highlight>
              </a:rPr>
              <a:t>Adhésion</a:t>
            </a:r>
            <a:r>
              <a:rPr lang="en-US" sz="1600" b="1" dirty="0">
                <a:solidFill>
                  <a:srgbClr val="FF0000"/>
                </a:solidFill>
                <a:highlight>
                  <a:srgbClr val="FFFF00"/>
                </a:highlight>
              </a:rPr>
              <a:t> au micro-</a:t>
            </a:r>
            <a:r>
              <a:rPr lang="en-US" sz="1600" b="1" dirty="0" err="1">
                <a:solidFill>
                  <a:srgbClr val="FF0000"/>
                </a:solidFill>
                <a:highlight>
                  <a:srgbClr val="FFFF00"/>
                </a:highlight>
              </a:rPr>
              <a:t>organisme</a:t>
            </a:r>
            <a:endParaRPr lang="fr-FR" sz="1600" b="1" dirty="0">
              <a:solidFill>
                <a:srgbClr val="FF0000"/>
              </a:solidFill>
              <a:highlight>
                <a:srgbClr val="FFFF00"/>
              </a:highlight>
            </a:endParaRPr>
          </a:p>
        </p:txBody>
      </p:sp>
      <p:sp>
        <p:nvSpPr>
          <p:cNvPr id="11" name="TextBox 10">
            <a:extLst>
              <a:ext uri="{FF2B5EF4-FFF2-40B4-BE49-F238E27FC236}">
                <a16:creationId xmlns:a16="http://schemas.microsoft.com/office/drawing/2014/main" id="{4C36C984-F69D-7576-8065-6161C83A1E94}"/>
              </a:ext>
            </a:extLst>
          </p:cNvPr>
          <p:cNvSpPr txBox="1"/>
          <p:nvPr/>
        </p:nvSpPr>
        <p:spPr>
          <a:xfrm>
            <a:off x="7087853" y="1976560"/>
            <a:ext cx="2077897" cy="338554"/>
          </a:xfrm>
          <a:prstGeom prst="rect">
            <a:avLst/>
          </a:prstGeom>
          <a:noFill/>
        </p:spPr>
        <p:txBody>
          <a:bodyPr wrap="square" rtlCol="0">
            <a:spAutoFit/>
          </a:bodyPr>
          <a:lstStyle/>
          <a:p>
            <a:r>
              <a:rPr lang="en-US" sz="1600" b="1" dirty="0">
                <a:solidFill>
                  <a:srgbClr val="FF0000"/>
                </a:solidFill>
                <a:highlight>
                  <a:srgbClr val="FFFF00"/>
                </a:highlight>
              </a:rPr>
              <a:t>Ingestion du microbe</a:t>
            </a:r>
            <a:endParaRPr lang="fr-FR" sz="1600" b="1" dirty="0">
              <a:solidFill>
                <a:srgbClr val="FF0000"/>
              </a:solidFill>
              <a:highlight>
                <a:srgbClr val="FFFF00"/>
              </a:highlight>
            </a:endParaRPr>
          </a:p>
        </p:txBody>
      </p:sp>
      <p:sp>
        <p:nvSpPr>
          <p:cNvPr id="12" name="TextBox 11">
            <a:extLst>
              <a:ext uri="{FF2B5EF4-FFF2-40B4-BE49-F238E27FC236}">
                <a16:creationId xmlns:a16="http://schemas.microsoft.com/office/drawing/2014/main" id="{674D280D-3CC9-8968-67B3-D6DA1C035782}"/>
              </a:ext>
            </a:extLst>
          </p:cNvPr>
          <p:cNvSpPr txBox="1"/>
          <p:nvPr/>
        </p:nvSpPr>
        <p:spPr>
          <a:xfrm>
            <a:off x="5009956" y="3925488"/>
            <a:ext cx="2077897" cy="338554"/>
          </a:xfrm>
          <a:prstGeom prst="rect">
            <a:avLst/>
          </a:prstGeom>
          <a:noFill/>
        </p:spPr>
        <p:txBody>
          <a:bodyPr wrap="square" rtlCol="0">
            <a:spAutoFit/>
          </a:bodyPr>
          <a:lstStyle/>
          <a:p>
            <a:r>
              <a:rPr lang="en-US" sz="1600" b="1" dirty="0">
                <a:solidFill>
                  <a:srgbClr val="FF0000"/>
                </a:solidFill>
                <a:highlight>
                  <a:srgbClr val="FFFF00"/>
                </a:highlight>
              </a:rPr>
              <a:t>Digestion du microbe</a:t>
            </a:r>
            <a:endParaRPr lang="fr-FR" sz="1600" b="1" dirty="0">
              <a:solidFill>
                <a:srgbClr val="FF0000"/>
              </a:solidFill>
              <a:highlight>
                <a:srgbClr val="FFFF00"/>
              </a:highlight>
            </a:endParaRPr>
          </a:p>
        </p:txBody>
      </p:sp>
      <p:sp>
        <p:nvSpPr>
          <p:cNvPr id="13" name="TextBox 12">
            <a:extLst>
              <a:ext uri="{FF2B5EF4-FFF2-40B4-BE49-F238E27FC236}">
                <a16:creationId xmlns:a16="http://schemas.microsoft.com/office/drawing/2014/main" id="{8073532C-6F76-AA82-9500-375050B4A746}"/>
              </a:ext>
            </a:extLst>
          </p:cNvPr>
          <p:cNvSpPr txBox="1"/>
          <p:nvPr/>
        </p:nvSpPr>
        <p:spPr>
          <a:xfrm>
            <a:off x="3152202" y="5647890"/>
            <a:ext cx="2943798" cy="338554"/>
          </a:xfrm>
          <a:prstGeom prst="rect">
            <a:avLst/>
          </a:prstGeom>
          <a:noFill/>
        </p:spPr>
        <p:txBody>
          <a:bodyPr wrap="square" rtlCol="0">
            <a:spAutoFit/>
          </a:bodyPr>
          <a:lstStyle/>
          <a:p>
            <a:r>
              <a:rPr lang="en-US" sz="1600" b="1" dirty="0">
                <a:solidFill>
                  <a:srgbClr val="FF0000"/>
                </a:solidFill>
                <a:highlight>
                  <a:srgbClr val="FFFF00"/>
                </a:highlight>
              </a:rPr>
              <a:t>Le phagocyte </a:t>
            </a:r>
            <a:r>
              <a:rPr lang="en-US" sz="1600" b="1" dirty="0" err="1">
                <a:solidFill>
                  <a:srgbClr val="FF0000"/>
                </a:solidFill>
                <a:highlight>
                  <a:srgbClr val="FFFF00"/>
                </a:highlight>
              </a:rPr>
              <a:t>détruit</a:t>
            </a:r>
            <a:r>
              <a:rPr lang="en-US" sz="1600" b="1" dirty="0">
                <a:solidFill>
                  <a:srgbClr val="FF0000"/>
                </a:solidFill>
                <a:highlight>
                  <a:srgbClr val="FFFF00"/>
                </a:highlight>
              </a:rPr>
              <a:t> le microbe</a:t>
            </a:r>
            <a:endParaRPr lang="fr-FR" sz="1600" b="1" dirty="0">
              <a:solidFill>
                <a:srgbClr val="FF0000"/>
              </a:solidFill>
              <a:highlight>
                <a:srgbClr val="FFFF00"/>
              </a:highlight>
            </a:endParaRPr>
          </a:p>
        </p:txBody>
      </p:sp>
      <p:sp>
        <p:nvSpPr>
          <p:cNvPr id="14" name="TextBox 13">
            <a:extLst>
              <a:ext uri="{FF2B5EF4-FFF2-40B4-BE49-F238E27FC236}">
                <a16:creationId xmlns:a16="http://schemas.microsoft.com/office/drawing/2014/main" id="{2FAB51D7-0EAD-9261-7744-7EFB8E02F202}"/>
              </a:ext>
            </a:extLst>
          </p:cNvPr>
          <p:cNvSpPr txBox="1"/>
          <p:nvPr/>
        </p:nvSpPr>
        <p:spPr>
          <a:xfrm>
            <a:off x="6096000" y="5680078"/>
            <a:ext cx="2943798" cy="338554"/>
          </a:xfrm>
          <a:prstGeom prst="rect">
            <a:avLst/>
          </a:prstGeom>
          <a:noFill/>
        </p:spPr>
        <p:txBody>
          <a:bodyPr wrap="square" rtlCol="0">
            <a:spAutoFit/>
          </a:bodyPr>
          <a:lstStyle/>
          <a:p>
            <a:r>
              <a:rPr lang="en-US" sz="1600" b="1" dirty="0">
                <a:solidFill>
                  <a:srgbClr val="FF0000"/>
                </a:solidFill>
                <a:highlight>
                  <a:srgbClr val="FFFF00"/>
                </a:highlight>
              </a:rPr>
              <a:t>Le microbe </a:t>
            </a:r>
            <a:r>
              <a:rPr lang="en-US" sz="1600" b="1" dirty="0" err="1">
                <a:solidFill>
                  <a:srgbClr val="FF0000"/>
                </a:solidFill>
                <a:highlight>
                  <a:srgbClr val="FFFF00"/>
                </a:highlight>
              </a:rPr>
              <a:t>détruit</a:t>
            </a:r>
            <a:r>
              <a:rPr lang="en-US" sz="1600" b="1" dirty="0">
                <a:solidFill>
                  <a:srgbClr val="FF0000"/>
                </a:solidFill>
                <a:highlight>
                  <a:srgbClr val="FFFF00"/>
                </a:highlight>
              </a:rPr>
              <a:t> le phagocyte</a:t>
            </a:r>
            <a:endParaRPr lang="fr-FR" sz="1600" b="1" dirty="0">
              <a:solidFill>
                <a:srgbClr val="FF0000"/>
              </a:solidFill>
              <a:highlight>
                <a:srgbClr val="FFFF00"/>
              </a:highlight>
            </a:endParaRPr>
          </a:p>
        </p:txBody>
      </p:sp>
    </p:spTree>
    <p:extLst>
      <p:ext uri="{BB962C8B-B14F-4D97-AF65-F5344CB8AC3E}">
        <p14:creationId xmlns:p14="http://schemas.microsoft.com/office/powerpoint/2010/main" val="149209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rgbClr val="F9D9C1"/>
        </a:solidFill>
        <a:effectLst/>
      </p:bgPr>
    </p:bg>
    <p:spTree>
      <p:nvGrpSpPr>
        <p:cNvPr id="1" name=""/>
        <p:cNvGrpSpPr/>
        <p:nvPr/>
      </p:nvGrpSpPr>
      <p:grpSpPr>
        <a:xfrm>
          <a:off x="0" y="0"/>
          <a:ext cx="0" cy="0"/>
          <a:chOff x="0" y="0"/>
          <a:chExt cx="0" cy="0"/>
        </a:xfrm>
      </p:grpSpPr>
      <p:pic>
        <p:nvPicPr>
          <p:cNvPr id="5" name="Les différentes étapes de la phagocytose">
            <a:hlinkClick r:id="" action="ppaction://media"/>
            <a:extLst>
              <a:ext uri="{FF2B5EF4-FFF2-40B4-BE49-F238E27FC236}">
                <a16:creationId xmlns:a16="http://schemas.microsoft.com/office/drawing/2014/main" id="{97527084-6ACC-D073-C7BC-A73F0956E45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05763" y="453315"/>
            <a:ext cx="10580473" cy="5951369"/>
          </a:xfrm>
        </p:spPr>
      </p:pic>
    </p:spTree>
    <p:extLst>
      <p:ext uri="{BB962C8B-B14F-4D97-AF65-F5344CB8AC3E}">
        <p14:creationId xmlns:p14="http://schemas.microsoft.com/office/powerpoint/2010/main" val="3267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5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6" name="Phagocytose">
            <a:hlinkClick r:id="" action="ppaction://media"/>
            <a:extLst>
              <a:ext uri="{FF2B5EF4-FFF2-40B4-BE49-F238E27FC236}">
                <a16:creationId xmlns:a16="http://schemas.microsoft.com/office/drawing/2014/main" id="{1E9CAF50-7ECD-4F2E-F565-2DE86E1358B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36320" y="568247"/>
            <a:ext cx="10171814" cy="5721505"/>
          </a:xfrm>
        </p:spPr>
      </p:pic>
    </p:spTree>
    <p:extLst>
      <p:ext uri="{BB962C8B-B14F-4D97-AF65-F5344CB8AC3E}">
        <p14:creationId xmlns:p14="http://schemas.microsoft.com/office/powerpoint/2010/main" val="90566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6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19386" y="805032"/>
            <a:ext cx="11031701" cy="4345105"/>
          </a:xfrm>
        </p:spPr>
        <p:txBody>
          <a:bodyPr>
            <a:normAutofit/>
          </a:bodyPr>
          <a:lstStyle/>
          <a:p>
            <a:pPr marL="0" indent="0">
              <a:lnSpc>
                <a:spcPct val="110000"/>
              </a:lnSpc>
              <a:buNone/>
            </a:pPr>
            <a:r>
              <a:rPr lang="fr-FR" sz="2400" dirty="0">
                <a:solidFill>
                  <a:schemeClr val="tx1"/>
                </a:solidFill>
                <a:latin typeface="Calibri" panose="020F0502020204030204" pitchFamily="34" charset="0"/>
                <a:cs typeface="Calibri" panose="020F0502020204030204" pitchFamily="34" charset="0"/>
              </a:rPr>
              <a:t>La phagocytose s’effectue par des phagocytes comme les polynucléaires (ou granulocytes) et les macrophages. Elle se déroule en quatre étapes :</a:t>
            </a:r>
          </a:p>
          <a:p>
            <a:pPr marL="0" indent="0">
              <a:lnSpc>
                <a:spcPct val="110000"/>
              </a:lnSpc>
              <a:buNone/>
            </a:pPr>
            <a:r>
              <a:rPr lang="fr-FR" sz="2400" b="1" dirty="0">
                <a:solidFill>
                  <a:srgbClr val="0070C0"/>
                </a:solidFill>
                <a:latin typeface="Calibri" panose="020F0502020204030204" pitchFamily="34" charset="0"/>
                <a:cs typeface="Calibri" panose="020F0502020204030204" pitchFamily="34" charset="0"/>
              </a:rPr>
              <a:t>1- Adhésion ou fixation </a:t>
            </a:r>
            <a:r>
              <a:rPr lang="ar-MA" sz="2400" b="1" dirty="0">
                <a:solidFill>
                  <a:srgbClr val="0070C0"/>
                </a:solidFill>
                <a:latin typeface="Calibri" panose="020F0502020204030204" pitchFamily="34" charset="0"/>
                <a:cs typeface="Calibri" panose="020F0502020204030204" pitchFamily="34" charset="0"/>
              </a:rPr>
              <a:t>التثبيت</a:t>
            </a:r>
            <a:r>
              <a:rPr lang="fr-FR" sz="2400" b="1" dirty="0">
                <a:solidFill>
                  <a:srgbClr val="0070C0"/>
                </a:solidFill>
                <a:latin typeface="Calibri" panose="020F0502020204030204" pitchFamily="34" charset="0"/>
                <a:cs typeface="Calibri" panose="020F0502020204030204" pitchFamily="34" charset="0"/>
              </a:rPr>
              <a:t> </a:t>
            </a:r>
            <a:r>
              <a:rPr lang="fr-FR" sz="2400" dirty="0">
                <a:solidFill>
                  <a:schemeClr val="tx1"/>
                </a:solidFill>
                <a:latin typeface="Calibri" panose="020F0502020204030204" pitchFamily="34" charset="0"/>
                <a:cs typeface="Calibri" panose="020F0502020204030204" pitchFamily="34" charset="0"/>
              </a:rPr>
              <a:t>: rapprochement du phagocyte avec le microbe et déplacement grâce aux pseudopodes;</a:t>
            </a:r>
            <a:br>
              <a:rPr lang="fr-FR" sz="2400" dirty="0">
                <a:solidFill>
                  <a:schemeClr val="tx1"/>
                </a:solidFill>
                <a:latin typeface="Calibri" panose="020F0502020204030204" pitchFamily="34" charset="0"/>
                <a:cs typeface="Calibri" panose="020F0502020204030204" pitchFamily="34" charset="0"/>
              </a:rPr>
            </a:br>
            <a:r>
              <a:rPr lang="fr-FR" sz="2400" b="1" dirty="0">
                <a:solidFill>
                  <a:srgbClr val="0070C0"/>
                </a:solidFill>
                <a:latin typeface="Calibri" panose="020F0502020204030204" pitchFamily="34" charset="0"/>
                <a:cs typeface="Calibri" panose="020F0502020204030204" pitchFamily="34" charset="0"/>
              </a:rPr>
              <a:t>2- Ingestion </a:t>
            </a:r>
            <a:r>
              <a:rPr lang="ar-MA" sz="2400" b="1" dirty="0">
                <a:solidFill>
                  <a:srgbClr val="0070C0"/>
                </a:solidFill>
                <a:latin typeface="Calibri" panose="020F0502020204030204" pitchFamily="34" charset="0"/>
                <a:cs typeface="Calibri" panose="020F0502020204030204" pitchFamily="34" charset="0"/>
              </a:rPr>
              <a:t>البلع</a:t>
            </a:r>
            <a:r>
              <a:rPr lang="fr-FR" sz="2400" dirty="0">
                <a:solidFill>
                  <a:schemeClr val="tx1"/>
                </a:solidFill>
                <a:latin typeface="Calibri" panose="020F0502020204030204" pitchFamily="34" charset="0"/>
                <a:cs typeface="Calibri" panose="020F0502020204030204" pitchFamily="34" charset="0"/>
              </a:rPr>
              <a:t>: les bactéries sont enfermées à l’intérieur d’une vésicule,</a:t>
            </a:r>
            <a:br>
              <a:rPr lang="fr-FR" sz="2400" dirty="0">
                <a:solidFill>
                  <a:schemeClr val="tx1"/>
                </a:solidFill>
                <a:latin typeface="Calibri" panose="020F0502020204030204" pitchFamily="34" charset="0"/>
                <a:cs typeface="Calibri" panose="020F0502020204030204" pitchFamily="34" charset="0"/>
              </a:rPr>
            </a:br>
            <a:r>
              <a:rPr lang="fr-FR" sz="2400" b="1" dirty="0">
                <a:solidFill>
                  <a:srgbClr val="0070C0"/>
                </a:solidFill>
                <a:latin typeface="Calibri" panose="020F0502020204030204" pitchFamily="34" charset="0"/>
                <a:cs typeface="Calibri" panose="020F0502020204030204" pitchFamily="34" charset="0"/>
              </a:rPr>
              <a:t>3- Digestion </a:t>
            </a:r>
            <a:r>
              <a:rPr lang="ar-MA" sz="2400" b="1" dirty="0">
                <a:solidFill>
                  <a:srgbClr val="0070C0"/>
                </a:solidFill>
                <a:latin typeface="Calibri" panose="020F0502020204030204" pitchFamily="34" charset="0"/>
                <a:cs typeface="Calibri" panose="020F0502020204030204" pitchFamily="34" charset="0"/>
              </a:rPr>
              <a:t>الهضم</a:t>
            </a:r>
            <a:r>
              <a:rPr lang="fr-FR" sz="2400" dirty="0">
                <a:solidFill>
                  <a:schemeClr val="tx1"/>
                </a:solidFill>
                <a:latin typeface="Calibri" panose="020F0502020204030204" pitchFamily="34" charset="0"/>
                <a:cs typeface="Calibri" panose="020F0502020204030204" pitchFamily="34" charset="0"/>
              </a:rPr>
              <a:t>: c’est la dégradation du microbe par des enzymes.</a:t>
            </a:r>
            <a:br>
              <a:rPr lang="fr-FR" sz="2400" dirty="0">
                <a:solidFill>
                  <a:schemeClr val="tx1"/>
                </a:solidFill>
                <a:latin typeface="Calibri" panose="020F0502020204030204" pitchFamily="34" charset="0"/>
                <a:cs typeface="Calibri" panose="020F0502020204030204" pitchFamily="34" charset="0"/>
              </a:rPr>
            </a:br>
            <a:r>
              <a:rPr lang="fr-FR" sz="2400" b="1" dirty="0">
                <a:solidFill>
                  <a:srgbClr val="0070C0"/>
                </a:solidFill>
                <a:latin typeface="Calibri" panose="020F0502020204030204" pitchFamily="34" charset="0"/>
                <a:cs typeface="Calibri" panose="020F0502020204030204" pitchFamily="34" charset="0"/>
              </a:rPr>
              <a:t>4- Rejet des déchets</a:t>
            </a:r>
            <a:r>
              <a:rPr lang="ar-MA" sz="2400" b="1" dirty="0">
                <a:solidFill>
                  <a:srgbClr val="0070C0"/>
                </a:solidFill>
                <a:latin typeface="Calibri" panose="020F0502020204030204" pitchFamily="34" charset="0"/>
                <a:cs typeface="Calibri" panose="020F0502020204030204" pitchFamily="34" charset="0"/>
              </a:rPr>
              <a:t> طرح البقايا </a:t>
            </a:r>
            <a:r>
              <a:rPr lang="fr-FR" sz="2400" dirty="0">
                <a:solidFill>
                  <a:schemeClr val="tx1"/>
                </a:solidFill>
                <a:latin typeface="Calibri" panose="020F0502020204030204" pitchFamily="34" charset="0"/>
                <a:cs typeface="Calibri" panose="020F0502020204030204" pitchFamily="34" charset="0"/>
              </a:rPr>
              <a:t>: les débris du microbe sont rejetés en dehors de la cellule.</a:t>
            </a:r>
          </a:p>
        </p:txBody>
      </p:sp>
      <p:pic>
        <p:nvPicPr>
          <p:cNvPr id="4" name="Picture 3">
            <a:extLst>
              <a:ext uri="{FF2B5EF4-FFF2-40B4-BE49-F238E27FC236}">
                <a16:creationId xmlns:a16="http://schemas.microsoft.com/office/drawing/2014/main" id="{F9FCCE96-DB84-F1E4-BAE8-81E2EAC4B542}"/>
              </a:ext>
            </a:extLst>
          </p:cNvPr>
          <p:cNvPicPr>
            <a:picLocks noChangeAspect="1"/>
          </p:cNvPicPr>
          <p:nvPr/>
        </p:nvPicPr>
        <p:blipFill rotWithShape="1">
          <a:blip r:embed="rId2">
            <a:extLst>
              <a:ext uri="{28A0092B-C50C-407E-A947-70E740481C1C}">
                <a14:useLocalDpi xmlns:a14="http://schemas.microsoft.com/office/drawing/2010/main" val="0"/>
              </a:ext>
            </a:extLst>
          </a:blip>
          <a:srcRect t="5844" b="-5844"/>
          <a:stretch/>
        </p:blipFill>
        <p:spPr>
          <a:xfrm>
            <a:off x="1003071" y="4206240"/>
            <a:ext cx="10215353" cy="2137590"/>
          </a:xfrm>
          <a:prstGeom prst="rect">
            <a:avLst/>
          </a:prstGeom>
        </p:spPr>
      </p:pic>
      <p:sp>
        <p:nvSpPr>
          <p:cNvPr id="6" name="Rectangle: Rounded Corners 5">
            <a:extLst>
              <a:ext uri="{FF2B5EF4-FFF2-40B4-BE49-F238E27FC236}">
                <a16:creationId xmlns:a16="http://schemas.microsoft.com/office/drawing/2014/main" id="{4189978A-D69C-1045-2DD3-C01094E7B3E2}"/>
              </a:ext>
            </a:extLst>
          </p:cNvPr>
          <p:cNvSpPr/>
          <p:nvPr/>
        </p:nvSpPr>
        <p:spPr>
          <a:xfrm>
            <a:off x="340913" y="1898836"/>
            <a:ext cx="10905581" cy="726589"/>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Rounded Corners 6">
            <a:extLst>
              <a:ext uri="{FF2B5EF4-FFF2-40B4-BE49-F238E27FC236}">
                <a16:creationId xmlns:a16="http://schemas.microsoft.com/office/drawing/2014/main" id="{FC90F16F-849C-B563-55DB-E5DE8A319F93}"/>
              </a:ext>
            </a:extLst>
          </p:cNvPr>
          <p:cNvSpPr/>
          <p:nvPr/>
        </p:nvSpPr>
        <p:spPr>
          <a:xfrm>
            <a:off x="731696" y="2684164"/>
            <a:ext cx="10905581" cy="37072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Rounded Corners 7">
            <a:extLst>
              <a:ext uri="{FF2B5EF4-FFF2-40B4-BE49-F238E27FC236}">
                <a16:creationId xmlns:a16="http://schemas.microsoft.com/office/drawing/2014/main" id="{BA21855F-AFAB-D4FB-B89E-3C500757C54A}"/>
              </a:ext>
            </a:extLst>
          </p:cNvPr>
          <p:cNvSpPr/>
          <p:nvPr/>
        </p:nvSpPr>
        <p:spPr>
          <a:xfrm>
            <a:off x="643209" y="3115793"/>
            <a:ext cx="10905581" cy="37072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Rounded Corners 8">
            <a:extLst>
              <a:ext uri="{FF2B5EF4-FFF2-40B4-BE49-F238E27FC236}">
                <a16:creationId xmlns:a16="http://schemas.microsoft.com/office/drawing/2014/main" id="{D99E8144-AE39-5300-152F-6D2C4340BA54}"/>
              </a:ext>
            </a:extLst>
          </p:cNvPr>
          <p:cNvSpPr/>
          <p:nvPr/>
        </p:nvSpPr>
        <p:spPr>
          <a:xfrm>
            <a:off x="643209" y="3518707"/>
            <a:ext cx="11207878" cy="37072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Rounded Corners 9">
            <a:extLst>
              <a:ext uri="{FF2B5EF4-FFF2-40B4-BE49-F238E27FC236}">
                <a16:creationId xmlns:a16="http://schemas.microsoft.com/office/drawing/2014/main" id="{184A4BF4-BC42-47F1-6CCD-05520E24C6BC}"/>
              </a:ext>
            </a:extLst>
          </p:cNvPr>
          <p:cNvSpPr/>
          <p:nvPr/>
        </p:nvSpPr>
        <p:spPr>
          <a:xfrm>
            <a:off x="1163518" y="4268069"/>
            <a:ext cx="2553076" cy="1797009"/>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Rounded Corners 10">
            <a:extLst>
              <a:ext uri="{FF2B5EF4-FFF2-40B4-BE49-F238E27FC236}">
                <a16:creationId xmlns:a16="http://schemas.microsoft.com/office/drawing/2014/main" id="{9E2F7393-B950-FBE6-DDF4-8A20499CDB36}"/>
              </a:ext>
            </a:extLst>
          </p:cNvPr>
          <p:cNvSpPr/>
          <p:nvPr/>
        </p:nvSpPr>
        <p:spPr>
          <a:xfrm>
            <a:off x="1664963" y="4286620"/>
            <a:ext cx="3039773" cy="37072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Rounded Corners 11">
            <a:extLst>
              <a:ext uri="{FF2B5EF4-FFF2-40B4-BE49-F238E27FC236}">
                <a16:creationId xmlns:a16="http://schemas.microsoft.com/office/drawing/2014/main" id="{FFFFEEF5-03CC-B200-4EB2-4FA442F44187}"/>
              </a:ext>
            </a:extLst>
          </p:cNvPr>
          <p:cNvSpPr/>
          <p:nvPr/>
        </p:nvSpPr>
        <p:spPr>
          <a:xfrm>
            <a:off x="3900278" y="4661144"/>
            <a:ext cx="1999075" cy="1203209"/>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Rounded Corners 12">
            <a:extLst>
              <a:ext uri="{FF2B5EF4-FFF2-40B4-BE49-F238E27FC236}">
                <a16:creationId xmlns:a16="http://schemas.microsoft.com/office/drawing/2014/main" id="{7245EB66-158C-7EAD-65EE-BB0843887ABD}"/>
              </a:ext>
            </a:extLst>
          </p:cNvPr>
          <p:cNvSpPr/>
          <p:nvPr/>
        </p:nvSpPr>
        <p:spPr>
          <a:xfrm>
            <a:off x="6322145" y="4222137"/>
            <a:ext cx="2753838" cy="1797008"/>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Rounded Corners 13">
            <a:extLst>
              <a:ext uri="{FF2B5EF4-FFF2-40B4-BE49-F238E27FC236}">
                <a16:creationId xmlns:a16="http://schemas.microsoft.com/office/drawing/2014/main" id="{5C00ADF4-3FF5-CA7A-58A4-AD329707C1AD}"/>
              </a:ext>
            </a:extLst>
          </p:cNvPr>
          <p:cNvSpPr/>
          <p:nvPr/>
        </p:nvSpPr>
        <p:spPr>
          <a:xfrm>
            <a:off x="8944317" y="4423546"/>
            <a:ext cx="2113661" cy="1455555"/>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1014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10"/>
                                        </p:tgtEl>
                                      </p:cBhvr>
                                    </p:animEffect>
                                    <p:set>
                                      <p:cBhvr>
                                        <p:cTn id="10" dur="1" fill="hold">
                                          <p:stCondLst>
                                            <p:cond delay="499"/>
                                          </p:stCondLst>
                                        </p:cTn>
                                        <p:tgtEl>
                                          <p:spTgt spid="1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0" presetClass="exit" presetSubtype="0" fill="hold" grpId="0" nodeType="clickEffect">
                                  <p:stCondLst>
                                    <p:cond delay="0"/>
                                  </p:stCondLst>
                                  <p:childTnLst>
                                    <p:animEffect transition="out" filter="fade">
                                      <p:cBhvr>
                                        <p:cTn id="17" dur="500"/>
                                        <p:tgtEl>
                                          <p:spTgt spid="7"/>
                                        </p:tgtEl>
                                      </p:cBhvr>
                                    </p:animEffect>
                                    <p:set>
                                      <p:cBhvr>
                                        <p:cTn id="18" dur="1" fill="hold">
                                          <p:stCondLst>
                                            <p:cond delay="499"/>
                                          </p:stCondLst>
                                        </p:cTn>
                                        <p:tgtEl>
                                          <p:spTgt spid="7"/>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2"/>
                                        </p:tgtEl>
                                      </p:cBhvr>
                                    </p:animEffect>
                                    <p:set>
                                      <p:cBhvr>
                                        <p:cTn id="21" dur="1" fill="hold">
                                          <p:stCondLst>
                                            <p:cond delay="499"/>
                                          </p:stCondLst>
                                        </p:cTn>
                                        <p:tgtEl>
                                          <p:spTgt spid="12"/>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10" presetClass="exit" presetSubtype="0" fill="hold" grpId="0" nodeType="clickEffect">
                                  <p:stCondLst>
                                    <p:cond delay="0"/>
                                  </p:stCondLst>
                                  <p:childTnLst>
                                    <p:animEffect transition="out" filter="fade">
                                      <p:cBhvr>
                                        <p:cTn id="25" dur="500"/>
                                        <p:tgtEl>
                                          <p:spTgt spid="8"/>
                                        </p:tgtEl>
                                      </p:cBhvr>
                                    </p:animEffect>
                                    <p:set>
                                      <p:cBhvr>
                                        <p:cTn id="26" dur="1" fill="hold">
                                          <p:stCondLst>
                                            <p:cond delay="499"/>
                                          </p:stCondLst>
                                        </p:cTn>
                                        <p:tgtEl>
                                          <p:spTgt spid="8"/>
                                        </p:tgtEl>
                                        <p:attrNameLst>
                                          <p:attrName>style.visibility</p:attrName>
                                        </p:attrNameLst>
                                      </p:cBhvr>
                                      <p:to>
                                        <p:strVal val="hidden"/>
                                      </p:to>
                                    </p:set>
                                  </p:childTnLst>
                                </p:cTn>
                              </p:par>
                              <p:par>
                                <p:cTn id="27" presetID="10" presetClass="exit" presetSubtype="0" fill="hold" grpId="0" nodeType="withEffect">
                                  <p:stCondLst>
                                    <p:cond delay="0"/>
                                  </p:stCondLst>
                                  <p:childTnLst>
                                    <p:animEffect transition="out" filter="fade">
                                      <p:cBhvr>
                                        <p:cTn id="28" dur="500"/>
                                        <p:tgtEl>
                                          <p:spTgt spid="13"/>
                                        </p:tgtEl>
                                      </p:cBhvr>
                                    </p:animEffect>
                                    <p:set>
                                      <p:cBhvr>
                                        <p:cTn id="29" dur="1" fill="hold">
                                          <p:stCondLst>
                                            <p:cond delay="499"/>
                                          </p:stCondLst>
                                        </p:cTn>
                                        <p:tgtEl>
                                          <p:spTgt spid="1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grpId="0" nodeType="clickEffect">
                                  <p:stCondLst>
                                    <p:cond delay="0"/>
                                  </p:stCondLst>
                                  <p:childTnLst>
                                    <p:animEffect transition="out" filter="fade">
                                      <p:cBhvr>
                                        <p:cTn id="33" dur="500"/>
                                        <p:tgtEl>
                                          <p:spTgt spid="9"/>
                                        </p:tgtEl>
                                      </p:cBhvr>
                                    </p:animEffect>
                                    <p:set>
                                      <p:cBhvr>
                                        <p:cTn id="34" dur="1" fill="hold">
                                          <p:stCondLst>
                                            <p:cond delay="499"/>
                                          </p:stCondLst>
                                        </p:cTn>
                                        <p:tgtEl>
                                          <p:spTgt spid="9"/>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E8DC-F4A0-84F1-D4E4-68931660D774}"/>
              </a:ext>
            </a:extLst>
          </p:cNvPr>
          <p:cNvSpPr>
            <a:spLocks noGrp="1"/>
          </p:cNvSpPr>
          <p:nvPr>
            <p:ph type="title"/>
          </p:nvPr>
        </p:nvSpPr>
        <p:spPr/>
        <p:txBody>
          <a:bodyPr/>
          <a:lstStyle/>
          <a:p>
            <a:r>
              <a:rPr lang="en-US" b="1" dirty="0">
                <a:solidFill>
                  <a:srgbClr val="FF0000"/>
                </a:solidFill>
                <a:latin typeface="+mn-lt"/>
              </a:rPr>
              <a:t>CONCLUSION</a:t>
            </a:r>
            <a:r>
              <a:rPr lang="fr-FR" sz="4800" b="1" dirty="0">
                <a:solidFill>
                  <a:srgbClr val="FF0000"/>
                </a:solidFill>
                <a:latin typeface="+mn-lt"/>
              </a:rPr>
              <a:t> :</a:t>
            </a:r>
            <a:endParaRPr lang="fr-FR" dirty="0">
              <a:latin typeface="+mn-lt"/>
            </a:endParaRPr>
          </a:p>
        </p:txBody>
      </p:sp>
      <p:sp>
        <p:nvSpPr>
          <p:cNvPr id="3" name="Content Placeholder 2">
            <a:extLst>
              <a:ext uri="{FF2B5EF4-FFF2-40B4-BE49-F238E27FC236}">
                <a16:creationId xmlns:a16="http://schemas.microsoft.com/office/drawing/2014/main" id="{D0B0AD53-3F1B-7780-1EC0-283910AAFC7F}"/>
              </a:ext>
            </a:extLst>
          </p:cNvPr>
          <p:cNvSpPr>
            <a:spLocks noGrp="1"/>
          </p:cNvSpPr>
          <p:nvPr>
            <p:ph idx="1"/>
          </p:nvPr>
        </p:nvSpPr>
        <p:spPr>
          <a:xfrm>
            <a:off x="1097280" y="2153333"/>
            <a:ext cx="10627688" cy="3716525"/>
          </a:xfrm>
        </p:spPr>
        <p:txBody>
          <a:bodyPr>
            <a:normAutofit fontScale="92500" lnSpcReduction="10000"/>
          </a:bodyPr>
          <a:lstStyle/>
          <a:p>
            <a:pPr algn="just"/>
            <a:r>
              <a:rPr lang="fr-FR" sz="3600" dirty="0">
                <a:solidFill>
                  <a:schemeClr val="tx1"/>
                </a:solidFill>
              </a:rPr>
              <a:t>La phagocytose</a:t>
            </a:r>
            <a:r>
              <a:rPr lang="ar-MA" sz="3600" dirty="0">
                <a:solidFill>
                  <a:schemeClr val="tx1"/>
                </a:solidFill>
                <a:latin typeface="Adobe Arabic" panose="02040503050201020203" pitchFamily="18" charset="-78"/>
                <a:cs typeface="Adobe Arabic" panose="02040503050201020203" pitchFamily="18" charset="-78"/>
              </a:rPr>
              <a:t>البلعمة</a:t>
            </a:r>
            <a:r>
              <a:rPr lang="ar-MA" sz="3600" dirty="0">
                <a:solidFill>
                  <a:schemeClr val="tx1"/>
                </a:solidFill>
              </a:rPr>
              <a:t> </a:t>
            </a:r>
            <a:r>
              <a:rPr lang="en-US" sz="3600" dirty="0">
                <a:solidFill>
                  <a:schemeClr val="tx1"/>
                </a:solidFill>
              </a:rPr>
              <a:t> </a:t>
            </a:r>
            <a:r>
              <a:rPr lang="fr-FR" sz="3600" dirty="0">
                <a:solidFill>
                  <a:schemeClr val="tx1"/>
                </a:solidFill>
              </a:rPr>
              <a:t>est </a:t>
            </a:r>
            <a:r>
              <a:rPr lang="fr-FR" sz="3600" b="1" dirty="0">
                <a:solidFill>
                  <a:schemeClr val="tx1"/>
                </a:solidFill>
              </a:rPr>
              <a:t>une réponse immunitaire </a:t>
            </a:r>
            <a:r>
              <a:rPr lang="ar-MA" sz="3600" dirty="0">
                <a:solidFill>
                  <a:schemeClr val="tx1"/>
                </a:solidFill>
                <a:latin typeface="Adobe Arabic" panose="02040503050201020203" pitchFamily="18" charset="-78"/>
                <a:cs typeface="Adobe Arabic" panose="02040503050201020203" pitchFamily="18" charset="-78"/>
              </a:rPr>
              <a:t>استجابة</a:t>
            </a:r>
            <a:r>
              <a:rPr lang="ar-MA" sz="3600" dirty="0">
                <a:solidFill>
                  <a:schemeClr val="tx1"/>
                </a:solidFill>
              </a:rPr>
              <a:t> </a:t>
            </a:r>
            <a:r>
              <a:rPr lang="ar-MA" sz="3600" dirty="0">
                <a:solidFill>
                  <a:schemeClr val="tx1"/>
                </a:solidFill>
                <a:latin typeface="Adobe Arabic" panose="02040503050201020203" pitchFamily="18" charset="-78"/>
                <a:cs typeface="Adobe Arabic" panose="02040503050201020203" pitchFamily="18" charset="-78"/>
              </a:rPr>
              <a:t>مناعية</a:t>
            </a:r>
            <a:endParaRPr lang="ar-MA" sz="3600" dirty="0">
              <a:solidFill>
                <a:schemeClr val="tx1"/>
              </a:solidFill>
            </a:endParaRPr>
          </a:p>
          <a:p>
            <a:pPr algn="just"/>
            <a:r>
              <a:rPr lang="ar-MA" sz="3600" dirty="0">
                <a:solidFill>
                  <a:schemeClr val="tx1"/>
                </a:solidFill>
              </a:rPr>
              <a:t>-</a:t>
            </a:r>
            <a:r>
              <a:rPr lang="en-US" sz="3600" dirty="0">
                <a:solidFill>
                  <a:schemeClr val="tx1"/>
                </a:solidFill>
              </a:rPr>
              <a:t> </a:t>
            </a:r>
            <a:r>
              <a:rPr lang="fr-FR" sz="3600" b="1" dirty="0">
                <a:solidFill>
                  <a:srgbClr val="7030A0"/>
                </a:solidFill>
              </a:rPr>
              <a:t>Innée et naturelle </a:t>
            </a:r>
            <a:r>
              <a:rPr lang="ar-MA" sz="3600" b="1" dirty="0">
                <a:solidFill>
                  <a:srgbClr val="7030A0"/>
                </a:solidFill>
                <a:latin typeface="Adobe Arabic" panose="02040503050201020203" pitchFamily="18" charset="-78"/>
                <a:cs typeface="Adobe Arabic" panose="02040503050201020203" pitchFamily="18" charset="-78"/>
              </a:rPr>
              <a:t>فطرية و طبيعية</a:t>
            </a:r>
          </a:p>
          <a:p>
            <a:pPr algn="just"/>
            <a:r>
              <a:rPr lang="ar-MA" sz="3600" dirty="0">
                <a:solidFill>
                  <a:schemeClr val="tx1"/>
                </a:solidFill>
              </a:rPr>
              <a:t>-</a:t>
            </a:r>
            <a:r>
              <a:rPr lang="en-US" sz="3600" dirty="0">
                <a:solidFill>
                  <a:schemeClr val="tx1"/>
                </a:solidFill>
              </a:rPr>
              <a:t> </a:t>
            </a:r>
            <a:r>
              <a:rPr lang="fr-FR" sz="3600" b="1" dirty="0">
                <a:solidFill>
                  <a:srgbClr val="7030A0"/>
                </a:solidFill>
              </a:rPr>
              <a:t>Rapide et immédiate</a:t>
            </a:r>
            <a:r>
              <a:rPr lang="ar-MA" sz="3600" b="1" dirty="0">
                <a:solidFill>
                  <a:srgbClr val="7030A0"/>
                </a:solidFill>
                <a:latin typeface="Adobe Arabic" panose="02040503050201020203" pitchFamily="18" charset="-78"/>
                <a:cs typeface="Adobe Arabic" panose="02040503050201020203" pitchFamily="18" charset="-78"/>
              </a:rPr>
              <a:t>سريعة و فورية</a:t>
            </a:r>
            <a:r>
              <a:rPr lang="ar-MA" sz="3600" b="1" dirty="0">
                <a:solidFill>
                  <a:srgbClr val="7030A0"/>
                </a:solidFill>
              </a:rPr>
              <a:t> </a:t>
            </a:r>
            <a:r>
              <a:rPr lang="en-US" sz="3600" b="1" dirty="0">
                <a:solidFill>
                  <a:srgbClr val="7030A0"/>
                </a:solidFill>
              </a:rPr>
              <a:t> : </a:t>
            </a:r>
            <a:r>
              <a:rPr lang="fr-FR" sz="3600" dirty="0">
                <a:solidFill>
                  <a:schemeClr val="tx1"/>
                </a:solidFill>
              </a:rPr>
              <a:t>C’est la première ligne de défense de l’organisme </a:t>
            </a:r>
            <a:r>
              <a:rPr lang="ar-MA" sz="3600" dirty="0">
                <a:solidFill>
                  <a:schemeClr val="tx1"/>
                </a:solidFill>
                <a:latin typeface="Adobe Arabic" panose="02040503050201020203" pitchFamily="18" charset="-78"/>
                <a:cs typeface="Adobe Arabic" panose="02040503050201020203" pitchFamily="18" charset="-78"/>
              </a:rPr>
              <a:t>لأنها اول وسيلة دفاعية للجسم</a:t>
            </a:r>
            <a:r>
              <a:rPr lang="en-US" sz="3600" dirty="0">
                <a:solidFill>
                  <a:schemeClr val="tx1"/>
                </a:solidFill>
                <a:latin typeface="Adobe Arabic" panose="02040503050201020203" pitchFamily="18" charset="-78"/>
                <a:cs typeface="Adobe Arabic" panose="02040503050201020203" pitchFamily="18" charset="-78"/>
              </a:rPr>
              <a:t>.</a:t>
            </a:r>
            <a:endParaRPr lang="ar-MA" sz="3600" dirty="0">
              <a:solidFill>
                <a:schemeClr val="tx1"/>
              </a:solidFill>
              <a:latin typeface="Adobe Arabic" panose="02040503050201020203" pitchFamily="18" charset="-78"/>
              <a:cs typeface="Adobe Arabic" panose="02040503050201020203" pitchFamily="18" charset="-78"/>
            </a:endParaRPr>
          </a:p>
          <a:p>
            <a:pPr algn="just"/>
            <a:r>
              <a:rPr lang="ar-MA" sz="3600" dirty="0">
                <a:solidFill>
                  <a:schemeClr val="tx1"/>
                </a:solidFill>
              </a:rPr>
              <a:t>-</a:t>
            </a:r>
            <a:r>
              <a:rPr lang="en-US" sz="3600" dirty="0">
                <a:solidFill>
                  <a:schemeClr val="tx1"/>
                </a:solidFill>
              </a:rPr>
              <a:t> </a:t>
            </a:r>
            <a:r>
              <a:rPr lang="fr-FR" sz="3600" b="1" dirty="0">
                <a:solidFill>
                  <a:srgbClr val="7030A0"/>
                </a:solidFill>
              </a:rPr>
              <a:t>Non spécifique </a:t>
            </a:r>
            <a:r>
              <a:rPr lang="ar-MA" sz="3600" b="1" dirty="0">
                <a:solidFill>
                  <a:srgbClr val="7030A0"/>
                </a:solidFill>
                <a:latin typeface="Adobe Arabic" panose="02040503050201020203" pitchFamily="18" charset="-78"/>
                <a:cs typeface="Adobe Arabic" panose="02040503050201020203" pitchFamily="18" charset="-78"/>
              </a:rPr>
              <a:t>غير نوعية</a:t>
            </a:r>
            <a:r>
              <a:rPr lang="en-US" sz="3600" b="1" dirty="0">
                <a:solidFill>
                  <a:srgbClr val="7030A0"/>
                </a:solidFill>
                <a:latin typeface="Adobe Arabic" panose="02040503050201020203" pitchFamily="18" charset="-78"/>
                <a:cs typeface="Adobe Arabic" panose="02040503050201020203" pitchFamily="18" charset="-78"/>
              </a:rPr>
              <a:t> </a:t>
            </a:r>
            <a:r>
              <a:rPr lang="ar-MA" sz="3600" b="1" dirty="0">
                <a:solidFill>
                  <a:srgbClr val="7030A0"/>
                </a:solidFill>
                <a:latin typeface="Adobe Arabic" panose="02040503050201020203" pitchFamily="18" charset="-78"/>
                <a:cs typeface="Adobe Arabic" panose="02040503050201020203" pitchFamily="18" charset="-78"/>
              </a:rPr>
              <a:t>  </a:t>
            </a:r>
            <a:r>
              <a:rPr lang="ar-MA" sz="3600" dirty="0">
                <a:solidFill>
                  <a:schemeClr val="tx1"/>
                </a:solidFill>
              </a:rPr>
              <a:t>:</a:t>
            </a:r>
            <a:r>
              <a:rPr lang="fr-FR" sz="3600" dirty="0">
                <a:solidFill>
                  <a:schemeClr val="tx1"/>
                </a:solidFill>
              </a:rPr>
              <a:t>Agit en ne tenant pas compte du type d’antigènes</a:t>
            </a:r>
            <a:r>
              <a:rPr lang="ar-MA" sz="3600" dirty="0">
                <a:solidFill>
                  <a:schemeClr val="tx1"/>
                </a:solidFill>
                <a:latin typeface="Adobe Arabic" panose="02040503050201020203" pitchFamily="18" charset="-78"/>
                <a:cs typeface="Adobe Arabic" panose="02040503050201020203" pitchFamily="18" charset="-78"/>
              </a:rPr>
              <a:t>تهاجم جميع أنواع العناصر الأجنبية .</a:t>
            </a:r>
          </a:p>
        </p:txBody>
      </p:sp>
    </p:spTree>
    <p:extLst>
      <p:ext uri="{BB962C8B-B14F-4D97-AF65-F5344CB8AC3E}">
        <p14:creationId xmlns:p14="http://schemas.microsoft.com/office/powerpoint/2010/main" val="866871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7E8DC-F4A0-84F1-D4E4-68931660D774}"/>
              </a:ext>
            </a:extLst>
          </p:cNvPr>
          <p:cNvSpPr>
            <a:spLocks noGrp="1"/>
          </p:cNvSpPr>
          <p:nvPr>
            <p:ph type="title"/>
          </p:nvPr>
        </p:nvSpPr>
        <p:spPr/>
        <p:txBody>
          <a:bodyPr/>
          <a:lstStyle/>
          <a:p>
            <a:r>
              <a:rPr lang="en-US" b="1" dirty="0">
                <a:solidFill>
                  <a:srgbClr val="FF0000"/>
                </a:solidFill>
                <a:latin typeface="+mn-lt"/>
              </a:rPr>
              <a:t>Remarque :</a:t>
            </a:r>
            <a:endParaRPr lang="fr-FR" dirty="0">
              <a:latin typeface="+mn-lt"/>
            </a:endParaRPr>
          </a:p>
        </p:txBody>
      </p:sp>
      <p:sp>
        <p:nvSpPr>
          <p:cNvPr id="3" name="Content Placeholder 2">
            <a:extLst>
              <a:ext uri="{FF2B5EF4-FFF2-40B4-BE49-F238E27FC236}">
                <a16:creationId xmlns:a16="http://schemas.microsoft.com/office/drawing/2014/main" id="{D0B0AD53-3F1B-7780-1EC0-283910AAFC7F}"/>
              </a:ext>
            </a:extLst>
          </p:cNvPr>
          <p:cNvSpPr>
            <a:spLocks noGrp="1"/>
          </p:cNvSpPr>
          <p:nvPr>
            <p:ph idx="1"/>
          </p:nvPr>
        </p:nvSpPr>
        <p:spPr>
          <a:xfrm>
            <a:off x="1097280" y="2153333"/>
            <a:ext cx="10627688" cy="3716525"/>
          </a:xfrm>
        </p:spPr>
        <p:txBody>
          <a:bodyPr>
            <a:normAutofit/>
          </a:bodyPr>
          <a:lstStyle/>
          <a:p>
            <a:pPr algn="just"/>
            <a:r>
              <a:rPr lang="fr-FR" sz="3600" dirty="0">
                <a:solidFill>
                  <a:schemeClr val="tx1"/>
                </a:solidFill>
              </a:rPr>
              <a:t>Au niveau de la plaie se forme </a:t>
            </a:r>
            <a:r>
              <a:rPr lang="fr-FR" sz="3600" b="1" dirty="0">
                <a:solidFill>
                  <a:schemeClr val="tx1"/>
                </a:solidFill>
              </a:rPr>
              <a:t>le pus </a:t>
            </a:r>
            <a:r>
              <a:rPr lang="ar-MA" sz="4000" b="1" dirty="0">
                <a:solidFill>
                  <a:schemeClr val="tx1"/>
                </a:solidFill>
                <a:latin typeface="Adobe Arabic" panose="02040503050201020203" pitchFamily="18" charset="-78"/>
                <a:cs typeface="Adobe Arabic" panose="02040503050201020203" pitchFamily="18" charset="-78"/>
              </a:rPr>
              <a:t>القيح</a:t>
            </a:r>
            <a:r>
              <a:rPr lang="fr-FR" sz="3600" dirty="0">
                <a:solidFill>
                  <a:schemeClr val="tx1"/>
                </a:solidFill>
              </a:rPr>
              <a:t>, liquide lipidique</a:t>
            </a:r>
            <a:r>
              <a:rPr lang="ar-MA" sz="3600" dirty="0">
                <a:solidFill>
                  <a:schemeClr val="tx1"/>
                </a:solidFill>
              </a:rPr>
              <a:t> </a:t>
            </a:r>
            <a:r>
              <a:rPr lang="fr-FR" sz="3600" dirty="0">
                <a:solidFill>
                  <a:schemeClr val="tx1"/>
                </a:solidFill>
              </a:rPr>
              <a:t>contenant des globules blancs tués</a:t>
            </a:r>
            <a:r>
              <a:rPr lang="ar-MA" sz="3600" dirty="0">
                <a:solidFill>
                  <a:schemeClr val="tx1"/>
                </a:solidFill>
              </a:rPr>
              <a:t> </a:t>
            </a:r>
            <a:r>
              <a:rPr lang="fr-FR" sz="3600" dirty="0">
                <a:solidFill>
                  <a:schemeClr val="tx1"/>
                </a:solidFill>
              </a:rPr>
              <a:t>et des microbes.</a:t>
            </a:r>
            <a:endParaRPr lang="ar-MA" sz="3600"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8038879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B5983-7F13-A61F-9719-A9153A2253D3}"/>
              </a:ext>
            </a:extLst>
          </p:cNvPr>
          <p:cNvSpPr>
            <a:spLocks noGrp="1"/>
          </p:cNvSpPr>
          <p:nvPr>
            <p:ph type="title"/>
          </p:nvPr>
        </p:nvSpPr>
        <p:spPr/>
        <p:txBody>
          <a:bodyPr/>
          <a:lstStyle/>
          <a:p>
            <a:r>
              <a:rPr lang="fr-FR" sz="4800" b="1" dirty="0">
                <a:solidFill>
                  <a:srgbClr val="FF0000"/>
                </a:solidFill>
                <a:latin typeface="+mn-lt"/>
              </a:rPr>
              <a:t>Bilan :</a:t>
            </a:r>
            <a:endParaRPr lang="fr-FR" dirty="0">
              <a:latin typeface="+mn-lt"/>
            </a:endParaRPr>
          </a:p>
        </p:txBody>
      </p:sp>
      <p:pic>
        <p:nvPicPr>
          <p:cNvPr id="4" name="Content Placeholder 3">
            <a:extLst>
              <a:ext uri="{FF2B5EF4-FFF2-40B4-BE49-F238E27FC236}">
                <a16:creationId xmlns:a16="http://schemas.microsoft.com/office/drawing/2014/main" id="{33D26F33-C229-BDB2-0D50-50FCCEAA0718}"/>
              </a:ext>
            </a:extLst>
          </p:cNvPr>
          <p:cNvPicPr>
            <a:picLocks noGrp="1" noChangeAspect="1"/>
          </p:cNvPicPr>
          <p:nvPr>
            <p:ph idx="1"/>
          </p:nvPr>
        </p:nvPicPr>
        <p:blipFill>
          <a:blip r:embed="rId2"/>
          <a:stretch>
            <a:fillRect/>
          </a:stretch>
        </p:blipFill>
        <p:spPr>
          <a:xfrm>
            <a:off x="1732791" y="1893730"/>
            <a:ext cx="8787377" cy="4677667"/>
          </a:xfrm>
          <a:prstGeom prst="rect">
            <a:avLst/>
          </a:prstGeom>
        </p:spPr>
      </p:pic>
    </p:spTree>
    <p:extLst>
      <p:ext uri="{BB962C8B-B14F-4D97-AF65-F5344CB8AC3E}">
        <p14:creationId xmlns:p14="http://schemas.microsoft.com/office/powerpoint/2010/main" val="423600745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8EA17D2-1489-2DB4-7442-6B6DD67899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87884" y="4190331"/>
            <a:ext cx="2095500" cy="2095500"/>
          </a:xfrm>
          <a:prstGeom prst="rect">
            <a:avLst/>
          </a:prstGeom>
        </p:spPr>
      </p:pic>
      <p:sp>
        <p:nvSpPr>
          <p:cNvPr id="3" name="Content Placeholder 2">
            <a:extLst>
              <a:ext uri="{FF2B5EF4-FFF2-40B4-BE49-F238E27FC236}">
                <a16:creationId xmlns:a16="http://schemas.microsoft.com/office/drawing/2014/main" id="{D0B0AD53-3F1B-7780-1EC0-283910AAFC7F}"/>
              </a:ext>
            </a:extLst>
          </p:cNvPr>
          <p:cNvSpPr>
            <a:spLocks noGrp="1"/>
          </p:cNvSpPr>
          <p:nvPr>
            <p:ph idx="1"/>
          </p:nvPr>
        </p:nvSpPr>
        <p:spPr>
          <a:xfrm>
            <a:off x="1066800" y="2153333"/>
            <a:ext cx="10058400" cy="3716525"/>
          </a:xfrm>
        </p:spPr>
        <p:txBody>
          <a:bodyPr>
            <a:normAutofit/>
          </a:bodyPr>
          <a:lstStyle/>
          <a:p>
            <a:pPr marL="0" indent="0" algn="just">
              <a:buNone/>
            </a:pPr>
            <a:r>
              <a:rPr lang="fr-FR" sz="3600" dirty="0">
                <a:solidFill>
                  <a:schemeClr val="bg1"/>
                </a:solidFill>
              </a:rPr>
              <a:t>Parfois la phagocytose seule est </a:t>
            </a:r>
            <a:r>
              <a:rPr lang="fr-FR" sz="3600" b="1" u="sng" dirty="0">
                <a:solidFill>
                  <a:schemeClr val="bg1"/>
                </a:solidFill>
              </a:rPr>
              <a:t>insuffisante</a:t>
            </a:r>
            <a:r>
              <a:rPr lang="fr-FR" sz="3600" dirty="0">
                <a:solidFill>
                  <a:schemeClr val="bg1"/>
                </a:solidFill>
              </a:rPr>
              <a:t> pour arrêter la prolifération des microorganismes dans le corps. D’autres défenses interviennent alors.</a:t>
            </a:r>
          </a:p>
          <a:p>
            <a:pPr marL="0" indent="0" algn="just">
              <a:buNone/>
            </a:pPr>
            <a:r>
              <a:rPr lang="fr-FR" sz="3600" dirty="0">
                <a:solidFill>
                  <a:srgbClr val="FFFF00"/>
                </a:solidFill>
              </a:rPr>
              <a:t>Quels sont ces autres mécanismes de défense qui interviennent? </a:t>
            </a:r>
          </a:p>
        </p:txBody>
      </p:sp>
    </p:spTree>
    <p:extLst>
      <p:ext uri="{BB962C8B-B14F-4D97-AF65-F5344CB8AC3E}">
        <p14:creationId xmlns:p14="http://schemas.microsoft.com/office/powerpoint/2010/main" val="11151505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08313" y="283676"/>
            <a:ext cx="10124705" cy="1293028"/>
          </a:xfrm>
          <a:solidFill>
            <a:schemeClr val="bg1"/>
          </a:solidFill>
        </p:spPr>
        <p:txBody>
          <a:bodyPr>
            <a:noAutofit/>
          </a:bodyPr>
          <a:lstStyle/>
          <a:p>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IV) La réponse immunitaire spécifique:</a:t>
            </a:r>
            <a:b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br>
            <a:r>
              <a:rPr lang="fr-FR"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                                         </a:t>
            </a:r>
            <a:r>
              <a:rPr lang="ar-MA" sz="4400" b="1" dirty="0">
                <a:ln>
                  <a:solidFill>
                    <a:schemeClr val="tx1">
                      <a:alpha val="47000"/>
                    </a:schemeClr>
                  </a:solidFill>
                </a:ln>
                <a:solidFill>
                  <a:srgbClr val="FF0000"/>
                </a:solidFill>
                <a:latin typeface="Calibri" panose="020F0502020204030204" pitchFamily="34" charset="0"/>
                <a:ea typeface="+mn-ea"/>
                <a:cs typeface="Calibri" panose="020F0502020204030204" pitchFamily="34" charset="0"/>
              </a:rPr>
              <a:t>الاستجابة المناعية النوعية</a:t>
            </a:r>
            <a:endParaRPr lang="fr-FR" sz="4000" b="1" dirty="0">
              <a:solidFill>
                <a:srgbClr val="FF0000"/>
              </a:solidFill>
            </a:endParaRPr>
          </a:p>
        </p:txBody>
      </p:sp>
    </p:spTree>
    <p:extLst>
      <p:ext uri="{BB962C8B-B14F-4D97-AF65-F5344CB8AC3E}">
        <p14:creationId xmlns:p14="http://schemas.microsoft.com/office/powerpoint/2010/main" val="15557089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9A558B-3786-BCDD-5F6F-2EC449E6FFE5}"/>
              </a:ext>
            </a:extLst>
          </p:cNvPr>
          <p:cNvSpPr>
            <a:spLocks noGrp="1"/>
          </p:cNvSpPr>
          <p:nvPr>
            <p:ph idx="1"/>
          </p:nvPr>
        </p:nvSpPr>
        <p:spPr>
          <a:xfrm>
            <a:off x="564405" y="332243"/>
            <a:ext cx="10897126" cy="5453701"/>
          </a:xfrm>
        </p:spPr>
        <p:txBody>
          <a:bodyPr>
            <a:noAutofit/>
          </a:bodyPr>
          <a:lstStyle/>
          <a:p>
            <a:pPr marL="0" indent="0" algn="just">
              <a:buNone/>
            </a:pPr>
            <a:r>
              <a:rPr lang="fr-FR" sz="4800" b="1" spc="-50" dirty="0">
                <a:solidFill>
                  <a:srgbClr val="00B050"/>
                </a:solidFill>
                <a:ea typeface="+mj-ea"/>
                <a:cs typeface="+mj-cs"/>
              </a:rPr>
              <a:t>Définitions :</a:t>
            </a:r>
            <a:endParaRPr lang="fr-FR" sz="2600" b="1" dirty="0">
              <a:solidFill>
                <a:srgbClr val="7030A0"/>
              </a:solidFill>
              <a:latin typeface="Calibri" panose="020F0502020204030204" pitchFamily="34" charset="0"/>
              <a:cs typeface="Calibri" panose="020F0502020204030204" pitchFamily="34" charset="0"/>
            </a:endParaRPr>
          </a:p>
          <a:p>
            <a:pPr marL="0" indent="0" algn="just">
              <a:buNone/>
            </a:pPr>
            <a:r>
              <a:rPr lang="fr-FR" sz="2600" b="1" dirty="0">
                <a:solidFill>
                  <a:srgbClr val="7030A0"/>
                </a:solidFill>
                <a:latin typeface="Calibri" panose="020F0502020204030204" pitchFamily="34" charset="0"/>
                <a:cs typeface="Calibri" panose="020F0502020204030204" pitchFamily="34" charset="0"/>
              </a:rPr>
              <a:t>Toxine</a:t>
            </a:r>
            <a:r>
              <a:rPr lang="ar-MA" sz="2600" b="1" dirty="0">
                <a:solidFill>
                  <a:srgbClr val="7030A0"/>
                </a:solidFill>
                <a:latin typeface="Calibri" panose="020F0502020204030204" pitchFamily="34" charset="0"/>
                <a:cs typeface="Calibri" panose="020F0502020204030204" pitchFamily="34" charset="0"/>
              </a:rPr>
              <a:t>سمين </a:t>
            </a:r>
            <a:r>
              <a:rPr lang="fr-FR" sz="2600" dirty="0">
                <a:solidFill>
                  <a:schemeClr val="tx1"/>
                </a:solidFill>
                <a:latin typeface="Calibri" panose="020F0502020204030204" pitchFamily="34" charset="0"/>
                <a:cs typeface="Calibri" panose="020F0502020204030204" pitchFamily="34" charset="0"/>
              </a:rPr>
              <a:t>: une substance toxique sécrétée par certaines bactéries ou champignons.</a:t>
            </a:r>
          </a:p>
          <a:p>
            <a:pPr marL="0" indent="0" algn="just">
              <a:buNone/>
            </a:pPr>
            <a:r>
              <a:rPr lang="fr-FR" sz="2600" b="1" dirty="0">
                <a:solidFill>
                  <a:srgbClr val="7030A0"/>
                </a:solidFill>
                <a:latin typeface="Calibri" panose="020F0502020204030204" pitchFamily="34" charset="0"/>
                <a:cs typeface="Calibri" panose="020F0502020204030204" pitchFamily="34" charset="0"/>
              </a:rPr>
              <a:t>Anatoxine</a:t>
            </a:r>
            <a:r>
              <a:rPr lang="fr-FR" sz="2600" dirty="0">
                <a:solidFill>
                  <a:schemeClr val="tx1"/>
                </a:solidFill>
                <a:latin typeface="Calibri" panose="020F0502020204030204" pitchFamily="34" charset="0"/>
                <a:cs typeface="Calibri" panose="020F0502020204030204" pitchFamily="34" charset="0"/>
              </a:rPr>
              <a:t> </a:t>
            </a:r>
            <a:r>
              <a:rPr lang="ar-MA" sz="2600" b="1" dirty="0">
                <a:solidFill>
                  <a:srgbClr val="7030A0"/>
                </a:solidFill>
                <a:latin typeface="Calibri" panose="020F0502020204030204" pitchFamily="34" charset="0"/>
                <a:cs typeface="Calibri" panose="020F0502020204030204" pitchFamily="34" charset="0"/>
              </a:rPr>
              <a:t>ذوفان</a:t>
            </a:r>
            <a:r>
              <a:rPr lang="fr-FR" sz="2600" dirty="0">
                <a:solidFill>
                  <a:schemeClr val="tx1"/>
                </a:solidFill>
                <a:latin typeface="Calibri" panose="020F0502020204030204" pitchFamily="34" charset="0"/>
                <a:cs typeface="Calibri" panose="020F0502020204030204" pitchFamily="34" charset="0"/>
              </a:rPr>
              <a:t> / </a:t>
            </a:r>
            <a:r>
              <a:rPr lang="ar-MA" sz="2600" b="1" dirty="0">
                <a:solidFill>
                  <a:srgbClr val="7030A0"/>
                </a:solidFill>
                <a:latin typeface="Calibri" panose="020F0502020204030204" pitchFamily="34" charset="0"/>
                <a:cs typeface="Calibri" panose="020F0502020204030204" pitchFamily="34" charset="0"/>
              </a:rPr>
              <a:t>سم مضعف</a:t>
            </a:r>
            <a:r>
              <a:rPr lang="fr-FR" sz="2600" dirty="0">
                <a:solidFill>
                  <a:schemeClr val="tx1"/>
                </a:solidFill>
                <a:latin typeface="Calibri" panose="020F0502020204030204" pitchFamily="34" charset="0"/>
                <a:cs typeface="Calibri" panose="020F0502020204030204" pitchFamily="34" charset="0"/>
              </a:rPr>
              <a:t>: une toxine qui a perdu sa toxicité, mais qui garde son pouvoir immunogène.</a:t>
            </a:r>
          </a:p>
          <a:p>
            <a:pPr marL="0" indent="0" algn="just">
              <a:buNone/>
            </a:pPr>
            <a:r>
              <a:rPr lang="fr-FR" sz="2600" b="1" dirty="0">
                <a:solidFill>
                  <a:srgbClr val="7030A0"/>
                </a:solidFill>
                <a:latin typeface="Calibri" panose="020F0502020204030204" pitchFamily="34" charset="0"/>
                <a:cs typeface="Calibri" panose="020F0502020204030204" pitchFamily="34" charset="0"/>
              </a:rPr>
              <a:t>Antigène</a:t>
            </a:r>
            <a:r>
              <a:rPr lang="fr-FR" sz="2600" dirty="0">
                <a:solidFill>
                  <a:schemeClr val="tx1"/>
                </a:solidFill>
                <a:latin typeface="Calibri" panose="020F0502020204030204" pitchFamily="34" charset="0"/>
                <a:cs typeface="Calibri" panose="020F0502020204030204" pitchFamily="34" charset="0"/>
              </a:rPr>
              <a:t> (Ag)</a:t>
            </a:r>
            <a:r>
              <a:rPr lang="ar-MA" sz="2600" dirty="0">
                <a:solidFill>
                  <a:schemeClr val="tx1"/>
                </a:solidFill>
                <a:latin typeface="Calibri" panose="020F0502020204030204" pitchFamily="34" charset="0"/>
                <a:cs typeface="Calibri" panose="020F0502020204030204" pitchFamily="34" charset="0"/>
              </a:rPr>
              <a:t> </a:t>
            </a:r>
            <a:r>
              <a:rPr lang="ar-MA" sz="2600" b="1" dirty="0">
                <a:solidFill>
                  <a:srgbClr val="7030A0"/>
                </a:solidFill>
                <a:latin typeface="Calibri" panose="020F0502020204030204" pitchFamily="34" charset="0"/>
                <a:cs typeface="Calibri" panose="020F0502020204030204" pitchFamily="34" charset="0"/>
              </a:rPr>
              <a:t>مولد المضاد </a:t>
            </a:r>
            <a:r>
              <a:rPr lang="fr-FR" sz="2600" dirty="0">
                <a:solidFill>
                  <a:schemeClr val="tx1"/>
                </a:solidFill>
                <a:latin typeface="Calibri" panose="020F0502020204030204" pitchFamily="34" charset="0"/>
                <a:cs typeface="Calibri" panose="020F0502020204030204" pitchFamily="34" charset="0"/>
              </a:rPr>
              <a:t>est toute molécule susceptible d’être reconnue comme étrangère à</a:t>
            </a:r>
            <a:r>
              <a:rPr lang="ar-MA" sz="2600" dirty="0">
                <a:solidFill>
                  <a:schemeClr val="tx1"/>
                </a:solidFill>
                <a:latin typeface="Calibri" panose="020F0502020204030204" pitchFamily="34" charset="0"/>
                <a:cs typeface="Calibri" panose="020F0502020204030204" pitchFamily="34" charset="0"/>
              </a:rPr>
              <a:t> </a:t>
            </a:r>
            <a:r>
              <a:rPr lang="fr-FR" sz="2600" dirty="0">
                <a:solidFill>
                  <a:schemeClr val="tx1"/>
                </a:solidFill>
                <a:latin typeface="Calibri" panose="020F0502020204030204" pitchFamily="34" charset="0"/>
                <a:cs typeface="Calibri" panose="020F0502020204030204" pitchFamily="34" charset="0"/>
              </a:rPr>
              <a:t>l’organisme (non soi), et de déclencher une réaction immunitaire spécifique contre elle.</a:t>
            </a:r>
          </a:p>
          <a:p>
            <a:pPr marL="0" indent="0" algn="just">
              <a:buNone/>
            </a:pPr>
            <a:r>
              <a:rPr lang="fr-FR" sz="2600" dirty="0">
                <a:solidFill>
                  <a:schemeClr val="tx1"/>
                </a:solidFill>
                <a:latin typeface="Calibri" panose="020F0502020204030204" pitchFamily="34" charset="0"/>
                <a:cs typeface="Calibri" panose="020F0502020204030204" pitchFamily="34" charset="0"/>
              </a:rPr>
              <a:t>Exemples : Un antigène peut être:</a:t>
            </a:r>
          </a:p>
          <a:p>
            <a:pPr algn="just"/>
            <a:r>
              <a:rPr lang="fr-FR" sz="2600" dirty="0">
                <a:solidFill>
                  <a:schemeClr val="tx1"/>
                </a:solidFill>
                <a:latin typeface="Calibri" panose="020F0502020204030204" pitchFamily="34" charset="0"/>
                <a:cs typeface="Calibri" panose="020F0502020204030204" pitchFamily="34" charset="0"/>
              </a:rPr>
              <a:t>- </a:t>
            </a:r>
            <a:r>
              <a:rPr lang="fr-FR" sz="2600" b="1" dirty="0">
                <a:solidFill>
                  <a:schemeClr val="tx1"/>
                </a:solidFill>
                <a:latin typeface="Calibri" panose="020F0502020204030204" pitchFamily="34" charset="0"/>
                <a:cs typeface="Calibri" panose="020F0502020204030204" pitchFamily="34" charset="0"/>
              </a:rPr>
              <a:t>Exogène</a:t>
            </a:r>
            <a:r>
              <a:rPr lang="fr-FR" sz="2600" dirty="0">
                <a:solidFill>
                  <a:schemeClr val="tx1"/>
                </a:solidFill>
                <a:latin typeface="Calibri" panose="020F0502020204030204" pitchFamily="34" charset="0"/>
                <a:cs typeface="Calibri" panose="020F0502020204030204" pitchFamily="34" charset="0"/>
              </a:rPr>
              <a:t>: des toxines des bactéries, virus, parasites, sang non compatible…;</a:t>
            </a:r>
          </a:p>
          <a:p>
            <a:pPr algn="just"/>
            <a:r>
              <a:rPr lang="fr-FR" sz="2600" dirty="0">
                <a:solidFill>
                  <a:schemeClr val="tx1"/>
                </a:solidFill>
                <a:latin typeface="Calibri" panose="020F0502020204030204" pitchFamily="34" charset="0"/>
                <a:cs typeface="Calibri" panose="020F0502020204030204" pitchFamily="34" charset="0"/>
              </a:rPr>
              <a:t>- </a:t>
            </a:r>
            <a:r>
              <a:rPr lang="en-US" sz="2600" b="1" dirty="0">
                <a:solidFill>
                  <a:schemeClr val="tx1"/>
                </a:solidFill>
                <a:latin typeface="Calibri" panose="020F0502020204030204" pitchFamily="34" charset="0"/>
                <a:cs typeface="Calibri" panose="020F0502020204030204" pitchFamily="34" charset="0"/>
              </a:rPr>
              <a:t>E</a:t>
            </a:r>
            <a:r>
              <a:rPr lang="fr-FR" sz="2600" b="1" dirty="0" err="1">
                <a:solidFill>
                  <a:schemeClr val="tx1"/>
                </a:solidFill>
                <a:latin typeface="Calibri" panose="020F0502020204030204" pitchFamily="34" charset="0"/>
                <a:cs typeface="Calibri" panose="020F0502020204030204" pitchFamily="34" charset="0"/>
              </a:rPr>
              <a:t>ndogène</a:t>
            </a:r>
            <a:r>
              <a:rPr lang="fr-FR" sz="2600" dirty="0">
                <a:solidFill>
                  <a:schemeClr val="tx1"/>
                </a:solidFill>
                <a:latin typeface="Calibri" panose="020F0502020204030204" pitchFamily="34" charset="0"/>
                <a:cs typeface="Calibri" panose="020F0502020204030204" pitchFamily="34" charset="0"/>
              </a:rPr>
              <a:t> </a:t>
            </a:r>
            <a:r>
              <a:rPr lang="en-US" sz="2600" dirty="0">
                <a:solidFill>
                  <a:schemeClr val="tx1"/>
                </a:solidFill>
                <a:latin typeface="Calibri" panose="020F0502020204030204" pitchFamily="34" charset="0"/>
                <a:cs typeface="Calibri" panose="020F0502020204030204" pitchFamily="34" charset="0"/>
              </a:rPr>
              <a:t>: </a:t>
            </a:r>
            <a:r>
              <a:rPr lang="fr-FR" sz="2600" dirty="0">
                <a:solidFill>
                  <a:schemeClr val="tx1"/>
                </a:solidFill>
                <a:latin typeface="Calibri" panose="020F0502020204030204" pitchFamily="34" charset="0"/>
                <a:cs typeface="Calibri" panose="020F0502020204030204" pitchFamily="34" charset="0"/>
              </a:rPr>
              <a:t>(soi modifié): cellules cancéreuses, cellules infectées...</a:t>
            </a:r>
          </a:p>
          <a:p>
            <a:pPr marL="0" indent="0" algn="just">
              <a:buNone/>
            </a:pPr>
            <a:r>
              <a:rPr lang="fr-FR" sz="2600" b="1" dirty="0">
                <a:solidFill>
                  <a:srgbClr val="7030A0"/>
                </a:solidFill>
                <a:latin typeface="Calibri" panose="020F0502020204030204" pitchFamily="34" charset="0"/>
                <a:cs typeface="Calibri" panose="020F0502020204030204" pitchFamily="34" charset="0"/>
              </a:rPr>
              <a:t>Le sérum </a:t>
            </a:r>
            <a:r>
              <a:rPr lang="ar-MA" sz="2600" b="1" dirty="0">
                <a:solidFill>
                  <a:srgbClr val="7030A0"/>
                </a:solidFill>
                <a:latin typeface="Calibri" panose="020F0502020204030204" pitchFamily="34" charset="0"/>
                <a:cs typeface="Calibri" panose="020F0502020204030204" pitchFamily="34" charset="0"/>
              </a:rPr>
              <a:t>المصل</a:t>
            </a:r>
            <a:r>
              <a:rPr lang="fr-FR" sz="2600" dirty="0">
                <a:solidFill>
                  <a:schemeClr val="tx1"/>
                </a:solidFill>
                <a:latin typeface="Calibri" panose="020F0502020204030204" pitchFamily="34" charset="0"/>
                <a:cs typeface="Calibri" panose="020F0502020204030204" pitchFamily="34" charset="0"/>
              </a:rPr>
              <a:t>: un liquide issu de la filtration du sang, il est dépourvu de cellules</a:t>
            </a:r>
            <a:r>
              <a:rPr lang="ar-MA" sz="2600" dirty="0">
                <a:solidFill>
                  <a:schemeClr val="tx1"/>
                </a:solidFill>
                <a:latin typeface="Calibri" panose="020F0502020204030204" pitchFamily="34" charset="0"/>
                <a:cs typeface="Calibri" panose="020F0502020204030204" pitchFamily="34" charset="0"/>
              </a:rPr>
              <a:t> </a:t>
            </a:r>
            <a:r>
              <a:rPr lang="fr-FR" sz="2600" dirty="0">
                <a:solidFill>
                  <a:schemeClr val="tx1"/>
                </a:solidFill>
                <a:latin typeface="Calibri" panose="020F0502020204030204" pitchFamily="34" charset="0"/>
                <a:cs typeface="Calibri" panose="020F0502020204030204" pitchFamily="34" charset="0"/>
              </a:rPr>
              <a:t>sanguines et contient des anticorps spécifiques.</a:t>
            </a:r>
            <a:endParaRPr lang="fr-FR" sz="2600" dirty="0"/>
          </a:p>
        </p:txBody>
      </p:sp>
    </p:spTree>
    <p:extLst>
      <p:ext uri="{BB962C8B-B14F-4D97-AF65-F5344CB8AC3E}">
        <p14:creationId xmlns:p14="http://schemas.microsoft.com/office/powerpoint/2010/main" val="269886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53422" y="1981953"/>
            <a:ext cx="10124705" cy="4345105"/>
          </a:xfrm>
        </p:spPr>
        <p:txBody>
          <a:bodyPr>
            <a:normAutofit/>
          </a:bodyPr>
          <a:lstStyle/>
          <a:p>
            <a:pPr marL="91440" marR="0" lvl="0" indent="-9144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Pour mettre en évidence comment le corps réagit à une contamination par un corps étranger, on injecte à une souris saine une faible quantité de globules rouges du mouton. </a:t>
            </a: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Ces globules rouges sont détruits</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91440" marR="0" lvl="0" indent="-9144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La dissection de la souris qui a reçu l'injection, a montré que sa rate contient </a:t>
            </a: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300 millions de lymphocytes</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par contre la rate de la souris qui n'a pas reçu d'injection (souris témoin) n'en contient que </a:t>
            </a: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100 millions</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0" indent="0" algn="just">
              <a:lnSpc>
                <a:spcPct val="110000"/>
              </a:lnSpc>
              <a:buNone/>
            </a:pPr>
            <a:endParaRPr lang="fr-FR" sz="3200" b="1" dirty="0">
              <a:solidFill>
                <a:srgbClr val="7030A0"/>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4C0FD249-5EDD-2672-A68C-3F4689F453B3}"/>
              </a:ext>
            </a:extLst>
          </p:cNvPr>
          <p:cNvSpPr>
            <a:spLocks noGrp="1"/>
          </p:cNvSpPr>
          <p:nvPr>
            <p:ph type="title"/>
          </p:nvPr>
        </p:nvSpPr>
        <p:spPr/>
        <p:txBody>
          <a:bodyPr/>
          <a:lstStyle/>
          <a:p>
            <a:r>
              <a:rPr lang="fr-FR" b="1" dirty="0">
                <a:solidFill>
                  <a:schemeClr val="tx1"/>
                </a:solidFill>
                <a:latin typeface="+mn-lt"/>
              </a:rPr>
              <a:t>- Exercice intégré : </a:t>
            </a:r>
            <a:endParaRPr lang="fr-FR" dirty="0"/>
          </a:p>
        </p:txBody>
      </p:sp>
    </p:spTree>
    <p:extLst>
      <p:ext uri="{BB962C8B-B14F-4D97-AF65-F5344CB8AC3E}">
        <p14:creationId xmlns:p14="http://schemas.microsoft.com/office/powerpoint/2010/main" val="36451427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7F5"/>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205BD033-CBB3-994C-B759-82F4B5DFBACB}"/>
              </a:ext>
            </a:extLst>
          </p:cNvPr>
          <p:cNvPicPr>
            <a:picLocks noGrp="1" noChangeAspect="1"/>
          </p:cNvPicPr>
          <p:nvPr>
            <p:ph idx="1"/>
          </p:nvPr>
        </p:nvPicPr>
        <p:blipFill>
          <a:blip r:embed="rId3"/>
          <a:stretch>
            <a:fillRect/>
          </a:stretch>
        </p:blipFill>
        <p:spPr>
          <a:xfrm>
            <a:off x="872331" y="733529"/>
            <a:ext cx="10447337" cy="4565032"/>
          </a:xfrm>
        </p:spPr>
      </p:pic>
      <p:sp>
        <p:nvSpPr>
          <p:cNvPr id="10" name="Rectangle 9">
            <a:extLst>
              <a:ext uri="{FF2B5EF4-FFF2-40B4-BE49-F238E27FC236}">
                <a16:creationId xmlns:a16="http://schemas.microsoft.com/office/drawing/2014/main" id="{9BAAFD1F-6B7E-5EA8-401E-787B0456CDD4}"/>
              </a:ext>
            </a:extLst>
          </p:cNvPr>
          <p:cNvSpPr/>
          <p:nvPr/>
        </p:nvSpPr>
        <p:spPr>
          <a:xfrm>
            <a:off x="1066800" y="1563329"/>
            <a:ext cx="10191909" cy="811161"/>
          </a:xfrm>
          <a:prstGeom prst="rect">
            <a:avLst/>
          </a:prstGeom>
          <a:solidFill>
            <a:srgbClr val="FF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32C7A98-96E1-548F-38CA-6F324DA2BD6E}"/>
              </a:ext>
            </a:extLst>
          </p:cNvPr>
          <p:cNvSpPr/>
          <p:nvPr/>
        </p:nvSpPr>
        <p:spPr>
          <a:xfrm>
            <a:off x="1000044" y="3025364"/>
            <a:ext cx="10191909" cy="811161"/>
          </a:xfrm>
          <a:prstGeom prst="rect">
            <a:avLst/>
          </a:prstGeom>
          <a:solidFill>
            <a:srgbClr val="FF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3" name="Picture 12">
            <a:extLst>
              <a:ext uri="{FF2B5EF4-FFF2-40B4-BE49-F238E27FC236}">
                <a16:creationId xmlns:a16="http://schemas.microsoft.com/office/drawing/2014/main" id="{42D10E60-1A95-8CBE-6CC6-1DD85CBB33A4}"/>
              </a:ext>
            </a:extLst>
          </p:cNvPr>
          <p:cNvPicPr>
            <a:picLocks noChangeAspect="1"/>
          </p:cNvPicPr>
          <p:nvPr/>
        </p:nvPicPr>
        <p:blipFill>
          <a:blip r:embed="rId4"/>
          <a:stretch>
            <a:fillRect/>
          </a:stretch>
        </p:blipFill>
        <p:spPr>
          <a:xfrm>
            <a:off x="1185768" y="5672653"/>
            <a:ext cx="6277225" cy="273380"/>
          </a:xfrm>
          <a:prstGeom prst="rect">
            <a:avLst/>
          </a:prstGeom>
        </p:spPr>
      </p:pic>
    </p:spTree>
    <p:extLst>
      <p:ext uri="{BB962C8B-B14F-4D97-AF65-F5344CB8AC3E}">
        <p14:creationId xmlns:p14="http://schemas.microsoft.com/office/powerpoint/2010/main" val="325325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rgbClr val="FFF7F5"/>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6BBE9CF-96B6-9802-4E8A-E1C7805B794C}"/>
              </a:ext>
            </a:extLst>
          </p:cNvPr>
          <p:cNvPicPr>
            <a:picLocks noGrp="1" noChangeAspect="1"/>
          </p:cNvPicPr>
          <p:nvPr>
            <p:ph idx="1"/>
          </p:nvPr>
        </p:nvPicPr>
        <p:blipFill>
          <a:blip r:embed="rId2"/>
          <a:stretch>
            <a:fillRect/>
          </a:stretch>
        </p:blipFill>
        <p:spPr>
          <a:xfrm>
            <a:off x="1413907" y="407297"/>
            <a:ext cx="9425146" cy="5705524"/>
          </a:xfrm>
        </p:spPr>
      </p:pic>
    </p:spTree>
    <p:extLst>
      <p:ext uri="{BB962C8B-B14F-4D97-AF65-F5344CB8AC3E}">
        <p14:creationId xmlns:p14="http://schemas.microsoft.com/office/powerpoint/2010/main" val="26606652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3A97E47-98AA-3627-FB45-043C4A624FB9}"/>
              </a:ext>
            </a:extLst>
          </p:cNvPr>
          <p:cNvPicPr>
            <a:picLocks noGrp="1" noChangeAspect="1"/>
          </p:cNvPicPr>
          <p:nvPr>
            <p:ph idx="1"/>
          </p:nvPr>
        </p:nvPicPr>
        <p:blipFill>
          <a:blip r:embed="rId2"/>
          <a:stretch>
            <a:fillRect/>
          </a:stretch>
        </p:blipFill>
        <p:spPr>
          <a:xfrm rot="5400000">
            <a:off x="2952545" y="-831392"/>
            <a:ext cx="6286909" cy="8518669"/>
          </a:xfrm>
        </p:spPr>
      </p:pic>
    </p:spTree>
    <p:extLst>
      <p:ext uri="{BB962C8B-B14F-4D97-AF65-F5344CB8AC3E}">
        <p14:creationId xmlns:p14="http://schemas.microsoft.com/office/powerpoint/2010/main" val="26009445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7F5"/>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AE04A7-71A9-75E4-7618-F00F2E5DE0F4}"/>
              </a:ext>
            </a:extLst>
          </p:cNvPr>
          <p:cNvPicPr>
            <a:picLocks noGrp="1" noChangeAspect="1"/>
          </p:cNvPicPr>
          <p:nvPr>
            <p:ph idx="1"/>
          </p:nvPr>
        </p:nvPicPr>
        <p:blipFill>
          <a:blip r:embed="rId2"/>
          <a:stretch>
            <a:fillRect/>
          </a:stretch>
        </p:blipFill>
        <p:spPr>
          <a:xfrm>
            <a:off x="354585" y="1479793"/>
            <a:ext cx="11482829" cy="3898414"/>
          </a:xfrm>
        </p:spPr>
      </p:pic>
      <p:sp>
        <p:nvSpPr>
          <p:cNvPr id="6" name="Rectangle 5">
            <a:extLst>
              <a:ext uri="{FF2B5EF4-FFF2-40B4-BE49-F238E27FC236}">
                <a16:creationId xmlns:a16="http://schemas.microsoft.com/office/drawing/2014/main" id="{16B45AF3-A087-E6C2-857C-9F382A856290}"/>
              </a:ext>
            </a:extLst>
          </p:cNvPr>
          <p:cNvSpPr/>
          <p:nvPr/>
        </p:nvSpPr>
        <p:spPr>
          <a:xfrm>
            <a:off x="354585" y="2119389"/>
            <a:ext cx="10942680" cy="1198998"/>
          </a:xfrm>
          <a:prstGeom prst="rect">
            <a:avLst/>
          </a:prstGeom>
          <a:solidFill>
            <a:srgbClr val="FF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CA8CA5BA-D964-D1E1-B829-67AC0D6FCFAD}"/>
              </a:ext>
            </a:extLst>
          </p:cNvPr>
          <p:cNvSpPr/>
          <p:nvPr/>
        </p:nvSpPr>
        <p:spPr>
          <a:xfrm>
            <a:off x="492237" y="4179209"/>
            <a:ext cx="10942680" cy="1198998"/>
          </a:xfrm>
          <a:prstGeom prst="rect">
            <a:avLst/>
          </a:prstGeom>
          <a:solidFill>
            <a:srgbClr val="FFF7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9763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90D0-8494-F838-FC3E-4242F30E0A63}"/>
              </a:ext>
            </a:extLst>
          </p:cNvPr>
          <p:cNvSpPr>
            <a:spLocks noGrp="1"/>
          </p:cNvSpPr>
          <p:nvPr>
            <p:ph type="title"/>
          </p:nvPr>
        </p:nvSpPr>
        <p:spPr/>
        <p:txBody>
          <a:bodyPr>
            <a:normAutofit fontScale="90000"/>
          </a:bodyPr>
          <a:lstStyle/>
          <a:p>
            <a:r>
              <a:rPr lang="fr-FR" sz="4800" b="1" dirty="0">
                <a:solidFill>
                  <a:srgbClr val="00602B"/>
                </a:solidFill>
                <a:latin typeface="Calibri" panose="020F0502020204030204" pitchFamily="34" charset="0"/>
                <a:cs typeface="Calibri" panose="020F0502020204030204" pitchFamily="34" charset="0"/>
              </a:rPr>
              <a:t>1</a:t>
            </a:r>
            <a:r>
              <a:rPr lang="en-US" sz="4800" b="1" dirty="0">
                <a:solidFill>
                  <a:srgbClr val="00602B"/>
                </a:solidFill>
                <a:latin typeface="Calibri" panose="020F0502020204030204" pitchFamily="34" charset="0"/>
                <a:cs typeface="Calibri" panose="020F0502020204030204" pitchFamily="34" charset="0"/>
              </a:rPr>
              <a:t>)</a:t>
            </a:r>
            <a:r>
              <a:rPr lang="fr-FR" sz="4800" b="1" dirty="0">
                <a:solidFill>
                  <a:srgbClr val="00602B"/>
                </a:solidFill>
                <a:latin typeface="Calibri" panose="020F0502020204030204" pitchFamily="34" charset="0"/>
                <a:cs typeface="Calibri" panose="020F0502020204030204" pitchFamily="34" charset="0"/>
              </a:rPr>
              <a:t> Réponse immunitaire à médiation humorale</a:t>
            </a:r>
            <a:r>
              <a:rPr lang="ar-MA" sz="4800" b="1" dirty="0">
                <a:solidFill>
                  <a:srgbClr val="00602B"/>
                </a:solidFill>
                <a:latin typeface="Calibri" panose="020F0502020204030204" pitchFamily="34" charset="0"/>
                <a:cs typeface="Calibri" panose="020F0502020204030204" pitchFamily="34" charset="0"/>
              </a:rPr>
              <a:t>الاستجابة المناعية ذات وسيط خلطي </a:t>
            </a:r>
            <a:endParaRPr lang="fr-FR" dirty="0"/>
          </a:p>
        </p:txBody>
      </p:sp>
    </p:spTree>
    <p:extLst>
      <p:ext uri="{BB962C8B-B14F-4D97-AF65-F5344CB8AC3E}">
        <p14:creationId xmlns:p14="http://schemas.microsoft.com/office/powerpoint/2010/main" val="40382085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5BDC04C-3156-E1D1-0C63-C2B607623DA9}"/>
              </a:ext>
            </a:extLst>
          </p:cNvPr>
          <p:cNvSpPr/>
          <p:nvPr/>
        </p:nvSpPr>
        <p:spPr>
          <a:xfrm>
            <a:off x="6256875" y="5985680"/>
            <a:ext cx="5715917" cy="78055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105C5D9-3917-66F2-16F5-0466CB7337C2}"/>
              </a:ext>
            </a:extLst>
          </p:cNvPr>
          <p:cNvSpPr/>
          <p:nvPr/>
        </p:nvSpPr>
        <p:spPr>
          <a:xfrm>
            <a:off x="5913923" y="215630"/>
            <a:ext cx="6057382" cy="1384995"/>
          </a:xfrm>
          <a:prstGeom prst="rect">
            <a:avLst/>
          </a:prstGeom>
          <a:noFill/>
        </p:spPr>
        <p:txBody>
          <a:bodyPr wrap="square">
            <a:spAutoFit/>
          </a:bodyPr>
          <a:lstStyle/>
          <a:p>
            <a:pPr marL="111125" lvl="1" algn="just"/>
            <a:r>
              <a:rPr lang="fr-FR" sz="2000" b="1" dirty="0">
                <a:solidFill>
                  <a:srgbClr val="FF0000"/>
                </a:solidFill>
              </a:rPr>
              <a:t>Doc1: </a:t>
            </a:r>
            <a:r>
              <a:rPr lang="fr-FR" sz="2000" b="1" dirty="0"/>
              <a:t>Le graphique ci-dessous représente l’évolution de la quantité des anticorps dans le sang d’une personne atteinte de </a:t>
            </a:r>
            <a:r>
              <a:rPr lang="fr-FR" sz="2000" b="1" dirty="0">
                <a:solidFill>
                  <a:srgbClr val="7030A0"/>
                </a:solidFill>
              </a:rPr>
              <a:t>tétanos </a:t>
            </a:r>
            <a:r>
              <a:rPr lang="fr-FR" sz="2000" b="1" dirty="0">
                <a:solidFill>
                  <a:schemeClr val="bg1"/>
                </a:solidFill>
              </a:rPr>
              <a:t>م</a:t>
            </a:r>
            <a:r>
              <a:rPr lang="fr-FR" sz="2000" b="1" dirty="0">
                <a:solidFill>
                  <a:srgbClr val="7030A0"/>
                </a:solidFill>
              </a:rPr>
              <a:t> </a:t>
            </a:r>
            <a:r>
              <a:rPr lang="ar-MA" sz="2400" b="1" dirty="0">
                <a:solidFill>
                  <a:srgbClr val="7030A0"/>
                </a:solidFill>
                <a:latin typeface="Adobe Arabic" panose="02040503050201020203" pitchFamily="18" charset="-78"/>
                <a:cs typeface="Adobe Arabic" panose="02040503050201020203" pitchFamily="18" charset="-78"/>
              </a:rPr>
              <a:t>م</a:t>
            </a:r>
            <a:r>
              <a:rPr lang="fr-FR" sz="2400" b="1" dirty="0">
                <a:solidFill>
                  <a:srgbClr val="7030A0"/>
                </a:solidFill>
                <a:latin typeface="Adobe Arabic" panose="02040503050201020203" pitchFamily="18" charset="-78"/>
                <a:cs typeface="Adobe Arabic" panose="02040503050201020203" pitchFamily="18" charset="-78"/>
              </a:rPr>
              <a:t>رض الكزاز</a:t>
            </a:r>
            <a:r>
              <a:rPr lang="fr-FR" sz="2000" b="1" dirty="0"/>
              <a:t>en fonction du temps en jours.</a:t>
            </a:r>
          </a:p>
        </p:txBody>
      </p:sp>
      <p:sp>
        <p:nvSpPr>
          <p:cNvPr id="6" name="Rectangle 5">
            <a:extLst>
              <a:ext uri="{FF2B5EF4-FFF2-40B4-BE49-F238E27FC236}">
                <a16:creationId xmlns:a16="http://schemas.microsoft.com/office/drawing/2014/main" id="{7EDB9DC0-68BB-D9A5-FE9C-6A060B0F5500}"/>
              </a:ext>
            </a:extLst>
          </p:cNvPr>
          <p:cNvSpPr/>
          <p:nvPr/>
        </p:nvSpPr>
        <p:spPr>
          <a:xfrm>
            <a:off x="380083" y="1917292"/>
            <a:ext cx="4980193" cy="1200329"/>
          </a:xfrm>
          <a:prstGeom prst="rect">
            <a:avLst/>
          </a:prstGeom>
        </p:spPr>
        <p:txBody>
          <a:bodyPr wrap="square">
            <a:spAutoFit/>
          </a:bodyPr>
          <a:lstStyle/>
          <a:p>
            <a:pPr algn="just"/>
            <a:r>
              <a:rPr lang="fr-FR" sz="2400" b="1" dirty="0">
                <a:solidFill>
                  <a:srgbClr val="FF0000"/>
                </a:solidFill>
              </a:rPr>
              <a:t>A) Que représente-il la toxine tétanique pour le corps de la personne attente ?</a:t>
            </a:r>
          </a:p>
        </p:txBody>
      </p:sp>
      <p:sp>
        <p:nvSpPr>
          <p:cNvPr id="7" name="Rectangle 6">
            <a:extLst>
              <a:ext uri="{FF2B5EF4-FFF2-40B4-BE49-F238E27FC236}">
                <a16:creationId xmlns:a16="http://schemas.microsoft.com/office/drawing/2014/main" id="{47F8C0BF-BDC9-E191-B1C3-26D36885467A}"/>
              </a:ext>
            </a:extLst>
          </p:cNvPr>
          <p:cNvSpPr/>
          <p:nvPr/>
        </p:nvSpPr>
        <p:spPr>
          <a:xfrm>
            <a:off x="380083" y="3287014"/>
            <a:ext cx="4980193" cy="461665"/>
          </a:xfrm>
          <a:prstGeom prst="rect">
            <a:avLst/>
          </a:prstGeom>
        </p:spPr>
        <p:txBody>
          <a:bodyPr wrap="square">
            <a:spAutoFit/>
          </a:bodyPr>
          <a:lstStyle/>
          <a:p>
            <a:pPr algn="just"/>
            <a:r>
              <a:rPr lang="fr-FR" sz="2400" b="1" dirty="0">
                <a:solidFill>
                  <a:srgbClr val="FF0000"/>
                </a:solidFill>
              </a:rPr>
              <a:t>B) Analysez les deux courbes.</a:t>
            </a:r>
          </a:p>
        </p:txBody>
      </p:sp>
      <p:sp>
        <p:nvSpPr>
          <p:cNvPr id="8" name="Rectangle 7">
            <a:extLst>
              <a:ext uri="{FF2B5EF4-FFF2-40B4-BE49-F238E27FC236}">
                <a16:creationId xmlns:a16="http://schemas.microsoft.com/office/drawing/2014/main" id="{72EC3DCB-4C8E-89FD-F82B-4CBE79AFA6FD}"/>
              </a:ext>
            </a:extLst>
          </p:cNvPr>
          <p:cNvSpPr/>
          <p:nvPr/>
        </p:nvSpPr>
        <p:spPr>
          <a:xfrm>
            <a:off x="380083" y="3918072"/>
            <a:ext cx="4980193" cy="1200329"/>
          </a:xfrm>
          <a:prstGeom prst="rect">
            <a:avLst/>
          </a:prstGeom>
        </p:spPr>
        <p:txBody>
          <a:bodyPr wrap="square">
            <a:spAutoFit/>
          </a:bodyPr>
          <a:lstStyle/>
          <a:p>
            <a:pPr algn="just"/>
            <a:r>
              <a:rPr lang="fr-FR" sz="2400" b="1" dirty="0">
                <a:solidFill>
                  <a:srgbClr val="FF0000"/>
                </a:solidFill>
              </a:rPr>
              <a:t>C) Quelle relation y a-t-il entre le taux des toxines tétaniques et celui des anticorps fabriqués?</a:t>
            </a:r>
          </a:p>
        </p:txBody>
      </p:sp>
      <p:sp>
        <p:nvSpPr>
          <p:cNvPr id="9" name="Rectangle 8">
            <a:extLst>
              <a:ext uri="{FF2B5EF4-FFF2-40B4-BE49-F238E27FC236}">
                <a16:creationId xmlns:a16="http://schemas.microsoft.com/office/drawing/2014/main" id="{C6CF82D1-07EE-E312-44D5-9E840C62DDCA}"/>
              </a:ext>
            </a:extLst>
          </p:cNvPr>
          <p:cNvSpPr/>
          <p:nvPr/>
        </p:nvSpPr>
        <p:spPr>
          <a:xfrm>
            <a:off x="380083" y="5287794"/>
            <a:ext cx="4980193" cy="830997"/>
          </a:xfrm>
          <a:prstGeom prst="rect">
            <a:avLst/>
          </a:prstGeom>
        </p:spPr>
        <p:txBody>
          <a:bodyPr wrap="square">
            <a:spAutoFit/>
          </a:bodyPr>
          <a:lstStyle/>
          <a:p>
            <a:pPr algn="just"/>
            <a:r>
              <a:rPr lang="fr-FR" sz="2400" b="1" dirty="0">
                <a:solidFill>
                  <a:srgbClr val="FF0000"/>
                </a:solidFill>
              </a:rPr>
              <a:t>D) Comment agit le corps en présence d’un antigène?</a:t>
            </a:r>
          </a:p>
        </p:txBody>
      </p:sp>
      <p:sp>
        <p:nvSpPr>
          <p:cNvPr id="10" name="ZoneTexte 8">
            <a:extLst>
              <a:ext uri="{FF2B5EF4-FFF2-40B4-BE49-F238E27FC236}">
                <a16:creationId xmlns:a16="http://schemas.microsoft.com/office/drawing/2014/main" id="{704CF7EA-B05B-753A-6BF5-36E71D357243}"/>
              </a:ext>
            </a:extLst>
          </p:cNvPr>
          <p:cNvSpPr txBox="1"/>
          <p:nvPr/>
        </p:nvSpPr>
        <p:spPr>
          <a:xfrm>
            <a:off x="6353493" y="5987623"/>
            <a:ext cx="2622672" cy="830997"/>
          </a:xfrm>
          <a:prstGeom prst="rect">
            <a:avLst/>
          </a:prstGeom>
          <a:noFill/>
        </p:spPr>
        <p:txBody>
          <a:bodyPr wrap="square" rtlCol="0">
            <a:spAutoFit/>
          </a:bodyPr>
          <a:lstStyle/>
          <a:p>
            <a:pPr algn="ctr"/>
            <a:r>
              <a:rPr lang="fr-FR" b="1" dirty="0"/>
              <a:t>Anticorps: </a:t>
            </a:r>
            <a:r>
              <a:rPr lang="fr-FR" sz="2400" b="1" dirty="0" err="1">
                <a:latin typeface="Adobe Arabic" panose="02040503050201020203" pitchFamily="18" charset="-78"/>
                <a:cs typeface="Adobe Arabic" panose="02040503050201020203" pitchFamily="18" charset="-78"/>
              </a:rPr>
              <a:t>مضادات</a:t>
            </a:r>
            <a:r>
              <a:rPr lang="fr-FR" sz="2400" b="1" dirty="0">
                <a:latin typeface="Adobe Arabic" panose="02040503050201020203" pitchFamily="18" charset="-78"/>
                <a:cs typeface="Adobe Arabic" panose="02040503050201020203" pitchFamily="18" charset="-78"/>
              </a:rPr>
              <a:t> </a:t>
            </a:r>
            <a:r>
              <a:rPr lang="fr-FR" sz="2400" b="1" dirty="0" err="1">
                <a:latin typeface="Adobe Arabic" panose="02040503050201020203" pitchFamily="18" charset="-78"/>
                <a:cs typeface="Adobe Arabic" panose="02040503050201020203" pitchFamily="18" charset="-78"/>
              </a:rPr>
              <a:t>الأجسام</a:t>
            </a:r>
            <a:endParaRPr lang="fr-FR" b="1" dirty="0">
              <a:latin typeface="Adobe Arabic" panose="02040503050201020203" pitchFamily="18" charset="-78"/>
              <a:cs typeface="Adobe Arabic" panose="02040503050201020203" pitchFamily="18" charset="-78"/>
            </a:endParaRPr>
          </a:p>
          <a:p>
            <a:pPr algn="ctr"/>
            <a:r>
              <a:rPr lang="fr-FR" b="1" dirty="0"/>
              <a:t>Tétanos: </a:t>
            </a:r>
            <a:r>
              <a:rPr lang="fr-FR" sz="2400" b="1" dirty="0" err="1">
                <a:latin typeface="Adobe Arabic" panose="02040503050201020203" pitchFamily="18" charset="-78"/>
                <a:cs typeface="Adobe Arabic" panose="02040503050201020203" pitchFamily="18" charset="-78"/>
              </a:rPr>
              <a:t>مرض</a:t>
            </a:r>
            <a:r>
              <a:rPr lang="fr-FR" sz="2400" b="1" dirty="0">
                <a:latin typeface="Adobe Arabic" panose="02040503050201020203" pitchFamily="18" charset="-78"/>
                <a:cs typeface="Adobe Arabic" panose="02040503050201020203" pitchFamily="18" charset="-78"/>
              </a:rPr>
              <a:t> </a:t>
            </a:r>
            <a:r>
              <a:rPr lang="fr-FR" sz="2400" b="1" dirty="0" err="1">
                <a:latin typeface="Adobe Arabic" panose="02040503050201020203" pitchFamily="18" charset="-78"/>
                <a:cs typeface="Adobe Arabic" panose="02040503050201020203" pitchFamily="18" charset="-78"/>
              </a:rPr>
              <a:t>الكزاز</a:t>
            </a:r>
            <a:endParaRPr lang="fr-FR" b="1" dirty="0">
              <a:latin typeface="Adobe Arabic" panose="02040503050201020203" pitchFamily="18" charset="-78"/>
              <a:cs typeface="Adobe Arabic" panose="02040503050201020203" pitchFamily="18" charset="-78"/>
            </a:endParaRPr>
          </a:p>
        </p:txBody>
      </p:sp>
      <p:sp>
        <p:nvSpPr>
          <p:cNvPr id="11" name="ZoneTexte 9">
            <a:extLst>
              <a:ext uri="{FF2B5EF4-FFF2-40B4-BE49-F238E27FC236}">
                <a16:creationId xmlns:a16="http://schemas.microsoft.com/office/drawing/2014/main" id="{8898A5C6-D059-F9AD-518F-016F0A33D992}"/>
              </a:ext>
            </a:extLst>
          </p:cNvPr>
          <p:cNvSpPr txBox="1"/>
          <p:nvPr/>
        </p:nvSpPr>
        <p:spPr>
          <a:xfrm>
            <a:off x="9098755" y="6027572"/>
            <a:ext cx="2978034" cy="738664"/>
          </a:xfrm>
          <a:prstGeom prst="rect">
            <a:avLst/>
          </a:prstGeom>
          <a:noFill/>
        </p:spPr>
        <p:txBody>
          <a:bodyPr wrap="square" rtlCol="0">
            <a:spAutoFit/>
          </a:bodyPr>
          <a:lstStyle/>
          <a:p>
            <a:pPr algn="ctr"/>
            <a:r>
              <a:rPr lang="fr-FR" b="1" dirty="0"/>
              <a:t>Anticorps antitétaniques</a:t>
            </a:r>
          </a:p>
          <a:p>
            <a:pPr algn="ctr"/>
            <a:r>
              <a:rPr lang="fr-FR" sz="2400" b="1" dirty="0" err="1">
                <a:latin typeface="Adobe Arabic" panose="02040503050201020203" pitchFamily="18" charset="-78"/>
                <a:cs typeface="Adobe Arabic" panose="02040503050201020203" pitchFamily="18" charset="-78"/>
              </a:rPr>
              <a:t>مضادات</a:t>
            </a:r>
            <a:r>
              <a:rPr lang="fr-FR" sz="2400" b="1" dirty="0">
                <a:latin typeface="Adobe Arabic" panose="02040503050201020203" pitchFamily="18" charset="-78"/>
                <a:cs typeface="Adobe Arabic" panose="02040503050201020203" pitchFamily="18" charset="-78"/>
              </a:rPr>
              <a:t> </a:t>
            </a:r>
            <a:r>
              <a:rPr lang="fr-FR" sz="2400" b="1" dirty="0" err="1">
                <a:latin typeface="Adobe Arabic" panose="02040503050201020203" pitchFamily="18" charset="-78"/>
                <a:cs typeface="Adobe Arabic" panose="02040503050201020203" pitchFamily="18" charset="-78"/>
              </a:rPr>
              <a:t>الأجسام</a:t>
            </a:r>
            <a:r>
              <a:rPr lang="fr-FR" sz="2400" b="1" dirty="0">
                <a:latin typeface="Adobe Arabic" panose="02040503050201020203" pitchFamily="18" charset="-78"/>
                <a:cs typeface="Adobe Arabic" panose="02040503050201020203" pitchFamily="18" charset="-78"/>
              </a:rPr>
              <a:t> </a:t>
            </a:r>
            <a:r>
              <a:rPr lang="fr-FR" sz="2400" b="1" dirty="0" err="1">
                <a:latin typeface="Adobe Arabic" panose="02040503050201020203" pitchFamily="18" charset="-78"/>
                <a:cs typeface="Adobe Arabic" panose="02040503050201020203" pitchFamily="18" charset="-78"/>
              </a:rPr>
              <a:t>ضد</a:t>
            </a:r>
            <a:r>
              <a:rPr lang="fr-FR" sz="2400" b="1" dirty="0">
                <a:latin typeface="Adobe Arabic" panose="02040503050201020203" pitchFamily="18" charset="-78"/>
                <a:cs typeface="Adobe Arabic" panose="02040503050201020203" pitchFamily="18" charset="-78"/>
              </a:rPr>
              <a:t> </a:t>
            </a:r>
            <a:r>
              <a:rPr lang="fr-FR" sz="2400" b="1" dirty="0" err="1">
                <a:latin typeface="Adobe Arabic" panose="02040503050201020203" pitchFamily="18" charset="-78"/>
                <a:cs typeface="Adobe Arabic" panose="02040503050201020203" pitchFamily="18" charset="-78"/>
              </a:rPr>
              <a:t>الكزاز</a:t>
            </a:r>
            <a:endParaRPr lang="fr-FR" sz="2400" b="1" dirty="0">
              <a:latin typeface="Adobe Arabic" panose="02040503050201020203" pitchFamily="18" charset="-78"/>
              <a:cs typeface="Adobe Arabic" panose="02040503050201020203" pitchFamily="18" charset="-78"/>
            </a:endParaRPr>
          </a:p>
        </p:txBody>
      </p:sp>
      <p:sp>
        <p:nvSpPr>
          <p:cNvPr id="14" name="Title 1">
            <a:extLst>
              <a:ext uri="{FF2B5EF4-FFF2-40B4-BE49-F238E27FC236}">
                <a16:creationId xmlns:a16="http://schemas.microsoft.com/office/drawing/2014/main" id="{EB0F59F3-B7B3-CD58-E169-352910B63E73}"/>
              </a:ext>
            </a:extLst>
          </p:cNvPr>
          <p:cNvSpPr>
            <a:spLocks noGrp="1"/>
          </p:cNvSpPr>
          <p:nvPr>
            <p:ph type="title"/>
          </p:nvPr>
        </p:nvSpPr>
        <p:spPr>
          <a:xfrm>
            <a:off x="380083" y="780955"/>
            <a:ext cx="5585713" cy="808609"/>
          </a:xfrm>
        </p:spPr>
        <p:txBody>
          <a:bodyPr/>
          <a:lstStyle/>
          <a:p>
            <a:r>
              <a:rPr lang="fr-FR" b="1" dirty="0">
                <a:solidFill>
                  <a:schemeClr val="tx1"/>
                </a:solidFill>
                <a:latin typeface="+mn-lt"/>
              </a:rPr>
              <a:t>- Exercice intégré 1 : </a:t>
            </a:r>
          </a:p>
        </p:txBody>
      </p:sp>
      <p:pic>
        <p:nvPicPr>
          <p:cNvPr id="3" name="Picture 2" descr="Chart, line chart&#10;&#10;Description automatically generated">
            <a:extLst>
              <a:ext uri="{FF2B5EF4-FFF2-40B4-BE49-F238E27FC236}">
                <a16:creationId xmlns:a16="http://schemas.microsoft.com/office/drawing/2014/main" id="{F72FCF96-2077-CC09-DF88-4F2345416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3923" y="1794216"/>
            <a:ext cx="6057382" cy="3997873"/>
          </a:xfrm>
          <a:prstGeom prst="rect">
            <a:avLst/>
          </a:prstGeom>
        </p:spPr>
      </p:pic>
    </p:spTree>
    <p:extLst>
      <p:ext uri="{BB962C8B-B14F-4D97-AF65-F5344CB8AC3E}">
        <p14:creationId xmlns:p14="http://schemas.microsoft.com/office/powerpoint/2010/main" val="35497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65692F83-68B1-04CF-2F8D-D00FFAC2EAFF}"/>
              </a:ext>
            </a:extLst>
          </p:cNvPr>
          <p:cNvSpPr txBox="1"/>
          <p:nvPr/>
        </p:nvSpPr>
        <p:spPr>
          <a:xfrm>
            <a:off x="700391" y="597791"/>
            <a:ext cx="6093372" cy="830997"/>
          </a:xfrm>
          <a:prstGeom prst="rect">
            <a:avLst/>
          </a:prstGeom>
          <a:noFill/>
        </p:spPr>
        <p:txBody>
          <a:bodyPr wrap="square">
            <a:spAutoFit/>
          </a:bodyPr>
          <a:lstStyle/>
          <a:p>
            <a:r>
              <a:rPr kumimoji="0" lang="fr-FR" sz="4800" b="1" i="0" u="none" strike="noStrike" kern="1200" cap="none" spc="-50" normalizeH="0" baseline="0" noProof="0" dirty="0">
                <a:ln>
                  <a:noFill/>
                </a:ln>
                <a:solidFill>
                  <a:srgbClr val="000000"/>
                </a:solidFill>
                <a:effectLst/>
                <a:uLnTx/>
                <a:uFillTx/>
                <a:latin typeface="Calibri" panose="020F0502020204030204"/>
                <a:ea typeface="+mj-ea"/>
                <a:cs typeface="+mj-cs"/>
              </a:rPr>
              <a:t>Réponses :</a:t>
            </a:r>
          </a:p>
        </p:txBody>
      </p:sp>
      <p:sp>
        <p:nvSpPr>
          <p:cNvPr id="9" name="Rectangle 8">
            <a:extLst>
              <a:ext uri="{FF2B5EF4-FFF2-40B4-BE49-F238E27FC236}">
                <a16:creationId xmlns:a16="http://schemas.microsoft.com/office/drawing/2014/main" id="{32291AFB-B433-90D0-A96C-88BEAB6A31F1}"/>
              </a:ext>
            </a:extLst>
          </p:cNvPr>
          <p:cNvSpPr/>
          <p:nvPr/>
        </p:nvSpPr>
        <p:spPr>
          <a:xfrm>
            <a:off x="700391" y="2712945"/>
            <a:ext cx="11070078" cy="1200329"/>
          </a:xfrm>
          <a:prstGeom prst="rect">
            <a:avLst/>
          </a:prstGeom>
        </p:spPr>
        <p:txBody>
          <a:bodyPr wrap="square">
            <a:spAutoFit/>
          </a:bodyPr>
          <a:lstStyle/>
          <a:p>
            <a:pPr algn="just"/>
            <a:r>
              <a:rPr lang="fr-FR" sz="2400" b="1" dirty="0">
                <a:solidFill>
                  <a:srgbClr val="00B050"/>
                </a:solidFill>
                <a:latin typeface="Aller"/>
              </a:rPr>
              <a:t>B) - De 0 à 6 jours: </a:t>
            </a:r>
            <a:r>
              <a:rPr lang="fr-FR" sz="2400" b="1" dirty="0">
                <a:latin typeface="Aller"/>
              </a:rPr>
              <a:t>on observe que le taux des toxines tétaniques augmente. puis diminue légèrement.</a:t>
            </a:r>
          </a:p>
          <a:p>
            <a:pPr algn="just"/>
            <a:r>
              <a:rPr lang="fr-FR" sz="2400" b="1" dirty="0">
                <a:solidFill>
                  <a:srgbClr val="00B050"/>
                </a:solidFill>
                <a:latin typeface="Aller"/>
              </a:rPr>
              <a:t>- Après le 5eme  jour</a:t>
            </a:r>
            <a:r>
              <a:rPr lang="fr-FR" sz="2400" b="1" dirty="0">
                <a:latin typeface="Aller"/>
              </a:rPr>
              <a:t>: on observe l’apparition des anticorps puis leur taux augmente. </a:t>
            </a:r>
            <a:endParaRPr lang="fr-FR" sz="2400" b="1" dirty="0"/>
          </a:p>
        </p:txBody>
      </p:sp>
      <p:sp>
        <p:nvSpPr>
          <p:cNvPr id="11" name="Rectangle 10">
            <a:extLst>
              <a:ext uri="{FF2B5EF4-FFF2-40B4-BE49-F238E27FC236}">
                <a16:creationId xmlns:a16="http://schemas.microsoft.com/office/drawing/2014/main" id="{338A031F-D0B4-D20E-BCFC-3C449A05A55E}"/>
              </a:ext>
            </a:extLst>
          </p:cNvPr>
          <p:cNvSpPr/>
          <p:nvPr/>
        </p:nvSpPr>
        <p:spPr>
          <a:xfrm>
            <a:off x="700391" y="4126042"/>
            <a:ext cx="11070078" cy="830997"/>
          </a:xfrm>
          <a:prstGeom prst="rect">
            <a:avLst/>
          </a:prstGeom>
        </p:spPr>
        <p:txBody>
          <a:bodyPr wrap="square">
            <a:spAutoFit/>
          </a:bodyPr>
          <a:lstStyle/>
          <a:p>
            <a:pPr algn="just"/>
            <a:r>
              <a:rPr lang="fr-FR" sz="2400" b="1" dirty="0">
                <a:solidFill>
                  <a:srgbClr val="00B050"/>
                </a:solidFill>
                <a:latin typeface="Aller"/>
              </a:rPr>
              <a:t>C) </a:t>
            </a:r>
            <a:r>
              <a:rPr lang="fr-FR" sz="2400" b="1" dirty="0">
                <a:latin typeface="Aller"/>
              </a:rPr>
              <a:t>Quand le taux des anticorps commence à augmenter, celui des toxines diminue. On dit que ces anticorps </a:t>
            </a:r>
            <a:r>
              <a:rPr lang="fr-FR" sz="2400" b="1" dirty="0">
                <a:solidFill>
                  <a:srgbClr val="00B050"/>
                </a:solidFill>
                <a:latin typeface="Aller"/>
              </a:rPr>
              <a:t>neutralisent </a:t>
            </a:r>
            <a:r>
              <a:rPr lang="ar-MA" sz="2400" b="1" dirty="0">
                <a:solidFill>
                  <a:srgbClr val="00B050"/>
                </a:solidFill>
                <a:latin typeface="Aller"/>
              </a:rPr>
              <a:t>تبطل مفعول</a:t>
            </a:r>
            <a:r>
              <a:rPr lang="fr-FR" sz="2400" b="1" dirty="0">
                <a:solidFill>
                  <a:srgbClr val="00B050"/>
                </a:solidFill>
                <a:latin typeface="Aller"/>
              </a:rPr>
              <a:t> </a:t>
            </a:r>
            <a:r>
              <a:rPr lang="fr-FR" sz="2400" b="1" dirty="0">
                <a:latin typeface="Aller"/>
              </a:rPr>
              <a:t>ces corps étrangers.</a:t>
            </a:r>
            <a:endParaRPr lang="fr-FR" sz="2400" b="1" dirty="0"/>
          </a:p>
        </p:txBody>
      </p:sp>
      <p:sp>
        <p:nvSpPr>
          <p:cNvPr id="12" name="Rectangle 11">
            <a:extLst>
              <a:ext uri="{FF2B5EF4-FFF2-40B4-BE49-F238E27FC236}">
                <a16:creationId xmlns:a16="http://schemas.microsoft.com/office/drawing/2014/main" id="{F8DB6A02-9E27-6D84-8C78-34345661955B}"/>
              </a:ext>
            </a:extLst>
          </p:cNvPr>
          <p:cNvSpPr/>
          <p:nvPr/>
        </p:nvSpPr>
        <p:spPr>
          <a:xfrm>
            <a:off x="700391" y="2038512"/>
            <a:ext cx="11070078" cy="461665"/>
          </a:xfrm>
          <a:prstGeom prst="rect">
            <a:avLst/>
          </a:prstGeom>
        </p:spPr>
        <p:txBody>
          <a:bodyPr wrap="square">
            <a:spAutoFit/>
          </a:bodyPr>
          <a:lstStyle/>
          <a:p>
            <a:pPr algn="just"/>
            <a:r>
              <a:rPr lang="fr-FR" sz="2400" b="1" dirty="0">
                <a:solidFill>
                  <a:srgbClr val="00B050"/>
                </a:solidFill>
                <a:latin typeface="Aller"/>
              </a:rPr>
              <a:t>A) </a:t>
            </a:r>
            <a:r>
              <a:rPr lang="fr-FR" sz="2400" b="1" dirty="0">
                <a:latin typeface="Aller"/>
              </a:rPr>
              <a:t>La toxine tétanique est un </a:t>
            </a:r>
            <a:r>
              <a:rPr lang="fr-FR" sz="2400" b="1" dirty="0">
                <a:solidFill>
                  <a:srgbClr val="00B050"/>
                </a:solidFill>
                <a:latin typeface="Aller"/>
              </a:rPr>
              <a:t>antigène</a:t>
            </a:r>
            <a:r>
              <a:rPr lang="fr-FR" sz="2400" b="1" dirty="0">
                <a:latin typeface="Aller"/>
              </a:rPr>
              <a:t> (élément étranger</a:t>
            </a:r>
            <a:r>
              <a:rPr lang="ar-MA" sz="2400" b="1" dirty="0">
                <a:latin typeface="Aller"/>
              </a:rPr>
              <a:t>عنصر اجنبي</a:t>
            </a:r>
            <a:r>
              <a:rPr lang="fr-FR" sz="2400" b="1" dirty="0">
                <a:latin typeface="Aller"/>
              </a:rPr>
              <a:t>)</a:t>
            </a:r>
            <a:endParaRPr lang="fr-FR" sz="2400" b="1" dirty="0"/>
          </a:p>
        </p:txBody>
      </p:sp>
      <p:sp>
        <p:nvSpPr>
          <p:cNvPr id="13" name="Rectangle 12">
            <a:extLst>
              <a:ext uri="{FF2B5EF4-FFF2-40B4-BE49-F238E27FC236}">
                <a16:creationId xmlns:a16="http://schemas.microsoft.com/office/drawing/2014/main" id="{16F4C221-F5B9-4F96-C06E-62693AA8E562}"/>
              </a:ext>
            </a:extLst>
          </p:cNvPr>
          <p:cNvSpPr/>
          <p:nvPr/>
        </p:nvSpPr>
        <p:spPr>
          <a:xfrm>
            <a:off x="700391" y="5311149"/>
            <a:ext cx="11070078" cy="830997"/>
          </a:xfrm>
          <a:prstGeom prst="rect">
            <a:avLst/>
          </a:prstGeom>
        </p:spPr>
        <p:txBody>
          <a:bodyPr wrap="square">
            <a:spAutoFit/>
          </a:bodyPr>
          <a:lstStyle/>
          <a:p>
            <a:pPr algn="just"/>
            <a:r>
              <a:rPr lang="fr-FR" sz="2400" b="1" dirty="0">
                <a:solidFill>
                  <a:srgbClr val="00B050"/>
                </a:solidFill>
                <a:latin typeface="Aller"/>
              </a:rPr>
              <a:t>D) </a:t>
            </a:r>
            <a:r>
              <a:rPr lang="fr-FR" sz="2400" b="1" dirty="0">
                <a:latin typeface="Aller"/>
              </a:rPr>
              <a:t>On présence d’un antigène, le corps déclenche une </a:t>
            </a:r>
            <a:r>
              <a:rPr lang="fr-FR" sz="2400" b="1" dirty="0">
                <a:solidFill>
                  <a:srgbClr val="00B050"/>
                </a:solidFill>
                <a:latin typeface="Aller"/>
              </a:rPr>
              <a:t>réaction immunitaire</a:t>
            </a:r>
            <a:r>
              <a:rPr lang="fr-FR" sz="2400" b="1" dirty="0">
                <a:latin typeface="Aller"/>
              </a:rPr>
              <a:t>. </a:t>
            </a:r>
            <a:endParaRPr lang="fr-FR" sz="2400" b="1" dirty="0"/>
          </a:p>
        </p:txBody>
      </p:sp>
    </p:spTree>
    <p:extLst>
      <p:ext uri="{BB962C8B-B14F-4D97-AF65-F5344CB8AC3E}">
        <p14:creationId xmlns:p14="http://schemas.microsoft.com/office/powerpoint/2010/main" val="1230077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9">
                                            <p:txEl>
                                              <p:pRg st="1" end="1"/>
                                            </p:txEl>
                                          </p:spTgt>
                                        </p:tgtEl>
                                        <p:attrNameLst>
                                          <p:attrName>style.visibility</p:attrName>
                                        </p:attrNameLst>
                                      </p:cBhvr>
                                      <p:to>
                                        <p:strVal val="visible"/>
                                      </p:to>
                                    </p:set>
                                    <p:animEffect transition="in" filter="fade">
                                      <p:cBhvr>
                                        <p:cTn id="15" dur="500"/>
                                        <p:tgtEl>
                                          <p:spTgt spid="9">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xEl>
                                              <p:pRg st="0" end="0"/>
                                            </p:txEl>
                                          </p:spTgt>
                                        </p:tgtEl>
                                        <p:attrNameLst>
                                          <p:attrName>style.visibility</p:attrName>
                                        </p:attrNameLst>
                                      </p:cBhvr>
                                      <p:to>
                                        <p:strVal val="visible"/>
                                      </p:to>
                                    </p:set>
                                    <p:animEffect transition="in" filter="fade">
                                      <p:cBhvr>
                                        <p:cTn id="20" dur="500"/>
                                        <p:tgtEl>
                                          <p:spTgt spid="11">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fade">
                                      <p:cBhvr>
                                        <p:cTn id="2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424DB6A-4716-E404-DE93-E64440514AA4}"/>
              </a:ext>
            </a:extLst>
          </p:cNvPr>
          <p:cNvSpPr/>
          <p:nvPr/>
        </p:nvSpPr>
        <p:spPr>
          <a:xfrm>
            <a:off x="372496" y="2264923"/>
            <a:ext cx="4593642" cy="461665"/>
          </a:xfrm>
          <a:prstGeom prst="rect">
            <a:avLst/>
          </a:prstGeom>
        </p:spPr>
        <p:txBody>
          <a:bodyPr wrap="square">
            <a:spAutoFit/>
          </a:bodyPr>
          <a:lstStyle/>
          <a:p>
            <a:pPr algn="just"/>
            <a:r>
              <a:rPr lang="fr-FR" sz="2400" b="1" dirty="0">
                <a:solidFill>
                  <a:srgbClr val="FF0000"/>
                </a:solidFill>
              </a:rPr>
              <a:t>A) Expliquez les résultats obtenus</a:t>
            </a:r>
            <a:r>
              <a:rPr lang="fr-FR" sz="2000" b="1" dirty="0">
                <a:solidFill>
                  <a:srgbClr val="FF0000"/>
                </a:solidFill>
              </a:rPr>
              <a:t>.</a:t>
            </a:r>
          </a:p>
        </p:txBody>
      </p:sp>
      <p:sp>
        <p:nvSpPr>
          <p:cNvPr id="6" name="Rectangle 5">
            <a:extLst>
              <a:ext uri="{FF2B5EF4-FFF2-40B4-BE49-F238E27FC236}">
                <a16:creationId xmlns:a16="http://schemas.microsoft.com/office/drawing/2014/main" id="{8365D8F1-B8DB-DB3F-0979-37BC0F3CF730}"/>
              </a:ext>
            </a:extLst>
          </p:cNvPr>
          <p:cNvSpPr/>
          <p:nvPr/>
        </p:nvSpPr>
        <p:spPr>
          <a:xfrm>
            <a:off x="372495" y="3093361"/>
            <a:ext cx="4593643" cy="1200329"/>
          </a:xfrm>
          <a:prstGeom prst="rect">
            <a:avLst/>
          </a:prstGeom>
        </p:spPr>
        <p:txBody>
          <a:bodyPr wrap="square">
            <a:spAutoFit/>
          </a:bodyPr>
          <a:lstStyle/>
          <a:p>
            <a:pPr algn="just"/>
            <a:r>
              <a:rPr lang="fr-FR" sz="2400" b="1" dirty="0">
                <a:solidFill>
                  <a:srgbClr val="FF0000"/>
                </a:solidFill>
              </a:rPr>
              <a:t>B) Déduire le type de la voie immunitaire utilisé, justifier la réponse</a:t>
            </a:r>
            <a:r>
              <a:rPr lang="fr-FR" sz="2000" b="1" dirty="0">
                <a:solidFill>
                  <a:srgbClr val="FF0000"/>
                </a:solidFill>
              </a:rPr>
              <a:t>.</a:t>
            </a:r>
          </a:p>
        </p:txBody>
      </p:sp>
      <p:sp>
        <p:nvSpPr>
          <p:cNvPr id="7" name="Rectangle 6">
            <a:extLst>
              <a:ext uri="{FF2B5EF4-FFF2-40B4-BE49-F238E27FC236}">
                <a16:creationId xmlns:a16="http://schemas.microsoft.com/office/drawing/2014/main" id="{0F6B9302-0E13-4CC6-5B0B-AA7543502E8D}"/>
              </a:ext>
            </a:extLst>
          </p:cNvPr>
          <p:cNvSpPr/>
          <p:nvPr/>
        </p:nvSpPr>
        <p:spPr>
          <a:xfrm>
            <a:off x="372495" y="5400351"/>
            <a:ext cx="3899959" cy="646331"/>
          </a:xfrm>
          <a:prstGeom prst="rect">
            <a:avLst/>
          </a:prstGeom>
          <a:ln w="38100">
            <a:noFill/>
          </a:ln>
        </p:spPr>
        <p:txBody>
          <a:bodyPr wrap="square">
            <a:spAutoFit/>
          </a:bodyPr>
          <a:lstStyle/>
          <a:p>
            <a:pPr algn="ctr"/>
            <a:r>
              <a:rPr lang="fr-FR" b="1" dirty="0">
                <a:latin typeface="Aller"/>
              </a:rPr>
              <a:t>l’anatoxine tétanique</a:t>
            </a:r>
          </a:p>
          <a:p>
            <a:pPr algn="ctr"/>
            <a:r>
              <a:rPr lang="ar-MA" b="1" dirty="0">
                <a:latin typeface="Aller"/>
              </a:rPr>
              <a:t>سمين الكزاز تم ابطال قدرته الممرضة</a:t>
            </a:r>
          </a:p>
        </p:txBody>
      </p:sp>
      <p:sp>
        <p:nvSpPr>
          <p:cNvPr id="8" name="Title 1">
            <a:extLst>
              <a:ext uri="{FF2B5EF4-FFF2-40B4-BE49-F238E27FC236}">
                <a16:creationId xmlns:a16="http://schemas.microsoft.com/office/drawing/2014/main" id="{4DBCD9C7-319C-DE7A-819D-B7F2ADFF26F0}"/>
              </a:ext>
            </a:extLst>
          </p:cNvPr>
          <p:cNvSpPr>
            <a:spLocks noGrp="1"/>
          </p:cNvSpPr>
          <p:nvPr>
            <p:ph type="title"/>
          </p:nvPr>
        </p:nvSpPr>
        <p:spPr>
          <a:xfrm>
            <a:off x="372495" y="811318"/>
            <a:ext cx="5585713" cy="808609"/>
          </a:xfrm>
        </p:spPr>
        <p:txBody>
          <a:bodyPr/>
          <a:lstStyle/>
          <a:p>
            <a:r>
              <a:rPr lang="fr-FR" b="1" dirty="0">
                <a:solidFill>
                  <a:schemeClr val="tx1"/>
                </a:solidFill>
                <a:latin typeface="+mn-lt"/>
              </a:rPr>
              <a:t>- Exercice intégré 2 : </a:t>
            </a:r>
          </a:p>
        </p:txBody>
      </p:sp>
      <p:pic>
        <p:nvPicPr>
          <p:cNvPr id="3" name="Picture 2" descr="Diagram&#10;&#10;Description automatically generated">
            <a:extLst>
              <a:ext uri="{FF2B5EF4-FFF2-40B4-BE49-F238E27FC236}">
                <a16:creationId xmlns:a16="http://schemas.microsoft.com/office/drawing/2014/main" id="{F7014F0D-EF74-03E6-7FA5-6045086A88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66137" y="1588395"/>
            <a:ext cx="7031421" cy="4734490"/>
          </a:xfrm>
          <a:prstGeom prst="rect">
            <a:avLst/>
          </a:prstGeom>
        </p:spPr>
      </p:pic>
    </p:spTree>
    <p:extLst>
      <p:ext uri="{BB962C8B-B14F-4D97-AF65-F5344CB8AC3E}">
        <p14:creationId xmlns:p14="http://schemas.microsoft.com/office/powerpoint/2010/main" val="14760048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07AC6D7-9CC8-2F20-AFE5-A8DFF831F673}"/>
              </a:ext>
            </a:extLst>
          </p:cNvPr>
          <p:cNvSpPr/>
          <p:nvPr/>
        </p:nvSpPr>
        <p:spPr>
          <a:xfrm>
            <a:off x="635119" y="1896909"/>
            <a:ext cx="10921761" cy="830997"/>
          </a:xfrm>
          <a:prstGeom prst="rect">
            <a:avLst/>
          </a:prstGeom>
        </p:spPr>
        <p:txBody>
          <a:bodyPr wrap="square">
            <a:spAutoFit/>
          </a:bodyPr>
          <a:lstStyle/>
          <a:p>
            <a:pPr algn="just"/>
            <a:r>
              <a:rPr lang="fr-FR" sz="2400" b="1" dirty="0">
                <a:solidFill>
                  <a:srgbClr val="FF0000"/>
                </a:solidFill>
              </a:rPr>
              <a:t>A) </a:t>
            </a:r>
            <a:r>
              <a:rPr lang="fr-FR" sz="2400" b="1" dirty="0">
                <a:latin typeface="Aller"/>
              </a:rPr>
              <a:t>S1 </a:t>
            </a:r>
            <a:r>
              <a:rPr lang="fr-FR" sz="2400" b="1" dirty="0">
                <a:solidFill>
                  <a:srgbClr val="00B050"/>
                </a:solidFill>
                <a:latin typeface="Aller"/>
              </a:rPr>
              <a:t>meurt</a:t>
            </a:r>
            <a:r>
              <a:rPr lang="fr-FR" sz="2400" b="1" dirty="0">
                <a:latin typeface="Aller"/>
              </a:rPr>
              <a:t> à cause du </a:t>
            </a:r>
            <a:r>
              <a:rPr lang="fr-FR" sz="2400" b="1" dirty="0">
                <a:solidFill>
                  <a:srgbClr val="00B050"/>
                </a:solidFill>
                <a:latin typeface="Aller"/>
              </a:rPr>
              <a:t>tétanos </a:t>
            </a:r>
            <a:r>
              <a:rPr lang="ar-MA" sz="2400" b="1" dirty="0">
                <a:solidFill>
                  <a:srgbClr val="00B050"/>
                </a:solidFill>
                <a:latin typeface="Aller"/>
              </a:rPr>
              <a:t>مرض الكزاز</a:t>
            </a:r>
            <a:r>
              <a:rPr lang="fr-FR" sz="2400" b="1" dirty="0">
                <a:latin typeface="Aller"/>
              </a:rPr>
              <a:t> qui est dû aux bactéries injectées. S1 n’est </a:t>
            </a:r>
            <a:r>
              <a:rPr lang="fr-FR" sz="2400" b="1" dirty="0">
                <a:solidFill>
                  <a:srgbClr val="00B050"/>
                </a:solidFill>
                <a:latin typeface="Aller"/>
              </a:rPr>
              <a:t>pas immunisée</a:t>
            </a:r>
            <a:r>
              <a:rPr lang="ar-MA" sz="2400" b="1" dirty="0">
                <a:solidFill>
                  <a:srgbClr val="00B050"/>
                </a:solidFill>
                <a:latin typeface="Aller"/>
              </a:rPr>
              <a:t>غير ممنع</a:t>
            </a:r>
            <a:r>
              <a:rPr lang="ar-MA" sz="2400" b="1" dirty="0">
                <a:latin typeface="Aller"/>
              </a:rPr>
              <a:t> </a:t>
            </a:r>
            <a:r>
              <a:rPr lang="fr-FR" sz="2400" b="1" dirty="0">
                <a:latin typeface="Aller"/>
              </a:rPr>
              <a:t> contre le tétanos</a:t>
            </a:r>
            <a:r>
              <a:rPr lang="ar-MA" sz="2400" b="1" dirty="0">
                <a:latin typeface="Aller"/>
              </a:rPr>
              <a:t>.</a:t>
            </a:r>
            <a:endParaRPr lang="fr-FR" sz="2400" b="1" dirty="0">
              <a:latin typeface="Aller"/>
            </a:endParaRPr>
          </a:p>
        </p:txBody>
      </p:sp>
      <p:sp>
        <p:nvSpPr>
          <p:cNvPr id="5" name="Rectangle 4">
            <a:extLst>
              <a:ext uri="{FF2B5EF4-FFF2-40B4-BE49-F238E27FC236}">
                <a16:creationId xmlns:a16="http://schemas.microsoft.com/office/drawing/2014/main" id="{34952EBF-C51F-541A-9BBE-83714E4D672B}"/>
              </a:ext>
            </a:extLst>
          </p:cNvPr>
          <p:cNvSpPr/>
          <p:nvPr/>
        </p:nvSpPr>
        <p:spPr>
          <a:xfrm>
            <a:off x="635121" y="2782863"/>
            <a:ext cx="10921761" cy="830997"/>
          </a:xfrm>
          <a:prstGeom prst="rect">
            <a:avLst/>
          </a:prstGeom>
        </p:spPr>
        <p:txBody>
          <a:bodyPr wrap="square">
            <a:spAutoFit/>
          </a:bodyPr>
          <a:lstStyle/>
          <a:p>
            <a:pPr algn="just"/>
            <a:r>
              <a:rPr lang="fr-FR" sz="2400" b="1" dirty="0"/>
              <a:t>- </a:t>
            </a:r>
            <a:r>
              <a:rPr lang="fr-FR" sz="2400" b="1" dirty="0">
                <a:latin typeface="Aller"/>
              </a:rPr>
              <a:t>S2 </a:t>
            </a:r>
            <a:r>
              <a:rPr lang="fr-FR" sz="2400" b="1" dirty="0">
                <a:solidFill>
                  <a:srgbClr val="00B050"/>
                </a:solidFill>
                <a:latin typeface="Aller"/>
              </a:rPr>
              <a:t>survit</a:t>
            </a:r>
            <a:r>
              <a:rPr lang="fr-FR" sz="2400" b="1" dirty="0">
                <a:latin typeface="Aller"/>
              </a:rPr>
              <a:t> car on a injecté </a:t>
            </a:r>
            <a:r>
              <a:rPr lang="fr-FR" sz="2400" b="1" dirty="0">
                <a:solidFill>
                  <a:srgbClr val="00B050"/>
                </a:solidFill>
                <a:latin typeface="Aller"/>
              </a:rPr>
              <a:t>l’anatoxine tétanique</a:t>
            </a:r>
            <a:r>
              <a:rPr lang="ar-MA" sz="2400" b="1" dirty="0">
                <a:solidFill>
                  <a:srgbClr val="00B050"/>
                </a:solidFill>
                <a:latin typeface="Aller"/>
              </a:rPr>
              <a:t> </a:t>
            </a:r>
            <a:r>
              <a:rPr lang="fr-FR" sz="2400" b="1" dirty="0">
                <a:latin typeface="Aller"/>
              </a:rPr>
              <a:t>et 15 jours plus tard on a injecté la toxine tétanique. S2 est </a:t>
            </a:r>
            <a:r>
              <a:rPr lang="fr-FR" sz="2400" b="1" dirty="0">
                <a:solidFill>
                  <a:srgbClr val="00B050"/>
                </a:solidFill>
                <a:latin typeface="Aller"/>
              </a:rPr>
              <a:t>immunisée</a:t>
            </a:r>
            <a:r>
              <a:rPr lang="ar-MA" sz="2400" b="1" dirty="0">
                <a:solidFill>
                  <a:srgbClr val="00B050"/>
                </a:solidFill>
                <a:latin typeface="Aller"/>
              </a:rPr>
              <a:t>ممنع</a:t>
            </a:r>
            <a:r>
              <a:rPr lang="ar-MA" sz="2400" b="1" dirty="0">
                <a:solidFill>
                  <a:srgbClr val="FF0000"/>
                </a:solidFill>
                <a:latin typeface="Aller"/>
              </a:rPr>
              <a:t> </a:t>
            </a:r>
            <a:r>
              <a:rPr lang="fr-FR" sz="2400" b="1" dirty="0">
                <a:latin typeface="Aller"/>
              </a:rPr>
              <a:t> contre le tétanos. </a:t>
            </a:r>
          </a:p>
        </p:txBody>
      </p:sp>
      <p:sp>
        <p:nvSpPr>
          <p:cNvPr id="6" name="Rectangle 5">
            <a:extLst>
              <a:ext uri="{FF2B5EF4-FFF2-40B4-BE49-F238E27FC236}">
                <a16:creationId xmlns:a16="http://schemas.microsoft.com/office/drawing/2014/main" id="{211572BB-0680-9392-FA61-8D6B83308B03}"/>
              </a:ext>
            </a:extLst>
          </p:cNvPr>
          <p:cNvSpPr/>
          <p:nvPr/>
        </p:nvSpPr>
        <p:spPr>
          <a:xfrm>
            <a:off x="635119" y="3664089"/>
            <a:ext cx="10921761" cy="830997"/>
          </a:xfrm>
          <a:prstGeom prst="rect">
            <a:avLst/>
          </a:prstGeom>
        </p:spPr>
        <p:txBody>
          <a:bodyPr wrap="square">
            <a:spAutoFit/>
          </a:bodyPr>
          <a:lstStyle/>
          <a:p>
            <a:pPr algn="just"/>
            <a:r>
              <a:rPr lang="fr-FR" sz="2400" b="1" dirty="0"/>
              <a:t>- </a:t>
            </a:r>
            <a:r>
              <a:rPr lang="fr-FR" sz="2400" b="1" dirty="0">
                <a:latin typeface="Aller"/>
              </a:rPr>
              <a:t>S3 </a:t>
            </a:r>
            <a:r>
              <a:rPr lang="fr-FR" sz="2400" b="1" dirty="0">
                <a:solidFill>
                  <a:srgbClr val="00B050"/>
                </a:solidFill>
                <a:latin typeface="Aller"/>
              </a:rPr>
              <a:t>meurt</a:t>
            </a:r>
            <a:r>
              <a:rPr lang="fr-FR" sz="2400" b="1" dirty="0">
                <a:latin typeface="Aller"/>
              </a:rPr>
              <a:t> car il est </a:t>
            </a:r>
            <a:r>
              <a:rPr lang="fr-FR" sz="2400" b="1" dirty="0">
                <a:solidFill>
                  <a:srgbClr val="00B050"/>
                </a:solidFill>
                <a:latin typeface="Aller"/>
              </a:rPr>
              <a:t>immunisée</a:t>
            </a:r>
            <a:r>
              <a:rPr lang="fr-FR" sz="2400" b="1" dirty="0">
                <a:latin typeface="Aller"/>
              </a:rPr>
              <a:t> contre le tétanos et non pas contre </a:t>
            </a:r>
            <a:r>
              <a:rPr lang="fr-FR" sz="2400" b="1" dirty="0">
                <a:solidFill>
                  <a:srgbClr val="00B050"/>
                </a:solidFill>
                <a:latin typeface="Aller"/>
              </a:rPr>
              <a:t>la diphtérie </a:t>
            </a:r>
            <a:r>
              <a:rPr lang="ar-MA" sz="2400" b="1" dirty="0">
                <a:solidFill>
                  <a:srgbClr val="00B050"/>
                </a:solidFill>
                <a:latin typeface="Aller"/>
              </a:rPr>
              <a:t>مرض الدفتيريا</a:t>
            </a:r>
            <a:r>
              <a:rPr lang="fr-FR" sz="2400" b="1" dirty="0">
                <a:latin typeface="Aller"/>
              </a:rPr>
              <a:t>.</a:t>
            </a:r>
            <a:r>
              <a:rPr lang="ar-MA" sz="2400" b="1" dirty="0">
                <a:latin typeface="Aller"/>
              </a:rPr>
              <a:t> </a:t>
            </a:r>
            <a:r>
              <a:rPr lang="fr-FR" sz="2400" b="1" dirty="0">
                <a:solidFill>
                  <a:srgbClr val="00B050"/>
                </a:solidFill>
                <a:latin typeface="Aller"/>
              </a:rPr>
              <a:t>les anticorps </a:t>
            </a:r>
            <a:r>
              <a:rPr lang="ar-MA" sz="2400" b="1" dirty="0">
                <a:solidFill>
                  <a:srgbClr val="00B050"/>
                </a:solidFill>
                <a:latin typeface="Aller"/>
              </a:rPr>
              <a:t>مضادات الأجسام</a:t>
            </a:r>
            <a:r>
              <a:rPr lang="fr-FR" sz="2400" b="1" dirty="0">
                <a:solidFill>
                  <a:srgbClr val="00B050"/>
                </a:solidFill>
                <a:latin typeface="Aller"/>
              </a:rPr>
              <a:t> </a:t>
            </a:r>
            <a:r>
              <a:rPr lang="fr-FR" sz="2400" b="1" dirty="0">
                <a:latin typeface="Aller"/>
              </a:rPr>
              <a:t>sont donc </a:t>
            </a:r>
            <a:r>
              <a:rPr lang="fr-FR" sz="2400" b="1" dirty="0">
                <a:solidFill>
                  <a:srgbClr val="00B050"/>
                </a:solidFill>
                <a:latin typeface="Aller"/>
              </a:rPr>
              <a:t>spécifiques </a:t>
            </a:r>
            <a:r>
              <a:rPr lang="ar-MA" sz="2400" b="1" dirty="0">
                <a:solidFill>
                  <a:srgbClr val="00B050"/>
                </a:solidFill>
                <a:latin typeface="Aller"/>
              </a:rPr>
              <a:t>نوعية</a:t>
            </a:r>
            <a:r>
              <a:rPr lang="fr-FR" sz="2400" b="1" dirty="0">
                <a:latin typeface="Aller"/>
              </a:rPr>
              <a:t>.</a:t>
            </a:r>
          </a:p>
        </p:txBody>
      </p:sp>
      <p:sp>
        <p:nvSpPr>
          <p:cNvPr id="7" name="Rectangle 6">
            <a:extLst>
              <a:ext uri="{FF2B5EF4-FFF2-40B4-BE49-F238E27FC236}">
                <a16:creationId xmlns:a16="http://schemas.microsoft.com/office/drawing/2014/main" id="{DD0430DD-A650-EC12-D015-F896A56C1DE5}"/>
              </a:ext>
            </a:extLst>
          </p:cNvPr>
          <p:cNvSpPr/>
          <p:nvPr/>
        </p:nvSpPr>
        <p:spPr>
          <a:xfrm>
            <a:off x="635119" y="4545315"/>
            <a:ext cx="10921761" cy="830997"/>
          </a:xfrm>
          <a:prstGeom prst="rect">
            <a:avLst/>
          </a:prstGeom>
        </p:spPr>
        <p:txBody>
          <a:bodyPr wrap="square">
            <a:spAutoFit/>
          </a:bodyPr>
          <a:lstStyle/>
          <a:p>
            <a:pPr algn="just"/>
            <a:r>
              <a:rPr lang="fr-FR" sz="2400" b="1" dirty="0"/>
              <a:t>- </a:t>
            </a:r>
            <a:r>
              <a:rPr lang="fr-FR" sz="2400" b="1" dirty="0">
                <a:latin typeface="Aller"/>
              </a:rPr>
              <a:t>S</a:t>
            </a:r>
            <a:r>
              <a:rPr lang="en-US" sz="2400" b="1" dirty="0">
                <a:latin typeface="Aller"/>
              </a:rPr>
              <a:t>5</a:t>
            </a:r>
            <a:r>
              <a:rPr lang="fr-FR" sz="2400" b="1" dirty="0">
                <a:latin typeface="Aller"/>
              </a:rPr>
              <a:t> </a:t>
            </a:r>
            <a:r>
              <a:rPr lang="fr-FR" sz="2400" b="1" dirty="0">
                <a:solidFill>
                  <a:srgbClr val="00B050"/>
                </a:solidFill>
                <a:latin typeface="Aller"/>
              </a:rPr>
              <a:t>survit</a:t>
            </a:r>
            <a:r>
              <a:rPr lang="fr-FR" sz="2400" b="1" dirty="0">
                <a:latin typeface="Aller"/>
              </a:rPr>
              <a:t> grâce à l’injection du </a:t>
            </a:r>
            <a:r>
              <a:rPr lang="fr-FR" sz="2400" b="1" dirty="0">
                <a:solidFill>
                  <a:srgbClr val="00B050"/>
                </a:solidFill>
                <a:latin typeface="Aller"/>
              </a:rPr>
              <a:t>sérum </a:t>
            </a:r>
            <a:r>
              <a:rPr lang="ar-MA" sz="2400" b="1" dirty="0">
                <a:solidFill>
                  <a:srgbClr val="00B050"/>
                </a:solidFill>
                <a:latin typeface="Aller"/>
              </a:rPr>
              <a:t>مصل</a:t>
            </a:r>
            <a:r>
              <a:rPr lang="fr-FR" sz="2400" b="1" dirty="0">
                <a:latin typeface="Aller"/>
              </a:rPr>
              <a:t> qui contient des anticorps provenant de S4 </a:t>
            </a:r>
            <a:r>
              <a:rPr lang="fr-FR" sz="2400" b="1" dirty="0">
                <a:solidFill>
                  <a:srgbClr val="00B050"/>
                </a:solidFill>
                <a:latin typeface="Aller"/>
              </a:rPr>
              <a:t>guérie</a:t>
            </a:r>
            <a:r>
              <a:rPr lang="ar-MA" sz="2400" b="1" dirty="0">
                <a:solidFill>
                  <a:srgbClr val="00B050"/>
                </a:solidFill>
                <a:latin typeface="Aller"/>
              </a:rPr>
              <a:t> </a:t>
            </a:r>
            <a:r>
              <a:rPr lang="fr-FR" sz="2400" b="1" dirty="0">
                <a:latin typeface="Aller"/>
              </a:rPr>
              <a:t>du tétanos.</a:t>
            </a:r>
          </a:p>
        </p:txBody>
      </p:sp>
      <p:sp>
        <p:nvSpPr>
          <p:cNvPr id="8" name="Rectangle 7">
            <a:extLst>
              <a:ext uri="{FF2B5EF4-FFF2-40B4-BE49-F238E27FC236}">
                <a16:creationId xmlns:a16="http://schemas.microsoft.com/office/drawing/2014/main" id="{C4734746-F168-B8C3-E687-EA83D287A6D7}"/>
              </a:ext>
            </a:extLst>
          </p:cNvPr>
          <p:cNvSpPr/>
          <p:nvPr/>
        </p:nvSpPr>
        <p:spPr>
          <a:xfrm>
            <a:off x="635119" y="5429212"/>
            <a:ext cx="10921761" cy="830997"/>
          </a:xfrm>
          <a:prstGeom prst="rect">
            <a:avLst/>
          </a:prstGeom>
        </p:spPr>
        <p:txBody>
          <a:bodyPr wrap="square">
            <a:spAutoFit/>
          </a:bodyPr>
          <a:lstStyle/>
          <a:p>
            <a:pPr algn="just"/>
            <a:r>
              <a:rPr lang="fr-FR" sz="2400" b="1" dirty="0">
                <a:solidFill>
                  <a:srgbClr val="FF0000"/>
                </a:solidFill>
              </a:rPr>
              <a:t>B) </a:t>
            </a:r>
            <a:r>
              <a:rPr lang="fr-FR" sz="2400" b="1" dirty="0"/>
              <a:t>C’est une réponse immunitaire spécifique à </a:t>
            </a:r>
            <a:r>
              <a:rPr lang="fr-FR" sz="2400" b="1" dirty="0">
                <a:solidFill>
                  <a:srgbClr val="00B050"/>
                </a:solidFill>
              </a:rPr>
              <a:t>voie humorale</a:t>
            </a:r>
            <a:r>
              <a:rPr lang="ar-MA" sz="2400" b="1" dirty="0">
                <a:solidFill>
                  <a:srgbClr val="00B050"/>
                </a:solidFill>
              </a:rPr>
              <a:t>مسلك خلطي </a:t>
            </a:r>
            <a:r>
              <a:rPr lang="fr-FR" sz="2400" b="1" dirty="0">
                <a:solidFill>
                  <a:srgbClr val="00B050"/>
                </a:solidFill>
              </a:rPr>
              <a:t> </a:t>
            </a:r>
            <a:r>
              <a:rPr lang="fr-FR" sz="2400" b="1" dirty="0"/>
              <a:t>car il y a production des </a:t>
            </a:r>
            <a:r>
              <a:rPr lang="fr-FR" sz="2400" b="1" dirty="0">
                <a:solidFill>
                  <a:srgbClr val="00B050"/>
                </a:solidFill>
              </a:rPr>
              <a:t>anticorps spécifiques </a:t>
            </a:r>
            <a:r>
              <a:rPr lang="ar-MA" sz="2400" b="1" dirty="0">
                <a:solidFill>
                  <a:srgbClr val="00B050"/>
                </a:solidFill>
              </a:rPr>
              <a:t>مضادات الأجسام النوعية</a:t>
            </a:r>
            <a:r>
              <a:rPr lang="fr-FR" sz="2400" b="1" dirty="0"/>
              <a:t>.</a:t>
            </a:r>
            <a:endParaRPr lang="fr-FR" sz="2400" b="1" dirty="0">
              <a:latin typeface="Aller"/>
            </a:endParaRPr>
          </a:p>
        </p:txBody>
      </p:sp>
      <p:sp>
        <p:nvSpPr>
          <p:cNvPr id="9" name="TextBox 8">
            <a:extLst>
              <a:ext uri="{FF2B5EF4-FFF2-40B4-BE49-F238E27FC236}">
                <a16:creationId xmlns:a16="http://schemas.microsoft.com/office/drawing/2014/main" id="{C08CF22D-D604-0A5B-A8B8-80F08CE4438A}"/>
              </a:ext>
            </a:extLst>
          </p:cNvPr>
          <p:cNvSpPr txBox="1"/>
          <p:nvPr/>
        </p:nvSpPr>
        <p:spPr>
          <a:xfrm>
            <a:off x="700391" y="597791"/>
            <a:ext cx="6093372" cy="830997"/>
          </a:xfrm>
          <a:prstGeom prst="rect">
            <a:avLst/>
          </a:prstGeom>
          <a:noFill/>
        </p:spPr>
        <p:txBody>
          <a:bodyPr wrap="square">
            <a:spAutoFit/>
          </a:bodyPr>
          <a:lstStyle/>
          <a:p>
            <a:r>
              <a:rPr kumimoji="0" lang="fr-FR" sz="4800" b="1" i="0" u="none" strike="noStrike" kern="1200" cap="none" spc="-50" normalizeH="0" baseline="0" noProof="0" dirty="0">
                <a:ln>
                  <a:noFill/>
                </a:ln>
                <a:solidFill>
                  <a:srgbClr val="000000"/>
                </a:solidFill>
                <a:effectLst/>
                <a:uLnTx/>
                <a:uFillTx/>
                <a:latin typeface="Calibri" panose="020F0502020204030204"/>
                <a:ea typeface="+mj-ea"/>
                <a:cs typeface="+mj-cs"/>
              </a:rPr>
              <a:t>Réponses :</a:t>
            </a:r>
          </a:p>
        </p:txBody>
      </p:sp>
    </p:spTree>
    <p:extLst>
      <p:ext uri="{BB962C8B-B14F-4D97-AF65-F5344CB8AC3E}">
        <p14:creationId xmlns:p14="http://schemas.microsoft.com/office/powerpoint/2010/main" val="312276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C8EC3-8DE4-ECA1-E066-78B9FCC81DD4}"/>
              </a:ext>
            </a:extLst>
          </p:cNvPr>
          <p:cNvSpPr>
            <a:spLocks noGrp="1"/>
          </p:cNvSpPr>
          <p:nvPr>
            <p:ph type="title"/>
          </p:nvPr>
        </p:nvSpPr>
        <p:spPr>
          <a:xfrm>
            <a:off x="1066799" y="214879"/>
            <a:ext cx="10058400" cy="1450757"/>
          </a:xfrm>
        </p:spPr>
        <p:txBody>
          <a:bodyPr>
            <a:normAutofit/>
          </a:bodyPr>
          <a:lstStyle/>
          <a:p>
            <a:r>
              <a:rPr lang="fr-FR" sz="4300" b="1" dirty="0">
                <a:solidFill>
                  <a:srgbClr val="0070C0"/>
                </a:solidFill>
                <a:latin typeface="Calibri" panose="020F0502020204030204" pitchFamily="34" charset="0"/>
                <a:cs typeface="Calibri" panose="020F0502020204030204" pitchFamily="34" charset="0"/>
              </a:rPr>
              <a:t>a) Les étapes de la réponse immunitaire à médiation humorale :</a:t>
            </a:r>
          </a:p>
        </p:txBody>
      </p:sp>
    </p:spTree>
    <p:extLst>
      <p:ext uri="{BB962C8B-B14F-4D97-AF65-F5344CB8AC3E}">
        <p14:creationId xmlns:p14="http://schemas.microsoft.com/office/powerpoint/2010/main" val="33361934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6745415-8B18-2C09-C22B-6863CE3FDD1E}"/>
              </a:ext>
            </a:extLst>
          </p:cNvPr>
          <p:cNvPicPr>
            <a:picLocks noChangeAspect="1"/>
          </p:cNvPicPr>
          <p:nvPr/>
        </p:nvPicPr>
        <p:blipFill rotWithShape="1">
          <a:blip r:embed="rId2"/>
          <a:srcRect t="66874" b="332"/>
          <a:stretch/>
        </p:blipFill>
        <p:spPr>
          <a:xfrm>
            <a:off x="6080327" y="2369656"/>
            <a:ext cx="5756540" cy="3688664"/>
          </a:xfrm>
          <a:prstGeom prst="rect">
            <a:avLst/>
          </a:prstGeom>
        </p:spPr>
      </p:pic>
      <p:pic>
        <p:nvPicPr>
          <p:cNvPr id="7" name="Content Placeholder 4">
            <a:extLst>
              <a:ext uri="{FF2B5EF4-FFF2-40B4-BE49-F238E27FC236}">
                <a16:creationId xmlns:a16="http://schemas.microsoft.com/office/drawing/2014/main" id="{9989EAA7-D270-F5FF-635E-B2C7C29A07E3}"/>
              </a:ext>
            </a:extLst>
          </p:cNvPr>
          <p:cNvPicPr>
            <a:picLocks noChangeAspect="1"/>
          </p:cNvPicPr>
          <p:nvPr/>
        </p:nvPicPr>
        <p:blipFill rotWithShape="1">
          <a:blip r:embed="rId2"/>
          <a:srcRect t="56166" b="32653"/>
          <a:stretch/>
        </p:blipFill>
        <p:spPr>
          <a:xfrm>
            <a:off x="6080513" y="1112157"/>
            <a:ext cx="5756540" cy="1257499"/>
          </a:xfrm>
          <a:prstGeom prst="rect">
            <a:avLst/>
          </a:prstGeom>
        </p:spPr>
      </p:pic>
      <p:pic>
        <p:nvPicPr>
          <p:cNvPr id="4" name="Content Placeholder 4">
            <a:extLst>
              <a:ext uri="{FF2B5EF4-FFF2-40B4-BE49-F238E27FC236}">
                <a16:creationId xmlns:a16="http://schemas.microsoft.com/office/drawing/2014/main" id="{B938C170-EA5C-2B08-67AE-DA6FE75D71F9}"/>
              </a:ext>
            </a:extLst>
          </p:cNvPr>
          <p:cNvPicPr>
            <a:picLocks noGrp="1" noChangeAspect="1"/>
          </p:cNvPicPr>
          <p:nvPr>
            <p:ph idx="1"/>
          </p:nvPr>
        </p:nvPicPr>
        <p:blipFill rotWithShape="1">
          <a:blip r:embed="rId2"/>
          <a:srcRect t="-179" b="47871"/>
          <a:stretch/>
        </p:blipFill>
        <p:spPr>
          <a:xfrm>
            <a:off x="522328" y="548640"/>
            <a:ext cx="5725194" cy="5852160"/>
          </a:xfrm>
        </p:spPr>
      </p:pic>
      <p:sp>
        <p:nvSpPr>
          <p:cNvPr id="6" name="Arrow: Right 5">
            <a:extLst>
              <a:ext uri="{FF2B5EF4-FFF2-40B4-BE49-F238E27FC236}">
                <a16:creationId xmlns:a16="http://schemas.microsoft.com/office/drawing/2014/main" id="{891BB942-881B-4784-1727-8D707D362C26}"/>
              </a:ext>
            </a:extLst>
          </p:cNvPr>
          <p:cNvSpPr/>
          <p:nvPr/>
        </p:nvSpPr>
        <p:spPr>
          <a:xfrm rot="18397280">
            <a:off x="5515017" y="3078964"/>
            <a:ext cx="3221630" cy="171799"/>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ln w="0"/>
              <a:solidFill>
                <a:schemeClr val="tx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61E310D7-9D7D-5A2F-6697-D48686A0A90B}"/>
              </a:ext>
            </a:extLst>
          </p:cNvPr>
          <p:cNvSpPr/>
          <p:nvPr/>
        </p:nvSpPr>
        <p:spPr>
          <a:xfrm>
            <a:off x="7202642" y="530692"/>
            <a:ext cx="1408507" cy="1015663"/>
          </a:xfrm>
          <a:prstGeom prst="rect">
            <a:avLst/>
          </a:prstGeom>
        </p:spPr>
        <p:txBody>
          <a:bodyPr wrap="square">
            <a:spAutoFit/>
          </a:bodyPr>
          <a:lstStyle/>
          <a:p>
            <a:pPr algn="ctr"/>
            <a:r>
              <a:rPr lang="fr-FR" b="1" dirty="0">
                <a:solidFill>
                  <a:srgbClr val="FF0000"/>
                </a:solidFill>
              </a:rPr>
              <a:t>Complexe immun</a:t>
            </a:r>
            <a:endParaRPr lang="ar-MA" b="1" dirty="0">
              <a:solidFill>
                <a:srgbClr val="FF0000"/>
              </a:solidFill>
            </a:endParaRPr>
          </a:p>
          <a:p>
            <a:pPr algn="ctr"/>
            <a:r>
              <a:rPr lang="ar-MA" sz="2400" b="1" dirty="0">
                <a:solidFill>
                  <a:srgbClr val="FF0000"/>
                </a:solidFill>
                <a:latin typeface="Adobe Arabic" panose="02040503050201020203" pitchFamily="18" charset="-78"/>
                <a:cs typeface="Adobe Arabic" panose="02040503050201020203" pitchFamily="18" charset="-78"/>
              </a:rPr>
              <a:t>مركب منيع</a:t>
            </a:r>
            <a:endParaRPr lang="fr-FR" sz="2400" b="1" dirty="0">
              <a:solidFill>
                <a:srgbClr val="FF0000"/>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637019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90C341D-58D4-90AD-AF31-776E1DAEFD47}"/>
              </a:ext>
            </a:extLst>
          </p:cNvPr>
          <p:cNvSpPr/>
          <p:nvPr/>
        </p:nvSpPr>
        <p:spPr>
          <a:xfrm>
            <a:off x="1105961" y="3429000"/>
            <a:ext cx="10313586" cy="461665"/>
          </a:xfrm>
          <a:prstGeom prst="rect">
            <a:avLst/>
          </a:prstGeom>
        </p:spPr>
        <p:txBody>
          <a:bodyPr wrap="square">
            <a:spAutoFit/>
          </a:bodyPr>
          <a:lstStyle/>
          <a:p>
            <a:pPr algn="just"/>
            <a:r>
              <a:rPr lang="fr-FR" sz="2400" b="1" dirty="0">
                <a:solidFill>
                  <a:srgbClr val="FF0000"/>
                </a:solidFill>
              </a:rPr>
              <a:t>A) Analysez le document</a:t>
            </a:r>
            <a:r>
              <a:rPr lang="fr-FR" sz="2000" b="1" dirty="0">
                <a:solidFill>
                  <a:srgbClr val="FF0000"/>
                </a:solidFill>
              </a:rPr>
              <a:t>.</a:t>
            </a:r>
          </a:p>
        </p:txBody>
      </p:sp>
      <p:sp>
        <p:nvSpPr>
          <p:cNvPr id="5" name="Rectangle 4">
            <a:extLst>
              <a:ext uri="{FF2B5EF4-FFF2-40B4-BE49-F238E27FC236}">
                <a16:creationId xmlns:a16="http://schemas.microsoft.com/office/drawing/2014/main" id="{ED7B4599-52C1-4C40-3BC3-D167E0FEA7BF}"/>
              </a:ext>
            </a:extLst>
          </p:cNvPr>
          <p:cNvSpPr/>
          <p:nvPr/>
        </p:nvSpPr>
        <p:spPr>
          <a:xfrm>
            <a:off x="1105961" y="4057650"/>
            <a:ext cx="10313586" cy="461665"/>
          </a:xfrm>
          <a:prstGeom prst="rect">
            <a:avLst/>
          </a:prstGeom>
        </p:spPr>
        <p:txBody>
          <a:bodyPr wrap="square">
            <a:spAutoFit/>
          </a:bodyPr>
          <a:lstStyle/>
          <a:p>
            <a:pPr algn="just"/>
            <a:r>
              <a:rPr lang="fr-FR" sz="2400" b="1" dirty="0">
                <a:solidFill>
                  <a:srgbClr val="FF0000"/>
                </a:solidFill>
              </a:rPr>
              <a:t>B) Déduisez le nom des cellules productrices d’anticorps</a:t>
            </a:r>
            <a:r>
              <a:rPr lang="fr-FR" sz="2000" b="1" dirty="0">
                <a:solidFill>
                  <a:srgbClr val="FF0000"/>
                </a:solidFill>
              </a:rPr>
              <a:t>.</a:t>
            </a:r>
          </a:p>
        </p:txBody>
      </p:sp>
      <p:sp>
        <p:nvSpPr>
          <p:cNvPr id="6" name="Rectangle 5">
            <a:extLst>
              <a:ext uri="{FF2B5EF4-FFF2-40B4-BE49-F238E27FC236}">
                <a16:creationId xmlns:a16="http://schemas.microsoft.com/office/drawing/2014/main" id="{71E941B6-205D-4076-8F84-DC0417EC3590}"/>
              </a:ext>
            </a:extLst>
          </p:cNvPr>
          <p:cNvSpPr/>
          <p:nvPr/>
        </p:nvSpPr>
        <p:spPr>
          <a:xfrm>
            <a:off x="1105961" y="4711811"/>
            <a:ext cx="10313586" cy="461665"/>
          </a:xfrm>
          <a:prstGeom prst="rect">
            <a:avLst/>
          </a:prstGeom>
        </p:spPr>
        <p:txBody>
          <a:bodyPr wrap="square">
            <a:spAutoFit/>
          </a:bodyPr>
          <a:lstStyle/>
          <a:p>
            <a:pPr algn="just"/>
            <a:r>
              <a:rPr lang="fr-FR" sz="2400" b="1" dirty="0">
                <a:solidFill>
                  <a:srgbClr val="FF0000"/>
                </a:solidFill>
              </a:rPr>
              <a:t>C) Indiquez comment les anticorps neutralisent l’antigène.</a:t>
            </a:r>
            <a:endParaRPr lang="fr-FR" sz="2000" b="1" dirty="0">
              <a:solidFill>
                <a:srgbClr val="FF0000"/>
              </a:solidFill>
            </a:endParaRPr>
          </a:p>
        </p:txBody>
      </p:sp>
      <p:sp>
        <p:nvSpPr>
          <p:cNvPr id="8" name="ZoneTexte 6">
            <a:extLst>
              <a:ext uri="{FF2B5EF4-FFF2-40B4-BE49-F238E27FC236}">
                <a16:creationId xmlns:a16="http://schemas.microsoft.com/office/drawing/2014/main" id="{955F4A18-D3DB-3262-9B8B-FE46BCA737E0}"/>
              </a:ext>
            </a:extLst>
          </p:cNvPr>
          <p:cNvSpPr txBox="1"/>
          <p:nvPr/>
        </p:nvSpPr>
        <p:spPr>
          <a:xfrm>
            <a:off x="1105961" y="2358890"/>
            <a:ext cx="10248900" cy="830997"/>
          </a:xfrm>
          <a:prstGeom prst="rect">
            <a:avLst/>
          </a:prstGeom>
          <a:noFill/>
        </p:spPr>
        <p:txBody>
          <a:bodyPr wrap="square" rtlCol="0">
            <a:spAutoFit/>
          </a:bodyPr>
          <a:lstStyle/>
          <a:p>
            <a:pPr marL="342900" indent="-342900" algn="just">
              <a:buFont typeface="Wingdings" panose="05000000000000000000" pitchFamily="2" charset="2"/>
              <a:buChar char="v"/>
            </a:pPr>
            <a:r>
              <a:rPr lang="fr-FR" sz="2400" b="1" dirty="0"/>
              <a:t>En exploitant le document précèdent, veuillez répondre aux questions suivantes: </a:t>
            </a:r>
          </a:p>
        </p:txBody>
      </p:sp>
    </p:spTree>
    <p:extLst>
      <p:ext uri="{BB962C8B-B14F-4D97-AF65-F5344CB8AC3E}">
        <p14:creationId xmlns:p14="http://schemas.microsoft.com/office/powerpoint/2010/main" val="290576434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78749-8A5C-05AB-1487-719A8EC7DE54}"/>
              </a:ext>
            </a:extLst>
          </p:cNvPr>
          <p:cNvSpPr>
            <a:spLocks noGrp="1"/>
          </p:cNvSpPr>
          <p:nvPr>
            <p:ph type="title"/>
          </p:nvPr>
        </p:nvSpPr>
        <p:spPr>
          <a:xfrm>
            <a:off x="1097280" y="630621"/>
            <a:ext cx="10058400" cy="933319"/>
          </a:xfrm>
        </p:spPr>
        <p:txBody>
          <a:bodyPr/>
          <a:lstStyle/>
          <a:p>
            <a:r>
              <a:rPr lang="fr-FR" b="1" dirty="0">
                <a:solidFill>
                  <a:schemeClr val="tx1"/>
                </a:solidFill>
                <a:latin typeface="+mn-lt"/>
              </a:rPr>
              <a:t>Réponses :</a:t>
            </a:r>
          </a:p>
        </p:txBody>
      </p:sp>
      <p:sp>
        <p:nvSpPr>
          <p:cNvPr id="4" name="Content Placeholder 2">
            <a:extLst>
              <a:ext uri="{FF2B5EF4-FFF2-40B4-BE49-F238E27FC236}">
                <a16:creationId xmlns:a16="http://schemas.microsoft.com/office/drawing/2014/main" id="{2BB9CDFC-B268-E928-EDF1-85C3DB46A5C8}"/>
              </a:ext>
            </a:extLst>
          </p:cNvPr>
          <p:cNvSpPr>
            <a:spLocks noGrp="1"/>
          </p:cNvSpPr>
          <p:nvPr>
            <p:ph idx="1"/>
          </p:nvPr>
        </p:nvSpPr>
        <p:spPr>
          <a:xfrm>
            <a:off x="1097280" y="1956092"/>
            <a:ext cx="10058400" cy="4539301"/>
          </a:xfrm>
        </p:spPr>
        <p:txBody>
          <a:bodyPr>
            <a:normAutofit fontScale="92500" lnSpcReduction="20000"/>
          </a:bodyPr>
          <a:lstStyle/>
          <a:p>
            <a:pPr>
              <a:spcAft>
                <a:spcPts val="1200"/>
              </a:spcAft>
            </a:pPr>
            <a:r>
              <a:rPr lang="fr-FR" sz="3200" b="1" dirty="0">
                <a:solidFill>
                  <a:srgbClr val="FF0000"/>
                </a:solidFill>
              </a:rPr>
              <a:t>A) </a:t>
            </a:r>
            <a:r>
              <a:rPr lang="fr-FR" sz="3200" dirty="0">
                <a:solidFill>
                  <a:schemeClr val="tx1"/>
                </a:solidFill>
              </a:rPr>
              <a:t>- Les lymphocytes B sont activés, sensibilisés et reconnaissent l’antigène puis se transforment en </a:t>
            </a:r>
            <a:r>
              <a:rPr lang="fr-FR" sz="3200" b="1" dirty="0">
                <a:solidFill>
                  <a:srgbClr val="7030A0"/>
                </a:solidFill>
              </a:rPr>
              <a:t>plasmocytes</a:t>
            </a:r>
            <a:r>
              <a:rPr lang="fr-FR" sz="3200" dirty="0">
                <a:solidFill>
                  <a:schemeClr val="tx1"/>
                </a:solidFill>
              </a:rPr>
              <a:t> qui sécrètent des anticorps spécifiques et en</a:t>
            </a:r>
            <a:r>
              <a:rPr lang="fr-FR" sz="3200" b="1" dirty="0">
                <a:solidFill>
                  <a:schemeClr val="tx1"/>
                </a:solidFill>
              </a:rPr>
              <a:t> </a:t>
            </a:r>
            <a:r>
              <a:rPr lang="fr-FR" sz="3200" b="1" dirty="0">
                <a:solidFill>
                  <a:srgbClr val="7030A0"/>
                </a:solidFill>
              </a:rPr>
              <a:t>lymphocytes B mémoires </a:t>
            </a:r>
            <a:r>
              <a:rPr lang="ar-MA" sz="3600" b="1" dirty="0">
                <a:solidFill>
                  <a:srgbClr val="7030A0"/>
                </a:solidFill>
                <a:latin typeface="Adobe Arabic" panose="02040503050201020203" pitchFamily="18" charset="-78"/>
                <a:cs typeface="Adobe Arabic" panose="02040503050201020203" pitchFamily="18" charset="-78"/>
              </a:rPr>
              <a:t>الذاكرة</a:t>
            </a:r>
            <a:r>
              <a:rPr lang="fr-FR" sz="3600" dirty="0">
                <a:solidFill>
                  <a:schemeClr val="tx1"/>
                </a:solidFill>
                <a:latin typeface="Adobe Arabic" panose="02040503050201020203" pitchFamily="18" charset="-78"/>
                <a:cs typeface="Adobe Arabic" panose="02040503050201020203" pitchFamily="18" charset="-78"/>
              </a:rPr>
              <a:t>.</a:t>
            </a:r>
            <a:endParaRPr lang="fr-FR" sz="3200" dirty="0">
              <a:solidFill>
                <a:schemeClr val="tx1"/>
              </a:solidFill>
            </a:endParaRPr>
          </a:p>
          <a:p>
            <a:pPr algn="just">
              <a:spcAft>
                <a:spcPts val="1200"/>
              </a:spcAft>
            </a:pPr>
            <a:r>
              <a:rPr lang="fr-FR" sz="3200" dirty="0">
                <a:solidFill>
                  <a:schemeClr val="tx1"/>
                </a:solidFill>
              </a:rPr>
              <a:t>- Les anticorps interviennent dans la réponse immunitaire humorale, en forment avec l’antigène un complexe appelé </a:t>
            </a:r>
            <a:r>
              <a:rPr lang="fr-FR" sz="3200" b="1" dirty="0">
                <a:solidFill>
                  <a:srgbClr val="7030A0"/>
                </a:solidFill>
              </a:rPr>
              <a:t>complexe immun </a:t>
            </a:r>
            <a:r>
              <a:rPr lang="ar-MA" sz="3500" b="1" dirty="0">
                <a:solidFill>
                  <a:srgbClr val="7030A0"/>
                </a:solidFill>
                <a:latin typeface="Adobe Arabic" panose="02040503050201020203" pitchFamily="18" charset="-78"/>
                <a:cs typeface="Adobe Arabic" panose="02040503050201020203" pitchFamily="18" charset="-78"/>
              </a:rPr>
              <a:t>مركب منيع</a:t>
            </a:r>
            <a:r>
              <a:rPr lang="fr-FR" sz="3500" b="1" dirty="0">
                <a:solidFill>
                  <a:srgbClr val="7030A0"/>
                </a:solidFill>
                <a:latin typeface="Adobe Arabic" panose="02040503050201020203" pitchFamily="18" charset="-78"/>
                <a:cs typeface="Adobe Arabic" panose="02040503050201020203" pitchFamily="18" charset="-78"/>
              </a:rPr>
              <a:t> </a:t>
            </a:r>
            <a:r>
              <a:rPr lang="fr-FR" sz="3200" dirty="0">
                <a:solidFill>
                  <a:schemeClr val="tx1"/>
                </a:solidFill>
              </a:rPr>
              <a:t>(association antigène-anticorps), ce dernier est facilement ingérable par la cellule phagocytaire.</a:t>
            </a:r>
          </a:p>
          <a:p>
            <a:pPr algn="just">
              <a:spcAft>
                <a:spcPts val="1200"/>
              </a:spcAft>
            </a:pPr>
            <a:r>
              <a:rPr lang="fr-FR" sz="3200" b="1" dirty="0">
                <a:solidFill>
                  <a:srgbClr val="FF0000"/>
                </a:solidFill>
              </a:rPr>
              <a:t>B) </a:t>
            </a:r>
            <a:r>
              <a:rPr lang="fr-FR" sz="3200" dirty="0">
                <a:solidFill>
                  <a:schemeClr val="tx1"/>
                </a:solidFill>
              </a:rPr>
              <a:t>Ce sont les </a:t>
            </a:r>
            <a:r>
              <a:rPr lang="en-US" sz="3200" dirty="0">
                <a:solidFill>
                  <a:schemeClr val="tx1"/>
                </a:solidFill>
              </a:rPr>
              <a:t>L</a:t>
            </a:r>
            <a:r>
              <a:rPr lang="fr-FR" sz="3200" dirty="0" err="1">
                <a:solidFill>
                  <a:schemeClr val="tx1"/>
                </a:solidFill>
              </a:rPr>
              <a:t>ymphocytes</a:t>
            </a:r>
            <a:r>
              <a:rPr lang="fr-FR" sz="3200" dirty="0">
                <a:solidFill>
                  <a:schemeClr val="tx1"/>
                </a:solidFill>
              </a:rPr>
              <a:t> B.</a:t>
            </a:r>
          </a:p>
          <a:p>
            <a:pPr algn="just">
              <a:spcAft>
                <a:spcPts val="1200"/>
              </a:spcAft>
            </a:pPr>
            <a:r>
              <a:rPr lang="fr-FR" sz="3200" b="1" dirty="0">
                <a:solidFill>
                  <a:srgbClr val="FF0000"/>
                </a:solidFill>
              </a:rPr>
              <a:t>C) </a:t>
            </a:r>
            <a:r>
              <a:rPr lang="fr-FR" sz="3200" dirty="0">
                <a:solidFill>
                  <a:schemeClr val="tx1"/>
                </a:solidFill>
              </a:rPr>
              <a:t>Les anticorps spécifiques facilitent la phagocytose, en se fixant sur l’antigène et l’empêchent de se déplacer.</a:t>
            </a:r>
          </a:p>
        </p:txBody>
      </p:sp>
    </p:spTree>
    <p:extLst>
      <p:ext uri="{BB962C8B-B14F-4D97-AF65-F5344CB8AC3E}">
        <p14:creationId xmlns:p14="http://schemas.microsoft.com/office/powerpoint/2010/main" val="371189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5B94-FF06-3AAC-30B9-3C20BBE02D44}"/>
              </a:ext>
            </a:extLst>
          </p:cNvPr>
          <p:cNvSpPr>
            <a:spLocks noGrp="1"/>
          </p:cNvSpPr>
          <p:nvPr>
            <p:ph type="title"/>
          </p:nvPr>
        </p:nvSpPr>
        <p:spPr/>
        <p:txBody>
          <a:bodyPr/>
          <a:lstStyle/>
          <a:p>
            <a:r>
              <a:rPr lang="en-US" b="1" dirty="0">
                <a:solidFill>
                  <a:srgbClr val="FF0000"/>
                </a:solidFill>
              </a:rPr>
              <a:t>Remarque :</a:t>
            </a:r>
            <a:endParaRPr lang="fr-FR" b="1" dirty="0">
              <a:solidFill>
                <a:srgbClr val="FF0000"/>
              </a:solidFill>
            </a:endParaRPr>
          </a:p>
        </p:txBody>
      </p:sp>
      <p:sp>
        <p:nvSpPr>
          <p:cNvPr id="3" name="Content Placeholder 2">
            <a:extLst>
              <a:ext uri="{FF2B5EF4-FFF2-40B4-BE49-F238E27FC236}">
                <a16:creationId xmlns:a16="http://schemas.microsoft.com/office/drawing/2014/main" id="{B62E2FE0-6FC1-82B1-EAD8-19BC679CD8CC}"/>
              </a:ext>
            </a:extLst>
          </p:cNvPr>
          <p:cNvSpPr>
            <a:spLocks noGrp="1"/>
          </p:cNvSpPr>
          <p:nvPr>
            <p:ph idx="1"/>
          </p:nvPr>
        </p:nvSpPr>
        <p:spPr>
          <a:xfrm>
            <a:off x="1097280" y="2271403"/>
            <a:ext cx="5445410" cy="3735259"/>
          </a:xfrm>
        </p:spPr>
        <p:txBody>
          <a:bodyPr>
            <a:normAutofit/>
          </a:bodyPr>
          <a:lstStyle/>
          <a:p>
            <a:pPr algn="just"/>
            <a:r>
              <a:rPr lang="fr-FR" sz="3200" b="1" dirty="0">
                <a:solidFill>
                  <a:srgbClr val="7030A0"/>
                </a:solidFill>
              </a:rPr>
              <a:t>Anticorps</a:t>
            </a:r>
            <a:r>
              <a:rPr lang="fr-FR" sz="3200" dirty="0">
                <a:solidFill>
                  <a:schemeClr val="tx1"/>
                </a:solidFill>
              </a:rPr>
              <a:t>: une molécule protéique produite par des lymphocytes B après leur activation et leur sensibilisation, pouvant se lier à un antigène spécifique.</a:t>
            </a:r>
          </a:p>
        </p:txBody>
      </p:sp>
      <p:pic>
        <p:nvPicPr>
          <p:cNvPr id="4" name="Content Placeholder 4">
            <a:extLst>
              <a:ext uri="{FF2B5EF4-FFF2-40B4-BE49-F238E27FC236}">
                <a16:creationId xmlns:a16="http://schemas.microsoft.com/office/drawing/2014/main" id="{8A3C512C-E03B-3ABF-637B-32F0A0585E22}"/>
              </a:ext>
            </a:extLst>
          </p:cNvPr>
          <p:cNvPicPr>
            <a:picLocks noChangeAspect="1"/>
          </p:cNvPicPr>
          <p:nvPr/>
        </p:nvPicPr>
        <p:blipFill>
          <a:blip r:embed="rId2"/>
          <a:stretch>
            <a:fillRect/>
          </a:stretch>
        </p:blipFill>
        <p:spPr>
          <a:xfrm>
            <a:off x="6934846" y="99913"/>
            <a:ext cx="4817702" cy="6658174"/>
          </a:xfrm>
          <a:prstGeom prst="rect">
            <a:avLst/>
          </a:prstGeom>
        </p:spPr>
      </p:pic>
    </p:spTree>
    <p:extLst>
      <p:ext uri="{BB962C8B-B14F-4D97-AF65-F5344CB8AC3E}">
        <p14:creationId xmlns:p14="http://schemas.microsoft.com/office/powerpoint/2010/main" val="17978279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a:extLst>
              <a:ext uri="{FF2B5EF4-FFF2-40B4-BE49-F238E27FC236}">
                <a16:creationId xmlns:a16="http://schemas.microsoft.com/office/drawing/2014/main" id="{D768D819-AFE0-F757-2CD6-A5E0DC3225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82344" y="1977081"/>
            <a:ext cx="8627311" cy="4019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30513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0AA3EA-906C-A2ED-B59C-D64ECC257C36}"/>
              </a:ext>
            </a:extLst>
          </p:cNvPr>
          <p:cNvPicPr>
            <a:picLocks noGrp="1" noChangeAspect="1"/>
          </p:cNvPicPr>
          <p:nvPr>
            <p:ph idx="1"/>
          </p:nvPr>
        </p:nvPicPr>
        <p:blipFill>
          <a:blip r:embed="rId2"/>
          <a:stretch>
            <a:fillRect/>
          </a:stretch>
        </p:blipFill>
        <p:spPr>
          <a:xfrm>
            <a:off x="2138635" y="431202"/>
            <a:ext cx="2763441" cy="5995595"/>
          </a:xfrm>
        </p:spPr>
      </p:pic>
      <p:pic>
        <p:nvPicPr>
          <p:cNvPr id="7" name="Picture 6">
            <a:extLst>
              <a:ext uri="{FF2B5EF4-FFF2-40B4-BE49-F238E27FC236}">
                <a16:creationId xmlns:a16="http://schemas.microsoft.com/office/drawing/2014/main" id="{83828FE8-A833-A3DE-340F-B5A9BDE1CAA1}"/>
              </a:ext>
            </a:extLst>
          </p:cNvPr>
          <p:cNvPicPr>
            <a:picLocks noChangeAspect="1"/>
          </p:cNvPicPr>
          <p:nvPr/>
        </p:nvPicPr>
        <p:blipFill>
          <a:blip r:embed="rId3"/>
          <a:stretch>
            <a:fillRect/>
          </a:stretch>
        </p:blipFill>
        <p:spPr>
          <a:xfrm>
            <a:off x="6211444" y="361950"/>
            <a:ext cx="2743200" cy="6134100"/>
          </a:xfrm>
          <a:prstGeom prst="rect">
            <a:avLst/>
          </a:prstGeom>
        </p:spPr>
      </p:pic>
      <p:sp>
        <p:nvSpPr>
          <p:cNvPr id="2" name="TextBox 1">
            <a:extLst>
              <a:ext uri="{FF2B5EF4-FFF2-40B4-BE49-F238E27FC236}">
                <a16:creationId xmlns:a16="http://schemas.microsoft.com/office/drawing/2014/main" id="{09DCF69C-67DF-9D41-640B-64C985A1047D}"/>
              </a:ext>
            </a:extLst>
          </p:cNvPr>
          <p:cNvSpPr txBox="1"/>
          <p:nvPr/>
        </p:nvSpPr>
        <p:spPr>
          <a:xfrm>
            <a:off x="9711172" y="4416824"/>
            <a:ext cx="1840594" cy="461665"/>
          </a:xfrm>
          <a:prstGeom prst="rect">
            <a:avLst/>
          </a:prstGeom>
          <a:noFill/>
        </p:spPr>
        <p:txBody>
          <a:bodyPr wrap="square" rtlCol="0">
            <a:spAutoFit/>
          </a:bodyPr>
          <a:lstStyle/>
          <a:p>
            <a:r>
              <a:rPr lang="fr-FR" sz="2400" b="1" dirty="0">
                <a:solidFill>
                  <a:srgbClr val="FF0000"/>
                </a:solidFill>
              </a:rPr>
              <a:t>Plasmocytes</a:t>
            </a:r>
          </a:p>
        </p:txBody>
      </p:sp>
      <p:sp>
        <p:nvSpPr>
          <p:cNvPr id="6" name="Arrow: Right 5">
            <a:extLst>
              <a:ext uri="{FF2B5EF4-FFF2-40B4-BE49-F238E27FC236}">
                <a16:creationId xmlns:a16="http://schemas.microsoft.com/office/drawing/2014/main" id="{D4FE410B-7C78-66D4-5778-52F6D759DAF5}"/>
              </a:ext>
            </a:extLst>
          </p:cNvPr>
          <p:cNvSpPr/>
          <p:nvPr/>
        </p:nvSpPr>
        <p:spPr>
          <a:xfrm rot="20037012" flipH="1">
            <a:off x="8513885" y="4903801"/>
            <a:ext cx="1213945" cy="204952"/>
          </a:xfrm>
          <a:prstGeom prst="rightArrow">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8871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5B94-FF06-3AAC-30B9-3C20BBE02D44}"/>
              </a:ext>
            </a:extLst>
          </p:cNvPr>
          <p:cNvSpPr>
            <a:spLocks noGrp="1"/>
          </p:cNvSpPr>
          <p:nvPr>
            <p:ph type="title"/>
          </p:nvPr>
        </p:nvSpPr>
        <p:spPr>
          <a:xfrm>
            <a:off x="1097281" y="840658"/>
            <a:ext cx="10058400" cy="763966"/>
          </a:xfrm>
        </p:spPr>
        <p:txBody>
          <a:bodyPr/>
          <a:lstStyle/>
          <a:p>
            <a:pPr algn="just"/>
            <a:r>
              <a:rPr lang="fr-FR" b="1" dirty="0">
                <a:solidFill>
                  <a:srgbClr val="00602B"/>
                </a:solidFill>
                <a:latin typeface="Calibri" panose="020F0502020204030204" pitchFamily="34" charset="0"/>
                <a:cs typeface="Calibri" panose="020F0502020204030204" pitchFamily="34" charset="0"/>
              </a:rPr>
              <a:t>Les étapes de l’immunité humorale :</a:t>
            </a:r>
          </a:p>
        </p:txBody>
      </p:sp>
      <p:sp>
        <p:nvSpPr>
          <p:cNvPr id="3" name="Content Placeholder 2">
            <a:extLst>
              <a:ext uri="{FF2B5EF4-FFF2-40B4-BE49-F238E27FC236}">
                <a16:creationId xmlns:a16="http://schemas.microsoft.com/office/drawing/2014/main" id="{B62E2FE0-6FC1-82B1-EAD8-19BC679CD8CC}"/>
              </a:ext>
            </a:extLst>
          </p:cNvPr>
          <p:cNvSpPr>
            <a:spLocks noGrp="1"/>
          </p:cNvSpPr>
          <p:nvPr>
            <p:ph idx="1"/>
          </p:nvPr>
        </p:nvSpPr>
        <p:spPr>
          <a:xfrm>
            <a:off x="1097280" y="1887945"/>
            <a:ext cx="10058401" cy="4321125"/>
          </a:xfrm>
        </p:spPr>
        <p:txBody>
          <a:bodyPr>
            <a:noAutofit/>
          </a:bodyPr>
          <a:lstStyle/>
          <a:p>
            <a:pPr algn="just"/>
            <a:r>
              <a:rPr lang="fr-FR" sz="2600" b="1" dirty="0">
                <a:solidFill>
                  <a:srgbClr val="0070C0"/>
                </a:solidFill>
              </a:rPr>
              <a:t>a) La phase d’induction: </a:t>
            </a:r>
            <a:r>
              <a:rPr lang="fr-FR" sz="2600" b="1" u="sng" dirty="0">
                <a:solidFill>
                  <a:schemeClr val="tx1"/>
                </a:solidFill>
              </a:rPr>
              <a:t>La reconnaissance</a:t>
            </a:r>
            <a:r>
              <a:rPr lang="fr-FR" sz="2600" b="1" dirty="0">
                <a:solidFill>
                  <a:schemeClr val="tx1"/>
                </a:solidFill>
              </a:rPr>
              <a:t> </a:t>
            </a:r>
            <a:r>
              <a:rPr lang="fr-FR" sz="2600" dirty="0">
                <a:solidFill>
                  <a:schemeClr val="tx1"/>
                </a:solidFill>
              </a:rPr>
              <a:t>de l’Ag (Ex. : toxine, virus, bactérie) par les </a:t>
            </a:r>
            <a:r>
              <a:rPr lang="fr-FR" sz="2600" b="1" dirty="0">
                <a:solidFill>
                  <a:schemeClr val="tx1"/>
                </a:solidFill>
              </a:rPr>
              <a:t>lymphocytes B </a:t>
            </a:r>
            <a:r>
              <a:rPr lang="fr-FR" sz="2600" dirty="0">
                <a:solidFill>
                  <a:schemeClr val="tx1"/>
                </a:solidFill>
              </a:rPr>
              <a:t>possédant les récepteurs membranaires complémentaires des déterminants antigéniques. À l’issue de cette phase, les lymphocytes ainsi sélectionnés sont </a:t>
            </a:r>
            <a:r>
              <a:rPr lang="fr-FR" sz="2600" b="1" u="sng" dirty="0">
                <a:solidFill>
                  <a:schemeClr val="tx1"/>
                </a:solidFill>
              </a:rPr>
              <a:t>activés</a:t>
            </a:r>
            <a:r>
              <a:rPr lang="fr-FR" sz="2600" dirty="0">
                <a:solidFill>
                  <a:schemeClr val="tx1"/>
                </a:solidFill>
              </a:rPr>
              <a:t>, mais leur nombre est peu élevé.</a:t>
            </a:r>
          </a:p>
          <a:p>
            <a:pPr algn="just"/>
            <a:r>
              <a:rPr lang="fr-FR" sz="2600" b="1" dirty="0">
                <a:solidFill>
                  <a:srgbClr val="0070C0"/>
                </a:solidFill>
              </a:rPr>
              <a:t>b) La phase d’amplification: </a:t>
            </a:r>
            <a:r>
              <a:rPr lang="fr-FR" sz="2600" dirty="0">
                <a:solidFill>
                  <a:schemeClr val="tx1"/>
                </a:solidFill>
              </a:rPr>
              <a:t>La prolifération et la différenciation de clones de lymphocytes B spécifiques de l’antigène sous le contrôle des lymphocytes T4 sécrétant des messagers chimiques, </a:t>
            </a:r>
            <a:r>
              <a:rPr lang="fr-FR" sz="2600" b="1" u="sng" dirty="0">
                <a:solidFill>
                  <a:schemeClr val="tx1"/>
                </a:solidFill>
              </a:rPr>
              <a:t>les interleukines</a:t>
            </a:r>
            <a:r>
              <a:rPr lang="fr-FR" sz="2600" dirty="0">
                <a:solidFill>
                  <a:schemeClr val="tx1"/>
                </a:solidFill>
              </a:rPr>
              <a:t>.</a:t>
            </a:r>
          </a:p>
          <a:p>
            <a:pPr algn="just"/>
            <a:r>
              <a:rPr lang="fr-FR" sz="2600" b="1" dirty="0">
                <a:solidFill>
                  <a:srgbClr val="0070C0"/>
                </a:solidFill>
              </a:rPr>
              <a:t>c) La phase effectrice: </a:t>
            </a:r>
            <a:r>
              <a:rPr lang="fr-FR" sz="2600" dirty="0">
                <a:solidFill>
                  <a:schemeClr val="tx1"/>
                </a:solidFill>
              </a:rPr>
              <a:t>Les lymphocytes B produisent des anticorps capables de se lier aux antigènes du microbe pour former le « </a:t>
            </a:r>
            <a:r>
              <a:rPr lang="fr-FR" sz="2600" b="1" u="sng" dirty="0">
                <a:solidFill>
                  <a:schemeClr val="tx1"/>
                </a:solidFill>
              </a:rPr>
              <a:t>complexe immun </a:t>
            </a:r>
            <a:r>
              <a:rPr lang="fr-FR" sz="2600" dirty="0">
                <a:solidFill>
                  <a:schemeClr val="tx1"/>
                </a:solidFill>
              </a:rPr>
              <a:t>» qui sera ensuite éliminé par des phagocytes.</a:t>
            </a:r>
          </a:p>
        </p:txBody>
      </p:sp>
    </p:spTree>
    <p:extLst>
      <p:ext uri="{BB962C8B-B14F-4D97-AF65-F5344CB8AC3E}">
        <p14:creationId xmlns:p14="http://schemas.microsoft.com/office/powerpoint/2010/main" val="137635840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C9B92-EF90-8D20-06DD-54EC7A3B5622}"/>
              </a:ext>
            </a:extLst>
          </p:cNvPr>
          <p:cNvSpPr>
            <a:spLocks noGrp="1"/>
          </p:cNvSpPr>
          <p:nvPr>
            <p:ph type="title"/>
          </p:nvPr>
        </p:nvSpPr>
        <p:spPr/>
        <p:txBody>
          <a:bodyPr/>
          <a:lstStyle/>
          <a:p>
            <a:r>
              <a:rPr lang="fr-FR" b="1" dirty="0">
                <a:solidFill>
                  <a:srgbClr val="0070C0"/>
                </a:solidFill>
                <a:latin typeface="Calibri" panose="020F0502020204030204" pitchFamily="34" charset="0"/>
                <a:cs typeface="Calibri" panose="020F0502020204030204" pitchFamily="34" charset="0"/>
              </a:rPr>
              <a:t>b)</a:t>
            </a:r>
            <a:r>
              <a:rPr lang="fr-FR" sz="4800" b="1" dirty="0">
                <a:solidFill>
                  <a:srgbClr val="0070C0"/>
                </a:solidFill>
                <a:latin typeface="Calibri" panose="020F0502020204030204" pitchFamily="34" charset="0"/>
                <a:cs typeface="Calibri" panose="020F0502020204030204" pitchFamily="34" charset="0"/>
              </a:rPr>
              <a:t> Caractéristiques de la réponse immunitaires humorale :</a:t>
            </a:r>
            <a:endParaRPr lang="fr-FR" dirty="0">
              <a:solidFill>
                <a:srgbClr val="0070C0"/>
              </a:solidFill>
            </a:endParaRPr>
          </a:p>
        </p:txBody>
      </p:sp>
    </p:spTree>
    <p:extLst>
      <p:ext uri="{BB962C8B-B14F-4D97-AF65-F5344CB8AC3E}">
        <p14:creationId xmlns:p14="http://schemas.microsoft.com/office/powerpoint/2010/main" val="18875128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8636AEC-A913-BBBD-0B90-1604EE97647D}"/>
              </a:ext>
            </a:extLst>
          </p:cNvPr>
          <p:cNvPicPr>
            <a:picLocks noGrp="1" noChangeAspect="1"/>
          </p:cNvPicPr>
          <p:nvPr>
            <p:ph idx="1"/>
          </p:nvPr>
        </p:nvPicPr>
        <p:blipFill>
          <a:blip r:embed="rId2"/>
          <a:stretch>
            <a:fillRect/>
          </a:stretch>
        </p:blipFill>
        <p:spPr>
          <a:xfrm>
            <a:off x="1156404" y="1000501"/>
            <a:ext cx="4680779" cy="4856997"/>
          </a:xfrm>
        </p:spPr>
      </p:pic>
      <p:pic>
        <p:nvPicPr>
          <p:cNvPr id="12" name="Content Placeholder 3">
            <a:extLst>
              <a:ext uri="{FF2B5EF4-FFF2-40B4-BE49-F238E27FC236}">
                <a16:creationId xmlns:a16="http://schemas.microsoft.com/office/drawing/2014/main" id="{6795EAFC-D8BD-C39F-7093-7829CFB66465}"/>
              </a:ext>
            </a:extLst>
          </p:cNvPr>
          <p:cNvPicPr>
            <a:picLocks noChangeAspect="1"/>
          </p:cNvPicPr>
          <p:nvPr/>
        </p:nvPicPr>
        <p:blipFill>
          <a:blip r:embed="rId3"/>
          <a:stretch>
            <a:fillRect/>
          </a:stretch>
        </p:blipFill>
        <p:spPr>
          <a:xfrm>
            <a:off x="6705865" y="62584"/>
            <a:ext cx="4329731" cy="6638238"/>
          </a:xfrm>
          <a:prstGeom prst="rect">
            <a:avLst/>
          </a:prstGeom>
        </p:spPr>
      </p:pic>
    </p:spTree>
    <p:extLst>
      <p:ext uri="{BB962C8B-B14F-4D97-AF65-F5344CB8AC3E}">
        <p14:creationId xmlns:p14="http://schemas.microsoft.com/office/powerpoint/2010/main" val="2683279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0"/>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54BAA0D-06D4-3E16-3266-4557BBBD0A67}"/>
              </a:ext>
            </a:extLst>
          </p:cNvPr>
          <p:cNvPicPr>
            <a:picLocks noGrp="1" noChangeAspect="1"/>
          </p:cNvPicPr>
          <p:nvPr>
            <p:ph idx="1"/>
          </p:nvPr>
        </p:nvPicPr>
        <p:blipFill>
          <a:blip r:embed="rId2"/>
          <a:stretch>
            <a:fillRect/>
          </a:stretch>
        </p:blipFill>
        <p:spPr>
          <a:xfrm>
            <a:off x="1303809" y="827677"/>
            <a:ext cx="9584382" cy="5202646"/>
          </a:xfrm>
        </p:spPr>
      </p:pic>
      <p:sp>
        <p:nvSpPr>
          <p:cNvPr id="3" name="Rectangle 2">
            <a:extLst>
              <a:ext uri="{FF2B5EF4-FFF2-40B4-BE49-F238E27FC236}">
                <a16:creationId xmlns:a16="http://schemas.microsoft.com/office/drawing/2014/main" id="{A2FC9C02-9252-18B5-823F-DC91D352C1A0}"/>
              </a:ext>
            </a:extLst>
          </p:cNvPr>
          <p:cNvSpPr/>
          <p:nvPr/>
        </p:nvSpPr>
        <p:spPr>
          <a:xfrm>
            <a:off x="902811" y="1548174"/>
            <a:ext cx="10191909" cy="2175580"/>
          </a:xfrm>
          <a:prstGeom prst="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CF07029F-504A-120F-75B4-2771129C48F5}"/>
              </a:ext>
            </a:extLst>
          </p:cNvPr>
          <p:cNvSpPr/>
          <p:nvPr/>
        </p:nvSpPr>
        <p:spPr>
          <a:xfrm>
            <a:off x="1424663" y="4778017"/>
            <a:ext cx="10191909" cy="1252306"/>
          </a:xfrm>
          <a:prstGeom prst="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37679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0"/>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FEE3B63-CAF6-553C-1626-AEE9DE678B66}"/>
              </a:ext>
            </a:extLst>
          </p:cNvPr>
          <p:cNvPicPr>
            <a:picLocks noGrp="1" noChangeAspect="1"/>
          </p:cNvPicPr>
          <p:nvPr>
            <p:ph idx="1"/>
          </p:nvPr>
        </p:nvPicPr>
        <p:blipFill>
          <a:blip r:embed="rId2"/>
          <a:stretch>
            <a:fillRect/>
          </a:stretch>
        </p:blipFill>
        <p:spPr>
          <a:xfrm>
            <a:off x="1207384" y="779650"/>
            <a:ext cx="9777231" cy="5298699"/>
          </a:xfrm>
        </p:spPr>
      </p:pic>
      <p:sp>
        <p:nvSpPr>
          <p:cNvPr id="3" name="Rectangle 2">
            <a:extLst>
              <a:ext uri="{FF2B5EF4-FFF2-40B4-BE49-F238E27FC236}">
                <a16:creationId xmlns:a16="http://schemas.microsoft.com/office/drawing/2014/main" id="{4821DA8A-505A-5B75-530F-169387AD7399}"/>
              </a:ext>
            </a:extLst>
          </p:cNvPr>
          <p:cNvSpPr/>
          <p:nvPr/>
        </p:nvSpPr>
        <p:spPr>
          <a:xfrm>
            <a:off x="1394182" y="1621875"/>
            <a:ext cx="10191909" cy="1807124"/>
          </a:xfrm>
          <a:prstGeom prst="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8C48F9DF-A9B3-3074-F173-7A1E6ABB9190}"/>
              </a:ext>
            </a:extLst>
          </p:cNvPr>
          <p:cNvSpPr/>
          <p:nvPr/>
        </p:nvSpPr>
        <p:spPr>
          <a:xfrm>
            <a:off x="792706" y="4171185"/>
            <a:ext cx="10191909" cy="1907164"/>
          </a:xfrm>
          <a:prstGeom prst="rect">
            <a:avLst/>
          </a:prstGeom>
          <a:solidFill>
            <a:srgbClr val="FFFD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6942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A78018-E753-0F78-3992-B0504591D383}"/>
              </a:ext>
            </a:extLst>
          </p:cNvPr>
          <p:cNvSpPr>
            <a:spLocks noGrp="1"/>
          </p:cNvSpPr>
          <p:nvPr>
            <p:ph idx="1"/>
          </p:nvPr>
        </p:nvSpPr>
        <p:spPr>
          <a:xfrm>
            <a:off x="1097280" y="1978469"/>
            <a:ext cx="10421211" cy="4289595"/>
          </a:xfrm>
        </p:spPr>
        <p:txBody>
          <a:bodyPr>
            <a:normAutofit fontScale="62500" lnSpcReduction="20000"/>
          </a:bodyPr>
          <a:lstStyle/>
          <a:p>
            <a:pPr marL="0" indent="0" algn="just">
              <a:buClr>
                <a:schemeClr val="tx1"/>
              </a:buClr>
              <a:buNone/>
            </a:pPr>
            <a:r>
              <a:rPr lang="fr-FR" sz="3600" dirty="0">
                <a:solidFill>
                  <a:schemeClr val="tx1"/>
                </a:solidFill>
              </a:rPr>
              <a:t>La réponse immunitaire à médiation humorale est caractérisée par:</a:t>
            </a:r>
          </a:p>
          <a:p>
            <a:pPr algn="just">
              <a:buClr>
                <a:schemeClr val="tx1"/>
              </a:buClr>
              <a:buFont typeface="Wingdings" panose="05000000000000000000" pitchFamily="2" charset="2"/>
              <a:buChar char="§"/>
            </a:pPr>
            <a:r>
              <a:rPr lang="fr-FR" sz="3600" dirty="0">
                <a:solidFill>
                  <a:schemeClr val="tx1"/>
                </a:solidFill>
              </a:rPr>
              <a:t> Réponse immunitaire </a:t>
            </a:r>
            <a:r>
              <a:rPr lang="fr-FR" sz="3600" b="1" dirty="0">
                <a:solidFill>
                  <a:srgbClr val="0070C0"/>
                </a:solidFill>
              </a:rPr>
              <a:t>spécifique</a:t>
            </a:r>
            <a:r>
              <a:rPr lang="ar-MA" sz="3800" dirty="0">
                <a:solidFill>
                  <a:schemeClr val="tx1"/>
                </a:solidFill>
                <a:latin typeface="Adobe Arabic" panose="02040503050201020203" pitchFamily="18" charset="-78"/>
                <a:cs typeface="Adobe Arabic" panose="02040503050201020203" pitchFamily="18" charset="-78"/>
              </a:rPr>
              <a:t>نوعية</a:t>
            </a:r>
            <a:r>
              <a:rPr lang="ar-MA" sz="3600" dirty="0">
                <a:solidFill>
                  <a:schemeClr val="tx1"/>
                </a:solidFill>
              </a:rPr>
              <a:t> ;</a:t>
            </a:r>
          </a:p>
          <a:p>
            <a:pPr algn="just">
              <a:buClr>
                <a:schemeClr val="tx1"/>
              </a:buClr>
              <a:buFont typeface="Wingdings" panose="05000000000000000000" pitchFamily="2" charset="2"/>
              <a:buChar char="§"/>
            </a:pPr>
            <a:r>
              <a:rPr lang="fr-FR" sz="3600" dirty="0">
                <a:solidFill>
                  <a:schemeClr val="tx1"/>
                </a:solidFill>
              </a:rPr>
              <a:t> Réponse immunitaire </a:t>
            </a:r>
            <a:r>
              <a:rPr lang="fr-FR" sz="3700" b="1" dirty="0">
                <a:solidFill>
                  <a:srgbClr val="0070C0"/>
                </a:solidFill>
              </a:rPr>
              <a:t>acquise</a:t>
            </a:r>
            <a:r>
              <a:rPr lang="ar-MA" sz="3800" dirty="0">
                <a:solidFill>
                  <a:schemeClr val="tx1"/>
                </a:solidFill>
                <a:latin typeface="Adobe Arabic" panose="02040503050201020203" pitchFamily="18" charset="-78"/>
                <a:cs typeface="Adobe Arabic" panose="02040503050201020203" pitchFamily="18" charset="-78"/>
              </a:rPr>
              <a:t>مكتسبة</a:t>
            </a:r>
            <a:r>
              <a:rPr lang="ar-MA" sz="3600" dirty="0">
                <a:solidFill>
                  <a:schemeClr val="tx1"/>
                </a:solidFill>
              </a:rPr>
              <a:t> ;</a:t>
            </a:r>
          </a:p>
          <a:p>
            <a:pPr algn="just">
              <a:buClr>
                <a:schemeClr val="tx1"/>
              </a:buClr>
              <a:buFont typeface="Wingdings" panose="05000000000000000000" pitchFamily="2" charset="2"/>
              <a:buChar char="§"/>
            </a:pPr>
            <a:r>
              <a:rPr lang="fr-FR" sz="3600" dirty="0">
                <a:solidFill>
                  <a:schemeClr val="tx1"/>
                </a:solidFill>
              </a:rPr>
              <a:t> Réponse immunitaire </a:t>
            </a:r>
            <a:r>
              <a:rPr lang="fr-FR" sz="3700" b="1" dirty="0">
                <a:solidFill>
                  <a:srgbClr val="0070C0"/>
                </a:solidFill>
              </a:rPr>
              <a:t>tardive</a:t>
            </a:r>
            <a:r>
              <a:rPr lang="ar-MA" sz="4000" dirty="0">
                <a:solidFill>
                  <a:schemeClr val="tx1"/>
                </a:solidFill>
                <a:latin typeface="Adobe Arabic" panose="02040503050201020203" pitchFamily="18" charset="-78"/>
                <a:cs typeface="Adobe Arabic" panose="02040503050201020203" pitchFamily="18" charset="-78"/>
              </a:rPr>
              <a:t>غير فورية </a:t>
            </a:r>
            <a:r>
              <a:rPr lang="ar-MA"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Présence de mémoire </a:t>
            </a:r>
            <a:r>
              <a:rPr lang="fr-FR" sz="3700" b="1" dirty="0">
                <a:solidFill>
                  <a:srgbClr val="0070C0"/>
                </a:solidFill>
              </a:rPr>
              <a:t>immunitaire</a:t>
            </a:r>
            <a:r>
              <a:rPr lang="ar-MA" sz="4000" dirty="0">
                <a:solidFill>
                  <a:schemeClr val="tx1"/>
                </a:solidFill>
                <a:latin typeface="Adobe Arabic" panose="02040503050201020203" pitchFamily="18" charset="-78"/>
                <a:cs typeface="Adobe Arabic" panose="02040503050201020203" pitchFamily="18" charset="-78"/>
              </a:rPr>
              <a:t>ذاكرة مناعية </a:t>
            </a:r>
            <a:r>
              <a:rPr lang="ar-MA"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Elle fait intervenir des lymphocytes B qui </a:t>
            </a:r>
            <a:r>
              <a:rPr lang="fr-FR" sz="3700" b="1" dirty="0">
                <a:solidFill>
                  <a:srgbClr val="0070C0"/>
                </a:solidFill>
              </a:rPr>
              <a:t>secrètent des anticorps </a:t>
            </a:r>
            <a:r>
              <a:rPr lang="fr-FR" sz="3600" dirty="0">
                <a:solidFill>
                  <a:schemeClr val="tx1"/>
                </a:solidFill>
              </a:rPr>
              <a:t>participant dans la neutralisation de l’antigène</a:t>
            </a:r>
            <a:r>
              <a:rPr lang="ar-MA" sz="4000" dirty="0">
                <a:solidFill>
                  <a:schemeClr val="tx1"/>
                </a:solidFill>
                <a:latin typeface="Adobe Arabic" panose="02040503050201020203" pitchFamily="18" charset="-78"/>
                <a:cs typeface="Adobe Arabic" panose="02040503050201020203" pitchFamily="18" charset="-78"/>
              </a:rPr>
              <a:t>ابطال مفعول مولد المضاد</a:t>
            </a:r>
            <a:r>
              <a:rPr lang="ar-MA" sz="3600" dirty="0">
                <a:solidFill>
                  <a:schemeClr val="tx1"/>
                </a:solidFill>
              </a:rPr>
              <a:t>.</a:t>
            </a:r>
          </a:p>
          <a:p>
            <a:pPr marL="0" indent="0" algn="ctr">
              <a:buClr>
                <a:schemeClr val="tx1"/>
              </a:buClr>
              <a:buNone/>
            </a:pPr>
            <a:r>
              <a:rPr lang="fr-FR" sz="3600" dirty="0">
                <a:solidFill>
                  <a:schemeClr val="bg1"/>
                </a:solidFill>
              </a:rPr>
              <a:t>Cette immunité est donc appelée:</a:t>
            </a:r>
          </a:p>
          <a:p>
            <a:pPr marL="0" indent="0" algn="ctr">
              <a:buClr>
                <a:schemeClr val="tx1"/>
              </a:buClr>
              <a:buNone/>
            </a:pPr>
            <a:r>
              <a:rPr lang="fr-FR" sz="3600" b="1" dirty="0">
                <a:solidFill>
                  <a:schemeClr val="bg1"/>
                </a:solidFill>
              </a:rPr>
              <a:t>immunité spécifique acquise humorale</a:t>
            </a:r>
            <a:r>
              <a:rPr lang="fr-FR" sz="3600" dirty="0">
                <a:solidFill>
                  <a:schemeClr val="bg1"/>
                </a:solidFill>
              </a:rPr>
              <a:t>.</a:t>
            </a:r>
          </a:p>
          <a:p>
            <a:pPr marL="0" indent="0" algn="ctr">
              <a:buClr>
                <a:schemeClr val="tx1"/>
              </a:buClr>
              <a:buNone/>
            </a:pPr>
            <a:r>
              <a:rPr lang="ar-MA" sz="3600" b="1" dirty="0">
                <a:solidFill>
                  <a:schemeClr val="bg1"/>
                </a:solidFill>
              </a:rPr>
              <a:t>المناعة النوعية المكتسبة ذات وسيط خلطي</a:t>
            </a:r>
            <a:endParaRPr lang="fr-FR" sz="3600" dirty="0">
              <a:solidFill>
                <a:schemeClr val="bg1"/>
              </a:solidFill>
            </a:endParaRPr>
          </a:p>
          <a:p>
            <a:pPr algn="just">
              <a:buClr>
                <a:schemeClr val="tx1"/>
              </a:buClr>
              <a:buFont typeface="Arial" panose="020B0604020202020204" pitchFamily="34" charset="0"/>
              <a:buChar char="•"/>
            </a:pPr>
            <a:endParaRPr lang="ar-MA" sz="3600" b="1" dirty="0">
              <a:solidFill>
                <a:srgbClr val="0070C0"/>
              </a:solidFill>
              <a:latin typeface="Adobe Arabic" panose="02040503050201020203" pitchFamily="18" charset="-78"/>
              <a:cs typeface="Adobe Arabic" panose="02040503050201020203" pitchFamily="18" charset="-78"/>
            </a:endParaRPr>
          </a:p>
          <a:p>
            <a:endParaRPr lang="fr-FR" dirty="0"/>
          </a:p>
        </p:txBody>
      </p:sp>
      <p:sp>
        <p:nvSpPr>
          <p:cNvPr id="4" name="Rectangle 3">
            <a:extLst>
              <a:ext uri="{FF2B5EF4-FFF2-40B4-BE49-F238E27FC236}">
                <a16:creationId xmlns:a16="http://schemas.microsoft.com/office/drawing/2014/main" id="{181E57D6-BFB2-636F-5C7C-0562880D88B6}"/>
              </a:ext>
            </a:extLst>
          </p:cNvPr>
          <p:cNvSpPr/>
          <p:nvPr/>
        </p:nvSpPr>
        <p:spPr>
          <a:xfrm>
            <a:off x="30480" y="4934607"/>
            <a:ext cx="12192000" cy="1213944"/>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Clr>
                <a:schemeClr val="tx1"/>
              </a:buClr>
              <a:buNone/>
            </a:pPr>
            <a:r>
              <a:rPr lang="fr-FR" sz="2800" dirty="0">
                <a:solidFill>
                  <a:schemeClr val="tx1"/>
                </a:solidFill>
              </a:rPr>
              <a:t>Cette immunité est donc appelée:</a:t>
            </a:r>
          </a:p>
          <a:p>
            <a:pPr marL="0" indent="0" algn="ctr">
              <a:buClr>
                <a:schemeClr val="tx1"/>
              </a:buClr>
              <a:buNone/>
            </a:pPr>
            <a:r>
              <a:rPr lang="fr-FR" sz="2800" b="1" dirty="0">
                <a:solidFill>
                  <a:srgbClr val="FF0066"/>
                </a:solidFill>
              </a:rPr>
              <a:t>immunité spécifique acquise humorale</a:t>
            </a:r>
            <a:r>
              <a:rPr lang="fr-FR" sz="2800" dirty="0">
                <a:solidFill>
                  <a:schemeClr val="tx1"/>
                </a:solidFill>
              </a:rPr>
              <a:t>.</a:t>
            </a:r>
          </a:p>
          <a:p>
            <a:pPr marL="0" indent="0" algn="ctr">
              <a:buClr>
                <a:schemeClr val="tx1"/>
              </a:buClr>
              <a:buNone/>
            </a:pPr>
            <a:r>
              <a:rPr lang="ar-MA" sz="3200" b="1" dirty="0">
                <a:solidFill>
                  <a:srgbClr val="FF0066"/>
                </a:solidFill>
                <a:latin typeface="Adobe Arabic" panose="02040503050201020203" pitchFamily="18" charset="-78"/>
                <a:cs typeface="Adobe Arabic" panose="02040503050201020203" pitchFamily="18" charset="-78"/>
              </a:rPr>
              <a:t>المناعة النوعية المكتسبة ذات وسيط خلطي</a:t>
            </a:r>
            <a:endParaRPr lang="fr-FR" sz="3200" dirty="0">
              <a:solidFill>
                <a:schemeClr val="tx1"/>
              </a:solidFill>
              <a:latin typeface="Adobe Arabic" panose="02040503050201020203" pitchFamily="18" charset="-78"/>
              <a:cs typeface="Adobe Arabic" panose="02040503050201020203" pitchFamily="18" charset="-78"/>
            </a:endParaRPr>
          </a:p>
        </p:txBody>
      </p:sp>
      <p:sp>
        <p:nvSpPr>
          <p:cNvPr id="2" name="Title 1">
            <a:extLst>
              <a:ext uri="{FF2B5EF4-FFF2-40B4-BE49-F238E27FC236}">
                <a16:creationId xmlns:a16="http://schemas.microsoft.com/office/drawing/2014/main" id="{326C9B92-EF90-8D20-06DD-54EC7A3B5622}"/>
              </a:ext>
            </a:extLst>
          </p:cNvPr>
          <p:cNvSpPr>
            <a:spLocks noGrp="1"/>
          </p:cNvSpPr>
          <p:nvPr>
            <p:ph type="title"/>
          </p:nvPr>
        </p:nvSpPr>
        <p:spPr/>
        <p:txBody>
          <a:bodyPr/>
          <a:lstStyle/>
          <a:p>
            <a:r>
              <a:rPr lang="en-US" b="1" dirty="0">
                <a:solidFill>
                  <a:srgbClr val="FF0000"/>
                </a:solidFill>
                <a:latin typeface="+mn-lt"/>
              </a:rPr>
              <a:t>CONCLUSION</a:t>
            </a:r>
            <a:r>
              <a:rPr lang="fr-FR" sz="4800" b="1" dirty="0">
                <a:solidFill>
                  <a:srgbClr val="FF0000"/>
                </a:solidFill>
                <a:latin typeface="+mn-lt"/>
              </a:rPr>
              <a:t> :</a:t>
            </a:r>
            <a:endParaRPr lang="fr-FR" dirty="0"/>
          </a:p>
        </p:txBody>
      </p:sp>
    </p:spTree>
    <p:extLst>
      <p:ext uri="{BB962C8B-B14F-4D97-AF65-F5344CB8AC3E}">
        <p14:creationId xmlns:p14="http://schemas.microsoft.com/office/powerpoint/2010/main" val="2373327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A90D0-8494-F838-FC3E-4242F30E0A63}"/>
              </a:ext>
            </a:extLst>
          </p:cNvPr>
          <p:cNvSpPr>
            <a:spLocks noGrp="1"/>
          </p:cNvSpPr>
          <p:nvPr>
            <p:ph type="title"/>
          </p:nvPr>
        </p:nvSpPr>
        <p:spPr>
          <a:xfrm>
            <a:off x="1097279" y="286603"/>
            <a:ext cx="10058400" cy="1450757"/>
          </a:xfrm>
        </p:spPr>
        <p:txBody>
          <a:bodyPr>
            <a:normAutofit/>
          </a:bodyPr>
          <a:lstStyle/>
          <a:p>
            <a:r>
              <a:rPr lang="fr-FR" b="1" dirty="0">
                <a:solidFill>
                  <a:srgbClr val="00602B"/>
                </a:solidFill>
                <a:latin typeface="Calibri" panose="020F0502020204030204" pitchFamily="34" charset="0"/>
                <a:cs typeface="Calibri" panose="020F0502020204030204" pitchFamily="34" charset="0"/>
              </a:rPr>
              <a:t>2</a:t>
            </a:r>
            <a:r>
              <a:rPr lang="en-US" sz="4800" b="1" dirty="0">
                <a:solidFill>
                  <a:srgbClr val="00602B"/>
                </a:solidFill>
                <a:latin typeface="Calibri" panose="020F0502020204030204" pitchFamily="34" charset="0"/>
                <a:cs typeface="Calibri" panose="020F0502020204030204" pitchFamily="34" charset="0"/>
              </a:rPr>
              <a:t>)</a:t>
            </a:r>
            <a:r>
              <a:rPr lang="fr-FR" sz="4800" b="1" dirty="0">
                <a:solidFill>
                  <a:srgbClr val="00602B"/>
                </a:solidFill>
                <a:latin typeface="Calibri" panose="020F0502020204030204" pitchFamily="34" charset="0"/>
                <a:cs typeface="Calibri" panose="020F0502020204030204" pitchFamily="34" charset="0"/>
              </a:rPr>
              <a:t> La réponse immunitaire cellulaire :</a:t>
            </a:r>
            <a:br>
              <a:rPr lang="fr-FR" sz="4800" b="1" dirty="0">
                <a:solidFill>
                  <a:srgbClr val="00602B"/>
                </a:solidFill>
                <a:latin typeface="Calibri" panose="020F0502020204030204" pitchFamily="34" charset="0"/>
                <a:cs typeface="Calibri" panose="020F0502020204030204" pitchFamily="34" charset="0"/>
              </a:rPr>
            </a:br>
            <a:r>
              <a:rPr lang="ar-MA" sz="4800" b="1" dirty="0">
                <a:solidFill>
                  <a:srgbClr val="00602B"/>
                </a:solidFill>
                <a:latin typeface="Calibri" panose="020F0502020204030204" pitchFamily="34" charset="0"/>
                <a:cs typeface="Calibri" panose="020F0502020204030204" pitchFamily="34" charset="0"/>
              </a:rPr>
              <a:t>الاستجابة المناعية ذات وسيط خلوي                 </a:t>
            </a:r>
            <a:endParaRPr lang="fr-FR" dirty="0"/>
          </a:p>
        </p:txBody>
      </p:sp>
    </p:spTree>
    <p:extLst>
      <p:ext uri="{BB962C8B-B14F-4D97-AF65-F5344CB8AC3E}">
        <p14:creationId xmlns:p14="http://schemas.microsoft.com/office/powerpoint/2010/main" val="359530034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A5DCFD-142B-DCB5-AA8F-2110961C3E45}"/>
              </a:ext>
            </a:extLst>
          </p:cNvPr>
          <p:cNvSpPr>
            <a:spLocks noGrp="1"/>
          </p:cNvSpPr>
          <p:nvPr>
            <p:ph idx="1"/>
          </p:nvPr>
        </p:nvSpPr>
        <p:spPr>
          <a:xfrm>
            <a:off x="1097281" y="1845734"/>
            <a:ext cx="4846319" cy="4023360"/>
          </a:xfrm>
        </p:spPr>
        <p:txBody>
          <a:bodyPr>
            <a:normAutofit fontScale="85000" lnSpcReduction="20000"/>
          </a:bodyPr>
          <a:lstStyle/>
          <a:p>
            <a:pPr algn="just"/>
            <a:r>
              <a:rPr lang="fr-FR" sz="3600" dirty="0">
                <a:solidFill>
                  <a:schemeClr val="tx1"/>
                </a:solidFill>
              </a:rPr>
              <a:t>Le médecin allemand: </a:t>
            </a:r>
            <a:r>
              <a:rPr lang="fr-FR" sz="3600" dirty="0">
                <a:solidFill>
                  <a:srgbClr val="0070C0"/>
                </a:solidFill>
              </a:rPr>
              <a:t>ALBERT KOCH </a:t>
            </a:r>
            <a:r>
              <a:rPr lang="fr-FR" sz="3600" dirty="0">
                <a:solidFill>
                  <a:schemeClr val="tx1"/>
                </a:solidFill>
              </a:rPr>
              <a:t>a pu isoler la bactérie responsable de la tuberculose</a:t>
            </a:r>
            <a:r>
              <a:rPr lang="ar-MA" sz="4400" dirty="0">
                <a:solidFill>
                  <a:schemeClr val="tx1"/>
                </a:solidFill>
                <a:latin typeface="Adobe Arabic" panose="02040503050201020203" pitchFamily="18" charset="-78"/>
                <a:cs typeface="Adobe Arabic" panose="02040503050201020203" pitchFamily="18" charset="-78"/>
              </a:rPr>
              <a:t>السل</a:t>
            </a:r>
            <a:r>
              <a:rPr lang="ar-MA" sz="3600" dirty="0">
                <a:solidFill>
                  <a:schemeClr val="tx1"/>
                </a:solidFill>
              </a:rPr>
              <a:t> </a:t>
            </a:r>
            <a:r>
              <a:rPr lang="fr-FR" sz="3600" dirty="0">
                <a:solidFill>
                  <a:schemeClr val="tx1"/>
                </a:solidFill>
              </a:rPr>
              <a:t> (maladie mortelle), une vingtaine d’années plus tard les chercheurs </a:t>
            </a:r>
            <a:r>
              <a:rPr lang="fr-FR" sz="3600" dirty="0">
                <a:solidFill>
                  <a:srgbClr val="0070C0"/>
                </a:solidFill>
              </a:rPr>
              <a:t>CALMETTE</a:t>
            </a:r>
            <a:r>
              <a:rPr lang="fr-FR" sz="3600" dirty="0">
                <a:solidFill>
                  <a:schemeClr val="tx1"/>
                </a:solidFill>
              </a:rPr>
              <a:t> et </a:t>
            </a:r>
            <a:r>
              <a:rPr lang="fr-FR" sz="3600" dirty="0">
                <a:solidFill>
                  <a:srgbClr val="0070C0"/>
                </a:solidFill>
              </a:rPr>
              <a:t>GUERIN</a:t>
            </a:r>
            <a:r>
              <a:rPr lang="fr-FR" sz="3600" dirty="0">
                <a:solidFill>
                  <a:schemeClr val="tx1"/>
                </a:solidFill>
              </a:rPr>
              <a:t> ont pu isoler l’anatoxine correspondante au vaccin</a:t>
            </a:r>
            <a:r>
              <a:rPr lang="ar-MA" sz="4400" dirty="0">
                <a:solidFill>
                  <a:schemeClr val="tx1"/>
                </a:solidFill>
                <a:latin typeface="Adobe Arabic" panose="02040503050201020203" pitchFamily="18" charset="-78"/>
                <a:cs typeface="Adobe Arabic" panose="02040503050201020203" pitchFamily="18" charset="-78"/>
              </a:rPr>
              <a:t>لقاح</a:t>
            </a:r>
            <a:r>
              <a:rPr lang="ar-MA" sz="3600" dirty="0">
                <a:solidFill>
                  <a:schemeClr val="tx1"/>
                </a:solidFill>
              </a:rPr>
              <a:t> </a:t>
            </a:r>
            <a:r>
              <a:rPr lang="fr-FR" sz="3600" dirty="0">
                <a:solidFill>
                  <a:schemeClr val="tx1"/>
                </a:solidFill>
              </a:rPr>
              <a:t> </a:t>
            </a:r>
            <a:r>
              <a:rPr lang="fr-FR" sz="3600" b="1" dirty="0">
                <a:solidFill>
                  <a:srgbClr val="0070C0"/>
                </a:solidFill>
              </a:rPr>
              <a:t>BCG</a:t>
            </a:r>
            <a:r>
              <a:rPr lang="fr-FR" sz="3600" dirty="0">
                <a:solidFill>
                  <a:schemeClr val="tx1"/>
                </a:solidFill>
              </a:rPr>
              <a:t> (issus de leur nom).</a:t>
            </a:r>
          </a:p>
          <a:p>
            <a:endParaRPr lang="fr-FR" dirty="0"/>
          </a:p>
        </p:txBody>
      </p:sp>
      <p:pic>
        <p:nvPicPr>
          <p:cNvPr id="5" name="Picture 4" descr="A picture containing diagram&#10;&#10;Description automatically generated">
            <a:extLst>
              <a:ext uri="{FF2B5EF4-FFF2-40B4-BE49-F238E27FC236}">
                <a16:creationId xmlns:a16="http://schemas.microsoft.com/office/drawing/2014/main" id="{4149AB88-FA2F-B738-219B-FB5B6A2960FA}"/>
              </a:ext>
            </a:extLst>
          </p:cNvPr>
          <p:cNvPicPr>
            <a:picLocks noChangeAspect="1"/>
          </p:cNvPicPr>
          <p:nvPr/>
        </p:nvPicPr>
        <p:blipFill rotWithShape="1">
          <a:blip r:embed="rId2">
            <a:extLst>
              <a:ext uri="{28A0092B-C50C-407E-A947-70E740481C1C}">
                <a14:useLocalDpi xmlns:a14="http://schemas.microsoft.com/office/drawing/2010/main" val="0"/>
              </a:ext>
            </a:extLst>
          </a:blip>
          <a:srcRect t="1" b="11968"/>
          <a:stretch/>
        </p:blipFill>
        <p:spPr>
          <a:xfrm>
            <a:off x="6448096" y="1205654"/>
            <a:ext cx="5385887" cy="4663440"/>
          </a:xfrm>
          <a:prstGeom prst="rect">
            <a:avLst/>
          </a:prstGeom>
        </p:spPr>
      </p:pic>
    </p:spTree>
    <p:extLst>
      <p:ext uri="{BB962C8B-B14F-4D97-AF65-F5344CB8AC3E}">
        <p14:creationId xmlns:p14="http://schemas.microsoft.com/office/powerpoint/2010/main" val="41779526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4D21882E-2EE7-25A2-8F75-CEEB2DDBB2E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40732" y="661870"/>
            <a:ext cx="7536109" cy="5196131"/>
          </a:xfrm>
          <a:prstGeom prst="rect">
            <a:avLst/>
          </a:prstGeom>
          <a:ln w="38100">
            <a:solidFill>
              <a:srgbClr val="C00000"/>
            </a:solidFill>
          </a:ln>
        </p:spPr>
      </p:pic>
      <p:sp>
        <p:nvSpPr>
          <p:cNvPr id="5" name="ZoneTexte 1">
            <a:extLst>
              <a:ext uri="{FF2B5EF4-FFF2-40B4-BE49-F238E27FC236}">
                <a16:creationId xmlns:a16="http://schemas.microsoft.com/office/drawing/2014/main" id="{9CBE3C7C-52E6-4D55-EBD5-D07A3166A2AC}"/>
              </a:ext>
            </a:extLst>
          </p:cNvPr>
          <p:cNvSpPr txBox="1"/>
          <p:nvPr/>
        </p:nvSpPr>
        <p:spPr>
          <a:xfrm>
            <a:off x="301219" y="554663"/>
            <a:ext cx="3577098" cy="1015663"/>
          </a:xfrm>
          <a:prstGeom prst="rect">
            <a:avLst/>
          </a:prstGeom>
          <a:noFill/>
        </p:spPr>
        <p:txBody>
          <a:bodyPr wrap="square" rtlCol="0">
            <a:spAutoFit/>
          </a:bodyPr>
          <a:lstStyle/>
          <a:p>
            <a:pPr marL="342900" indent="-342900" algn="just">
              <a:buFont typeface="Wingdings" panose="05000000000000000000" pitchFamily="2" charset="2"/>
              <a:buChar char="v"/>
            </a:pPr>
            <a:r>
              <a:rPr lang="fr-FR" sz="2000" b="1" dirty="0"/>
              <a:t>En utilisant le document, veuillez répondre aux questions suivantes: </a:t>
            </a:r>
          </a:p>
        </p:txBody>
      </p:sp>
      <p:sp>
        <p:nvSpPr>
          <p:cNvPr id="6" name="Rectangle 5">
            <a:extLst>
              <a:ext uri="{FF2B5EF4-FFF2-40B4-BE49-F238E27FC236}">
                <a16:creationId xmlns:a16="http://schemas.microsoft.com/office/drawing/2014/main" id="{D045C161-E5AD-5EF8-6C3C-0823FA5AE7BC}"/>
              </a:ext>
            </a:extLst>
          </p:cNvPr>
          <p:cNvSpPr/>
          <p:nvPr/>
        </p:nvSpPr>
        <p:spPr>
          <a:xfrm>
            <a:off x="301219" y="2022245"/>
            <a:ext cx="3510454" cy="707886"/>
          </a:xfrm>
          <a:prstGeom prst="rect">
            <a:avLst/>
          </a:prstGeom>
        </p:spPr>
        <p:txBody>
          <a:bodyPr wrap="square">
            <a:spAutoFit/>
          </a:bodyPr>
          <a:lstStyle/>
          <a:p>
            <a:pPr marL="457200" indent="-457200" algn="just">
              <a:buAutoNum type="alphaUcParenR"/>
            </a:pPr>
            <a:r>
              <a:rPr lang="fr-FR" sz="2000" b="1" dirty="0">
                <a:solidFill>
                  <a:srgbClr val="FF0000"/>
                </a:solidFill>
                <a:latin typeface="Arial" panose="020B0604020202020204" pitchFamily="34" charset="0"/>
                <a:cs typeface="Arial" panose="020B0604020202020204" pitchFamily="34" charset="0"/>
              </a:rPr>
              <a:t>Expliquez les résultats de chaque expériences.</a:t>
            </a:r>
          </a:p>
        </p:txBody>
      </p:sp>
      <p:sp>
        <p:nvSpPr>
          <p:cNvPr id="7" name="Rectangle 6">
            <a:extLst>
              <a:ext uri="{FF2B5EF4-FFF2-40B4-BE49-F238E27FC236}">
                <a16:creationId xmlns:a16="http://schemas.microsoft.com/office/drawing/2014/main" id="{690F2749-A554-2F55-4128-72010080C790}"/>
              </a:ext>
            </a:extLst>
          </p:cNvPr>
          <p:cNvSpPr/>
          <p:nvPr/>
        </p:nvSpPr>
        <p:spPr>
          <a:xfrm>
            <a:off x="301218" y="3032192"/>
            <a:ext cx="3457562" cy="1323439"/>
          </a:xfrm>
          <a:prstGeom prst="rect">
            <a:avLst/>
          </a:prstGeom>
        </p:spPr>
        <p:txBody>
          <a:bodyPr wrap="square">
            <a:spAutoFit/>
          </a:bodyPr>
          <a:lstStyle/>
          <a:p>
            <a:pPr algn="just"/>
            <a:r>
              <a:rPr lang="fr-FR" sz="2000" b="1" dirty="0">
                <a:solidFill>
                  <a:srgbClr val="FF0000"/>
                </a:solidFill>
                <a:latin typeface="Arial" panose="020B0604020202020204" pitchFamily="34" charset="0"/>
                <a:cs typeface="Arial" panose="020B0604020202020204" pitchFamily="34" charset="0"/>
              </a:rPr>
              <a:t>B) S'agit-il d’une réponse immunitaire humorale? Quelle est l'expérience qui confirme ta réponse? </a:t>
            </a:r>
          </a:p>
        </p:txBody>
      </p:sp>
      <p:sp>
        <p:nvSpPr>
          <p:cNvPr id="8" name="Rectangle 7">
            <a:extLst>
              <a:ext uri="{FF2B5EF4-FFF2-40B4-BE49-F238E27FC236}">
                <a16:creationId xmlns:a16="http://schemas.microsoft.com/office/drawing/2014/main" id="{794E4F9F-B12C-4BFD-AFD3-E5D60EB25BA6}"/>
              </a:ext>
            </a:extLst>
          </p:cNvPr>
          <p:cNvSpPr/>
          <p:nvPr/>
        </p:nvSpPr>
        <p:spPr>
          <a:xfrm>
            <a:off x="301218" y="4657692"/>
            <a:ext cx="3457562" cy="1015663"/>
          </a:xfrm>
          <a:prstGeom prst="rect">
            <a:avLst/>
          </a:prstGeom>
        </p:spPr>
        <p:txBody>
          <a:bodyPr wrap="square">
            <a:spAutoFit/>
          </a:bodyPr>
          <a:lstStyle/>
          <a:p>
            <a:pPr algn="just"/>
            <a:r>
              <a:rPr lang="fr-FR" sz="2000" b="1" dirty="0">
                <a:solidFill>
                  <a:srgbClr val="FF0000"/>
                </a:solidFill>
                <a:latin typeface="Arial" panose="020B0604020202020204" pitchFamily="34" charset="0"/>
                <a:cs typeface="Arial" panose="020B0604020202020204" pitchFamily="34" charset="0"/>
              </a:rPr>
              <a:t>C) Identifiez le type de réponse immunitaire en justifiant votre réponse.</a:t>
            </a:r>
          </a:p>
        </p:txBody>
      </p:sp>
    </p:spTree>
    <p:extLst>
      <p:ext uri="{BB962C8B-B14F-4D97-AF65-F5344CB8AC3E}">
        <p14:creationId xmlns:p14="http://schemas.microsoft.com/office/powerpoint/2010/main" val="272592989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08CF22D-D604-0A5B-A8B8-80F08CE4438A}"/>
              </a:ext>
            </a:extLst>
          </p:cNvPr>
          <p:cNvSpPr txBox="1"/>
          <p:nvPr/>
        </p:nvSpPr>
        <p:spPr>
          <a:xfrm>
            <a:off x="532906" y="543878"/>
            <a:ext cx="6093372" cy="830997"/>
          </a:xfrm>
          <a:prstGeom prst="rect">
            <a:avLst/>
          </a:prstGeom>
          <a:noFill/>
        </p:spPr>
        <p:txBody>
          <a:bodyPr wrap="square">
            <a:spAutoFit/>
          </a:bodyPr>
          <a:lstStyle/>
          <a:p>
            <a:r>
              <a:rPr kumimoji="0" lang="fr-FR" sz="4800" b="1" i="0" u="none" strike="noStrike" kern="1200" cap="none" spc="-50" normalizeH="0" baseline="0" noProof="0" dirty="0">
                <a:ln>
                  <a:noFill/>
                </a:ln>
                <a:solidFill>
                  <a:srgbClr val="000000"/>
                </a:solidFill>
                <a:effectLst/>
                <a:uLnTx/>
                <a:uFillTx/>
                <a:latin typeface="Calibri" panose="020F0502020204030204"/>
                <a:ea typeface="+mj-ea"/>
                <a:cs typeface="+mj-cs"/>
              </a:rPr>
              <a:t>Réponses :</a:t>
            </a:r>
          </a:p>
        </p:txBody>
      </p:sp>
      <p:sp>
        <p:nvSpPr>
          <p:cNvPr id="2" name="Rectangle 1">
            <a:extLst>
              <a:ext uri="{FF2B5EF4-FFF2-40B4-BE49-F238E27FC236}">
                <a16:creationId xmlns:a16="http://schemas.microsoft.com/office/drawing/2014/main" id="{4F713251-46D6-026F-A248-9D209A76EAB1}"/>
              </a:ext>
            </a:extLst>
          </p:cNvPr>
          <p:cNvSpPr/>
          <p:nvPr/>
        </p:nvSpPr>
        <p:spPr>
          <a:xfrm>
            <a:off x="532906" y="1975837"/>
            <a:ext cx="11126188" cy="830997"/>
          </a:xfrm>
          <a:prstGeom prst="rect">
            <a:avLst/>
          </a:prstGeom>
        </p:spPr>
        <p:txBody>
          <a:bodyPr wrap="square">
            <a:spAutoFit/>
          </a:bodyPr>
          <a:lstStyle/>
          <a:p>
            <a:pPr algn="just"/>
            <a:r>
              <a:rPr lang="fr-FR" sz="2400" b="1" dirty="0">
                <a:solidFill>
                  <a:srgbClr val="FF0000"/>
                </a:solidFill>
              </a:rPr>
              <a:t>A) - </a:t>
            </a:r>
            <a:r>
              <a:rPr lang="fr-FR" sz="2400" b="1" dirty="0">
                <a:latin typeface="Calibri" panose="020F0502020204030204" pitchFamily="34" charset="0"/>
                <a:cs typeface="Calibri" panose="020F0502020204030204" pitchFamily="34" charset="0"/>
              </a:rPr>
              <a:t>S1 </a:t>
            </a:r>
            <a:r>
              <a:rPr lang="fr-FR" sz="2400" b="1" dirty="0">
                <a:solidFill>
                  <a:srgbClr val="00B050"/>
                </a:solidFill>
                <a:latin typeface="Calibri" panose="020F0502020204030204" pitchFamily="34" charset="0"/>
                <a:cs typeface="Calibri" panose="020F0502020204030204" pitchFamily="34" charset="0"/>
              </a:rPr>
              <a:t>meurt</a:t>
            </a:r>
            <a:r>
              <a:rPr lang="fr-FR" sz="2400" b="1" dirty="0">
                <a:latin typeface="Calibri" panose="020F0502020204030204" pitchFamily="34" charset="0"/>
                <a:cs typeface="Calibri" panose="020F0502020204030204" pitchFamily="34" charset="0"/>
              </a:rPr>
              <a:t> à cause du bacille de Koch</a:t>
            </a:r>
            <a:r>
              <a:rPr lang="ar-MA" sz="2400" b="1" dirty="0">
                <a:latin typeface="Calibri" panose="020F0502020204030204" pitchFamily="34" charset="0"/>
                <a:cs typeface="Calibri" panose="020F0502020204030204" pitchFamily="34" charset="0"/>
              </a:rPr>
              <a:t> </a:t>
            </a:r>
            <a:r>
              <a:rPr lang="fr-FR" sz="2400" b="1" dirty="0">
                <a:latin typeface="Calibri" panose="020F0502020204030204" pitchFamily="34" charset="0"/>
                <a:cs typeface="Calibri" panose="020F0502020204030204" pitchFamily="34" charset="0"/>
              </a:rPr>
              <a:t>(BK). S1 n’est </a:t>
            </a:r>
            <a:r>
              <a:rPr lang="fr-FR" sz="2400" b="1" dirty="0">
                <a:solidFill>
                  <a:srgbClr val="00B050"/>
                </a:solidFill>
                <a:latin typeface="Calibri" panose="020F0502020204030204" pitchFamily="34" charset="0"/>
                <a:cs typeface="Calibri" panose="020F0502020204030204" pitchFamily="34" charset="0"/>
              </a:rPr>
              <a:t>pas immunisé </a:t>
            </a:r>
            <a:r>
              <a:rPr lang="ar-MA" sz="2400" b="1" dirty="0">
                <a:solidFill>
                  <a:srgbClr val="00B050"/>
                </a:solidFill>
                <a:latin typeface="Calibri" panose="020F0502020204030204" pitchFamily="34" charset="0"/>
                <a:cs typeface="Calibri" panose="020F0502020204030204" pitchFamily="34" charset="0"/>
              </a:rPr>
              <a:t>غير ممنع</a:t>
            </a:r>
            <a:r>
              <a:rPr lang="fr-FR" sz="2400" b="1" dirty="0">
                <a:solidFill>
                  <a:srgbClr val="00B050"/>
                </a:solidFill>
                <a:latin typeface="Calibri" panose="020F0502020204030204" pitchFamily="34" charset="0"/>
                <a:cs typeface="Calibri" panose="020F0502020204030204" pitchFamily="34" charset="0"/>
              </a:rPr>
              <a:t> </a:t>
            </a:r>
            <a:r>
              <a:rPr lang="fr-FR" sz="2400" b="1" dirty="0">
                <a:latin typeface="Calibri" panose="020F0502020204030204" pitchFamily="34" charset="0"/>
                <a:cs typeface="Calibri" panose="020F0502020204030204" pitchFamily="34" charset="0"/>
              </a:rPr>
              <a:t>contre cette maladie.</a:t>
            </a:r>
            <a:endParaRPr lang="fr-FR" dirty="0">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id="{6B20E200-1559-0052-58EB-F9FA5F064DC3}"/>
              </a:ext>
            </a:extLst>
          </p:cNvPr>
          <p:cNvSpPr/>
          <p:nvPr/>
        </p:nvSpPr>
        <p:spPr>
          <a:xfrm>
            <a:off x="941467" y="2806834"/>
            <a:ext cx="10443016" cy="461665"/>
          </a:xfrm>
          <a:prstGeom prst="rect">
            <a:avLst/>
          </a:prstGeom>
        </p:spPr>
        <p:txBody>
          <a:bodyPr wrap="square">
            <a:spAutoFit/>
          </a:bodyPr>
          <a:lstStyle/>
          <a:p>
            <a:pPr algn="just"/>
            <a:r>
              <a:rPr lang="fr-FR" sz="2400" b="1" dirty="0">
                <a:solidFill>
                  <a:srgbClr val="FF0000"/>
                </a:solidFill>
              </a:rPr>
              <a:t>- </a:t>
            </a:r>
            <a:r>
              <a:rPr lang="fr-FR" sz="2400" b="1" dirty="0">
                <a:latin typeface="Calibri" panose="020F0502020204030204" pitchFamily="34" charset="0"/>
                <a:cs typeface="Calibri" panose="020F0502020204030204" pitchFamily="34" charset="0"/>
              </a:rPr>
              <a:t>Le </a:t>
            </a:r>
            <a:r>
              <a:rPr lang="fr-FR" sz="2400" b="1" dirty="0">
                <a:solidFill>
                  <a:srgbClr val="00B050"/>
                </a:solidFill>
                <a:latin typeface="Calibri" panose="020F0502020204030204" pitchFamily="34" charset="0"/>
                <a:cs typeface="Calibri" panose="020F0502020204030204" pitchFamily="34" charset="0"/>
              </a:rPr>
              <a:t>vaccin </a:t>
            </a:r>
            <a:r>
              <a:rPr lang="ar-MA" sz="2400" b="1" dirty="0">
                <a:solidFill>
                  <a:srgbClr val="00B050"/>
                </a:solidFill>
                <a:latin typeface="Calibri" panose="020F0502020204030204" pitchFamily="34" charset="0"/>
                <a:cs typeface="Calibri" panose="020F0502020204030204" pitchFamily="34" charset="0"/>
              </a:rPr>
              <a:t>لقاح</a:t>
            </a:r>
            <a:r>
              <a:rPr lang="fr-FR" sz="2400" b="1" dirty="0">
                <a:latin typeface="Calibri" panose="020F0502020204030204" pitchFamily="34" charset="0"/>
                <a:cs typeface="Calibri" panose="020F0502020204030204" pitchFamily="34" charset="0"/>
              </a:rPr>
              <a:t> </a:t>
            </a:r>
            <a:r>
              <a:rPr lang="ar-MA" sz="2400" b="1" dirty="0">
                <a:latin typeface="Calibri" panose="020F0502020204030204" pitchFamily="34" charset="0"/>
                <a:cs typeface="Calibri" panose="020F0502020204030204" pitchFamily="34" charset="0"/>
              </a:rPr>
              <a:t> </a:t>
            </a:r>
            <a:r>
              <a:rPr lang="fr-FR" sz="2400" b="1" dirty="0">
                <a:latin typeface="Calibri" panose="020F0502020204030204" pitchFamily="34" charset="0"/>
                <a:cs typeface="Calibri" panose="020F0502020204030204" pitchFamily="34" charset="0"/>
              </a:rPr>
              <a:t>BCG a permis </a:t>
            </a:r>
            <a:r>
              <a:rPr lang="fr-FR" sz="2400" b="1" dirty="0">
                <a:solidFill>
                  <a:srgbClr val="00B050"/>
                </a:solidFill>
                <a:latin typeface="Calibri" panose="020F0502020204030204" pitchFamily="34" charset="0"/>
                <a:cs typeface="Calibri" panose="020F0502020204030204" pitchFamily="34" charset="0"/>
              </a:rPr>
              <a:t>d’immuniser</a:t>
            </a:r>
            <a:r>
              <a:rPr lang="fr-FR" sz="2400" b="1" dirty="0">
                <a:latin typeface="Calibri" panose="020F0502020204030204" pitchFamily="34" charset="0"/>
                <a:cs typeface="Calibri" panose="020F0502020204030204" pitchFamily="34" charset="0"/>
              </a:rPr>
              <a:t> la S2 c’est pour cella qu’elle </a:t>
            </a:r>
            <a:r>
              <a:rPr lang="fr-FR" sz="2400" b="1" dirty="0">
                <a:solidFill>
                  <a:srgbClr val="00B050"/>
                </a:solidFill>
                <a:latin typeface="Calibri" panose="020F0502020204030204" pitchFamily="34" charset="0"/>
                <a:cs typeface="Calibri" panose="020F0502020204030204" pitchFamily="34" charset="0"/>
              </a:rPr>
              <a:t>survive</a:t>
            </a:r>
            <a:r>
              <a:rPr lang="fr-FR" sz="2400" b="1" dirty="0">
                <a:latin typeface="Calibri" panose="020F0502020204030204" pitchFamily="34" charset="0"/>
                <a:cs typeface="Calibri" panose="020F0502020204030204" pitchFamily="34" charset="0"/>
              </a:rPr>
              <a:t>.</a:t>
            </a:r>
            <a:endParaRPr lang="fr-FR" dirty="0">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07C43159-6AC3-0670-3361-FDBBBDD2CD48}"/>
              </a:ext>
            </a:extLst>
          </p:cNvPr>
          <p:cNvSpPr/>
          <p:nvPr/>
        </p:nvSpPr>
        <p:spPr>
          <a:xfrm>
            <a:off x="941467" y="3378112"/>
            <a:ext cx="10717627" cy="461665"/>
          </a:xfrm>
          <a:prstGeom prst="rect">
            <a:avLst/>
          </a:prstGeom>
        </p:spPr>
        <p:txBody>
          <a:bodyPr wrap="square">
            <a:spAutoFit/>
          </a:bodyPr>
          <a:lstStyle/>
          <a:p>
            <a:pPr algn="just"/>
            <a:r>
              <a:rPr lang="fr-FR" sz="2400" b="1" dirty="0">
                <a:solidFill>
                  <a:srgbClr val="FF0000"/>
                </a:solidFill>
              </a:rPr>
              <a:t>- </a:t>
            </a:r>
            <a:r>
              <a:rPr lang="fr-FR" sz="2400" b="1" dirty="0">
                <a:latin typeface="Calibri" panose="020F0502020204030204" pitchFamily="34" charset="0"/>
                <a:cs typeface="Calibri" panose="020F0502020204030204" pitchFamily="34" charset="0"/>
              </a:rPr>
              <a:t>S4 </a:t>
            </a:r>
            <a:r>
              <a:rPr lang="fr-FR" sz="2400" b="1" dirty="0">
                <a:solidFill>
                  <a:srgbClr val="00B050"/>
                </a:solidFill>
                <a:latin typeface="Calibri" panose="020F0502020204030204" pitchFamily="34" charset="0"/>
                <a:cs typeface="Calibri" panose="020F0502020204030204" pitchFamily="34" charset="0"/>
              </a:rPr>
              <a:t>meurt</a:t>
            </a:r>
            <a:r>
              <a:rPr lang="fr-FR" sz="2400" b="1" dirty="0">
                <a:latin typeface="Calibri" panose="020F0502020204030204" pitchFamily="34" charset="0"/>
                <a:cs typeface="Calibri" panose="020F0502020204030204" pitchFamily="34" charset="0"/>
              </a:rPr>
              <a:t> car le sérum contenant des anticorps n’a pas pu détruire la bactérie</a:t>
            </a:r>
            <a:r>
              <a:rPr lang="ar-MA" sz="2400" b="1" dirty="0">
                <a:latin typeface="Calibri" panose="020F0502020204030204" pitchFamily="34" charset="0"/>
                <a:cs typeface="Calibri" panose="020F0502020204030204" pitchFamily="34" charset="0"/>
              </a:rPr>
              <a:t> </a:t>
            </a:r>
            <a:r>
              <a:rPr lang="fr-FR" sz="2400" b="1" dirty="0">
                <a:latin typeface="Calibri" panose="020F0502020204030204" pitchFamily="34" charset="0"/>
                <a:cs typeface="Calibri" panose="020F0502020204030204" pitchFamily="34" charset="0"/>
              </a:rPr>
              <a:t> BK.</a:t>
            </a:r>
            <a:endParaRPr lang="fr-FR" dirty="0">
              <a:latin typeface="Calibri" panose="020F0502020204030204" pitchFamily="34" charset="0"/>
              <a:cs typeface="Calibri" panose="020F0502020204030204" pitchFamily="34" charset="0"/>
            </a:endParaRPr>
          </a:p>
        </p:txBody>
      </p:sp>
      <p:sp>
        <p:nvSpPr>
          <p:cNvPr id="11" name="Rectangle 10">
            <a:extLst>
              <a:ext uri="{FF2B5EF4-FFF2-40B4-BE49-F238E27FC236}">
                <a16:creationId xmlns:a16="http://schemas.microsoft.com/office/drawing/2014/main" id="{425414C3-5C68-3418-380D-DB9BE4F1E23C}"/>
              </a:ext>
            </a:extLst>
          </p:cNvPr>
          <p:cNvSpPr/>
          <p:nvPr/>
        </p:nvSpPr>
        <p:spPr>
          <a:xfrm>
            <a:off x="941467" y="3949390"/>
            <a:ext cx="10717627" cy="830997"/>
          </a:xfrm>
          <a:prstGeom prst="rect">
            <a:avLst/>
          </a:prstGeom>
        </p:spPr>
        <p:txBody>
          <a:bodyPr wrap="square">
            <a:spAutoFit/>
          </a:bodyPr>
          <a:lstStyle/>
          <a:p>
            <a:pPr algn="just"/>
            <a:r>
              <a:rPr lang="fr-FR" sz="2400" b="1" dirty="0">
                <a:solidFill>
                  <a:srgbClr val="FF0000"/>
                </a:solidFill>
              </a:rPr>
              <a:t>- </a:t>
            </a:r>
            <a:r>
              <a:rPr lang="fr-FR" sz="2400" b="1" dirty="0">
                <a:latin typeface="Calibri" panose="020F0502020204030204" pitchFamily="34" charset="0"/>
                <a:cs typeface="Calibri" panose="020F0502020204030204" pitchFamily="34" charset="0"/>
              </a:rPr>
              <a:t>S6 ne meurt pas car on a injecté les lymphocytes T qui détruisent la bactérie</a:t>
            </a:r>
            <a:br>
              <a:rPr lang="fr-FR" sz="2400" b="1" dirty="0">
                <a:latin typeface="Calibri" panose="020F0502020204030204" pitchFamily="34" charset="0"/>
                <a:cs typeface="Calibri" panose="020F0502020204030204" pitchFamily="34" charset="0"/>
              </a:rPr>
            </a:br>
            <a:r>
              <a:rPr lang="fr-FR" sz="2400" b="1" dirty="0">
                <a:latin typeface="Calibri" panose="020F0502020204030204" pitchFamily="34" charset="0"/>
                <a:cs typeface="Calibri" panose="020F0502020204030204" pitchFamily="34" charset="0"/>
              </a:rPr>
              <a:t>et immunisent la souris contre la bactérie BK.</a:t>
            </a:r>
            <a:endParaRPr lang="fr-FR" dirty="0">
              <a:latin typeface="Calibri" panose="020F0502020204030204" pitchFamily="34" charset="0"/>
              <a:cs typeface="Calibri" panose="020F0502020204030204" pitchFamily="34" charset="0"/>
            </a:endParaRPr>
          </a:p>
        </p:txBody>
      </p:sp>
      <p:sp>
        <p:nvSpPr>
          <p:cNvPr id="12" name="Rectangle 11">
            <a:extLst>
              <a:ext uri="{FF2B5EF4-FFF2-40B4-BE49-F238E27FC236}">
                <a16:creationId xmlns:a16="http://schemas.microsoft.com/office/drawing/2014/main" id="{F4779844-8E03-4241-4B5E-9263BF58070B}"/>
              </a:ext>
            </a:extLst>
          </p:cNvPr>
          <p:cNvSpPr/>
          <p:nvPr/>
        </p:nvSpPr>
        <p:spPr>
          <a:xfrm>
            <a:off x="532906" y="4890000"/>
            <a:ext cx="11126188" cy="461665"/>
          </a:xfrm>
          <a:prstGeom prst="rect">
            <a:avLst/>
          </a:prstGeom>
        </p:spPr>
        <p:txBody>
          <a:bodyPr wrap="square">
            <a:spAutoFit/>
          </a:bodyPr>
          <a:lstStyle/>
          <a:p>
            <a:pPr algn="just"/>
            <a:r>
              <a:rPr lang="fr-FR" sz="2400" b="1" dirty="0">
                <a:solidFill>
                  <a:srgbClr val="FF0000"/>
                </a:solidFill>
              </a:rPr>
              <a:t>B) </a:t>
            </a:r>
            <a:r>
              <a:rPr lang="fr-FR" sz="2400" b="1" dirty="0">
                <a:latin typeface="Calibri" panose="020F0502020204030204" pitchFamily="34" charset="0"/>
                <a:cs typeface="Calibri" panose="020F0502020204030204" pitchFamily="34" charset="0"/>
              </a:rPr>
              <a:t>Non, car il ne fait pas intervenir des anticorps. L’expérience 3 du sérum confirme ça. </a:t>
            </a:r>
          </a:p>
        </p:txBody>
      </p:sp>
      <p:sp>
        <p:nvSpPr>
          <p:cNvPr id="13" name="Rectangle 12">
            <a:extLst>
              <a:ext uri="{FF2B5EF4-FFF2-40B4-BE49-F238E27FC236}">
                <a16:creationId xmlns:a16="http://schemas.microsoft.com/office/drawing/2014/main" id="{4930BF9F-7720-66FD-2589-8B0680A98FAB}"/>
              </a:ext>
            </a:extLst>
          </p:cNvPr>
          <p:cNvSpPr/>
          <p:nvPr/>
        </p:nvSpPr>
        <p:spPr>
          <a:xfrm>
            <a:off x="532906" y="5461278"/>
            <a:ext cx="11126188" cy="830997"/>
          </a:xfrm>
          <a:prstGeom prst="rect">
            <a:avLst/>
          </a:prstGeom>
        </p:spPr>
        <p:txBody>
          <a:bodyPr wrap="square">
            <a:spAutoFit/>
          </a:bodyPr>
          <a:lstStyle/>
          <a:p>
            <a:pPr algn="just"/>
            <a:r>
              <a:rPr lang="fr-FR" sz="2400" b="1" dirty="0">
                <a:solidFill>
                  <a:srgbClr val="FF0000"/>
                </a:solidFill>
              </a:rPr>
              <a:t>C)</a:t>
            </a:r>
            <a:r>
              <a:rPr lang="fr-FR" sz="700" b="1" dirty="0">
                <a:solidFill>
                  <a:srgbClr val="FF0000"/>
                </a:solidFill>
              </a:rPr>
              <a:t> </a:t>
            </a:r>
            <a:r>
              <a:rPr lang="fr-FR" sz="2400" b="1" dirty="0">
                <a:latin typeface="Calibri" panose="020F0502020204030204" pitchFamily="34" charset="0"/>
                <a:cs typeface="Calibri" panose="020F0502020204030204" pitchFamily="34" charset="0"/>
              </a:rPr>
              <a:t>C’est une </a:t>
            </a:r>
            <a:r>
              <a:rPr lang="fr-FR" sz="2400" b="1" dirty="0">
                <a:solidFill>
                  <a:srgbClr val="0070C0"/>
                </a:solidFill>
                <a:latin typeface="Calibri" panose="020F0502020204030204" pitchFamily="34" charset="0"/>
                <a:cs typeface="Calibri" panose="020F0502020204030204" pitchFamily="34" charset="0"/>
              </a:rPr>
              <a:t>réponse immunitaire à médiation cellulaire </a:t>
            </a:r>
            <a:r>
              <a:rPr lang="fr-FR" sz="2400" b="1" dirty="0">
                <a:latin typeface="Calibri" panose="020F0502020204030204" pitchFamily="34" charset="0"/>
                <a:cs typeface="Calibri" panose="020F0502020204030204" pitchFamily="34" charset="0"/>
              </a:rPr>
              <a:t>qui ne se fait pas par l’intervention des anticorps mais par l’intervention des </a:t>
            </a:r>
            <a:r>
              <a:rPr lang="fr-FR" sz="2400" b="1" dirty="0">
                <a:solidFill>
                  <a:srgbClr val="00B050"/>
                </a:solidFill>
                <a:latin typeface="Calibri" panose="020F0502020204030204" pitchFamily="34" charset="0"/>
                <a:cs typeface="Calibri" panose="020F0502020204030204" pitchFamily="34" charset="0"/>
              </a:rPr>
              <a:t>lymphocytes T.</a:t>
            </a:r>
          </a:p>
        </p:txBody>
      </p:sp>
    </p:spTree>
    <p:extLst>
      <p:ext uri="{BB962C8B-B14F-4D97-AF65-F5344CB8AC3E}">
        <p14:creationId xmlns:p14="http://schemas.microsoft.com/office/powerpoint/2010/main" val="342757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0" end="0"/>
                                            </p:txEl>
                                          </p:spTgt>
                                        </p:tgtEl>
                                        <p:attrNameLst>
                                          <p:attrName>style.visibility</p:attrName>
                                        </p:attrNameLst>
                                      </p:cBhvr>
                                      <p:to>
                                        <p:strVal val="visible"/>
                                      </p:to>
                                    </p:set>
                                    <p:animEffect transition="in" filter="fade">
                                      <p:cBhvr>
                                        <p:cTn id="17" dur="500"/>
                                        <p:tgtEl>
                                          <p:spTgt spid="1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2" grpId="0"/>
      <p:bldP spid="1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097280" y="0"/>
            <a:ext cx="11094720" cy="1450757"/>
          </a:xfrm>
        </p:spPr>
        <p:txBody>
          <a:bodyPr>
            <a:normAutofit/>
          </a:bodyPr>
          <a:lstStyle/>
          <a:p>
            <a:r>
              <a:rPr lang="fr-FR" sz="4400" b="1" dirty="0">
                <a:solidFill>
                  <a:srgbClr val="0070C0"/>
                </a:solidFill>
                <a:latin typeface="+mn-lt"/>
              </a:rPr>
              <a:t>a) Mode d’action des lymphocytes T8 tueurs :</a:t>
            </a:r>
          </a:p>
        </p:txBody>
      </p:sp>
    </p:spTree>
    <p:extLst>
      <p:ext uri="{BB962C8B-B14F-4D97-AF65-F5344CB8AC3E}">
        <p14:creationId xmlns:p14="http://schemas.microsoft.com/office/powerpoint/2010/main" val="200288649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1F5F4CD-7A26-A63D-4AF3-CAE11893090A}"/>
              </a:ext>
            </a:extLst>
          </p:cNvPr>
          <p:cNvPicPr>
            <a:picLocks noGrp="1" noChangeAspect="1"/>
          </p:cNvPicPr>
          <p:nvPr>
            <p:ph idx="1"/>
          </p:nvPr>
        </p:nvPicPr>
        <p:blipFill>
          <a:blip r:embed="rId2"/>
          <a:stretch>
            <a:fillRect/>
          </a:stretch>
        </p:blipFill>
        <p:spPr>
          <a:xfrm>
            <a:off x="982835" y="331075"/>
            <a:ext cx="10226329" cy="13993927"/>
          </a:xfrm>
        </p:spPr>
      </p:pic>
      <p:sp>
        <p:nvSpPr>
          <p:cNvPr id="6" name="Rectangle 5">
            <a:extLst>
              <a:ext uri="{FF2B5EF4-FFF2-40B4-BE49-F238E27FC236}">
                <a16:creationId xmlns:a16="http://schemas.microsoft.com/office/drawing/2014/main" id="{8B01D192-AF12-952A-C2C7-A10A6AFFC2A4}"/>
              </a:ext>
            </a:extLst>
          </p:cNvPr>
          <p:cNvSpPr/>
          <p:nvPr/>
        </p:nvSpPr>
        <p:spPr>
          <a:xfrm>
            <a:off x="6747642" y="4777970"/>
            <a:ext cx="5145854" cy="923330"/>
          </a:xfrm>
          <a:prstGeom prst="rect">
            <a:avLst/>
          </a:prstGeom>
          <a:solidFill>
            <a:schemeClr val="bg1"/>
          </a:solidFill>
          <a:ln w="57150">
            <a:solidFill>
              <a:srgbClr val="FF0066"/>
            </a:solidFill>
          </a:ln>
        </p:spPr>
        <p:txBody>
          <a:bodyPr wrap="square">
            <a:spAutoFit/>
          </a:bodyPr>
          <a:lstStyle/>
          <a:p>
            <a:pPr algn="just"/>
            <a:r>
              <a:rPr lang="fr-FR" b="1" dirty="0"/>
              <a:t>Le document suivant représente le mode d’action des lymphocytes T tueurs (T8) dans la réponse immunitaire cellulaire.</a:t>
            </a:r>
          </a:p>
        </p:txBody>
      </p:sp>
    </p:spTree>
    <p:extLst>
      <p:ext uri="{BB962C8B-B14F-4D97-AF65-F5344CB8AC3E}">
        <p14:creationId xmlns:p14="http://schemas.microsoft.com/office/powerpoint/2010/main" val="24585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1.48148E-6 L 0 -0.20185 " pathEditMode="relative" rAng="0" ptsTypes="AA">
                                      <p:cBhvr>
                                        <p:cTn id="11" dur="2000" fill="hold"/>
                                        <p:tgtEl>
                                          <p:spTgt spid="5"/>
                                        </p:tgtEl>
                                        <p:attrNameLst>
                                          <p:attrName>ppt_x</p:attrName>
                                          <p:attrName>ppt_y</p:attrName>
                                        </p:attrNameLst>
                                      </p:cBhvr>
                                      <p:rCtr x="0" y="-10093"/>
                                    </p:animMotion>
                                  </p:childTnLst>
                                </p:cTn>
                              </p:par>
                            </p:childTnLst>
                          </p:cTn>
                        </p:par>
                      </p:childTnLst>
                    </p:cTn>
                  </p:par>
                  <p:par>
                    <p:cTn id="12" fill="hold">
                      <p:stCondLst>
                        <p:cond delay="indefinite"/>
                      </p:stCondLst>
                      <p:childTnLst>
                        <p:par>
                          <p:cTn id="13" fill="hold">
                            <p:stCondLst>
                              <p:cond delay="0"/>
                            </p:stCondLst>
                            <p:childTnLst>
                              <p:par>
                                <p:cTn id="14" presetID="42" presetClass="path" presetSubtype="0" accel="50000" decel="50000" fill="hold" nodeType="clickEffect">
                                  <p:stCondLst>
                                    <p:cond delay="0"/>
                                  </p:stCondLst>
                                  <p:childTnLst>
                                    <p:animMotion origin="layout" path="M 0 -0.20185 L -0.0099 -1.06852 " pathEditMode="relative" rAng="0" ptsTypes="AA">
                                      <p:cBhvr>
                                        <p:cTn id="15" dur="2000" fill="hold"/>
                                        <p:tgtEl>
                                          <p:spTgt spid="5"/>
                                        </p:tgtEl>
                                        <p:attrNameLst>
                                          <p:attrName>ppt_x</p:attrName>
                                          <p:attrName>ppt_y</p:attrName>
                                        </p:attrNameLst>
                                      </p:cBhvr>
                                      <p:rCtr x="-495" y="-4333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Content Placeholder 4">
            <a:extLst>
              <a:ext uri="{FF2B5EF4-FFF2-40B4-BE49-F238E27FC236}">
                <a16:creationId xmlns:a16="http://schemas.microsoft.com/office/drawing/2014/main" id="{A81E0B25-AA9E-C9E5-21B4-5AB3D05A4DC7}"/>
              </a:ext>
            </a:extLst>
          </p:cNvPr>
          <p:cNvPicPr>
            <a:picLocks noGrp="1" noChangeAspect="1"/>
          </p:cNvPicPr>
          <p:nvPr>
            <p:ph idx="1"/>
          </p:nvPr>
        </p:nvPicPr>
        <p:blipFill>
          <a:blip r:embed="rId2"/>
          <a:stretch>
            <a:fillRect/>
          </a:stretch>
        </p:blipFill>
        <p:spPr>
          <a:xfrm>
            <a:off x="3619477" y="0"/>
            <a:ext cx="5014005" cy="6861272"/>
          </a:xfrm>
        </p:spPr>
      </p:pic>
    </p:spTree>
    <p:extLst>
      <p:ext uri="{BB962C8B-B14F-4D97-AF65-F5344CB8AC3E}">
        <p14:creationId xmlns:p14="http://schemas.microsoft.com/office/powerpoint/2010/main" val="5602842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536187-1A00-B271-942F-66C906172579}"/>
              </a:ext>
            </a:extLst>
          </p:cNvPr>
          <p:cNvSpPr/>
          <p:nvPr/>
        </p:nvSpPr>
        <p:spPr>
          <a:xfrm>
            <a:off x="1159043" y="703663"/>
            <a:ext cx="10018709" cy="954107"/>
          </a:xfrm>
          <a:prstGeom prst="rect">
            <a:avLst/>
          </a:prstGeom>
        </p:spPr>
        <p:txBody>
          <a:bodyPr wrap="square">
            <a:spAutoFit/>
          </a:bodyPr>
          <a:lstStyle/>
          <a:p>
            <a:pPr algn="just"/>
            <a:r>
              <a:rPr lang="ar-MA" sz="2800" b="1" dirty="0">
                <a:solidFill>
                  <a:srgbClr val="FF0000"/>
                </a:solidFill>
                <a:latin typeface="Calibri" panose="020F0502020204030204" pitchFamily="34" charset="0"/>
                <a:cs typeface="Calibri" panose="020F0502020204030204" pitchFamily="34" charset="0"/>
              </a:rPr>
              <a:t>-</a:t>
            </a:r>
            <a:r>
              <a:rPr lang="en-US" sz="2800" b="1" dirty="0">
                <a:solidFill>
                  <a:srgbClr val="FF0000"/>
                </a:solidFill>
                <a:latin typeface="Calibri" panose="020F0502020204030204" pitchFamily="34" charset="0"/>
                <a:cs typeface="Calibri" panose="020F0502020204030204" pitchFamily="34" charset="0"/>
              </a:rPr>
              <a:t> </a:t>
            </a:r>
            <a:r>
              <a:rPr lang="fr-FR" sz="2800" b="1" dirty="0">
                <a:solidFill>
                  <a:srgbClr val="FF0000"/>
                </a:solidFill>
                <a:latin typeface="Calibri" panose="020F0502020204030204" pitchFamily="34" charset="0"/>
                <a:cs typeface="Calibri" panose="020F0502020204030204" pitchFamily="34" charset="0"/>
              </a:rPr>
              <a:t>D’après le document précèdent, décrire comment les lymphocytes T tueurs attaquent les cellules infectées.</a:t>
            </a:r>
          </a:p>
        </p:txBody>
      </p:sp>
      <p:sp>
        <p:nvSpPr>
          <p:cNvPr id="5" name="ZoneTexte 4">
            <a:extLst>
              <a:ext uri="{FF2B5EF4-FFF2-40B4-BE49-F238E27FC236}">
                <a16:creationId xmlns:a16="http://schemas.microsoft.com/office/drawing/2014/main" id="{6D653861-5428-BDD9-4BB0-D91DB6353FC9}"/>
              </a:ext>
            </a:extLst>
          </p:cNvPr>
          <p:cNvSpPr txBox="1"/>
          <p:nvPr/>
        </p:nvSpPr>
        <p:spPr>
          <a:xfrm>
            <a:off x="1159043" y="2061315"/>
            <a:ext cx="10018708" cy="523220"/>
          </a:xfrm>
          <a:prstGeom prst="rect">
            <a:avLst/>
          </a:prstGeom>
          <a:noFill/>
        </p:spPr>
        <p:txBody>
          <a:bodyPr wrap="square" rtlCol="0">
            <a:spAutoFit/>
          </a:bodyPr>
          <a:lstStyle/>
          <a:p>
            <a:pPr algn="ctr"/>
            <a:r>
              <a:rPr lang="fr-FR" sz="2800" b="1" dirty="0">
                <a:solidFill>
                  <a:srgbClr val="00B050"/>
                </a:solidFill>
              </a:rPr>
              <a:t>Réponse:</a:t>
            </a:r>
          </a:p>
        </p:txBody>
      </p:sp>
      <p:sp>
        <p:nvSpPr>
          <p:cNvPr id="6" name="Rectangle 5">
            <a:extLst>
              <a:ext uri="{FF2B5EF4-FFF2-40B4-BE49-F238E27FC236}">
                <a16:creationId xmlns:a16="http://schemas.microsoft.com/office/drawing/2014/main" id="{3935833A-D56C-51A2-0A6C-BE568074FA0F}"/>
              </a:ext>
            </a:extLst>
          </p:cNvPr>
          <p:cNvSpPr/>
          <p:nvPr/>
        </p:nvSpPr>
        <p:spPr>
          <a:xfrm>
            <a:off x="1159043" y="3130548"/>
            <a:ext cx="10018708" cy="2246769"/>
          </a:xfrm>
          <a:prstGeom prst="rect">
            <a:avLst/>
          </a:prstGeom>
          <a:ln>
            <a:solidFill>
              <a:srgbClr val="C00000"/>
            </a:solidFill>
          </a:ln>
        </p:spPr>
        <p:txBody>
          <a:bodyPr wrap="square">
            <a:spAutoFit/>
          </a:bodyPr>
          <a:lstStyle/>
          <a:p>
            <a:pPr algn="just"/>
            <a:r>
              <a:rPr lang="ar-MA" sz="2400" dirty="0">
                <a:latin typeface="Calibri" panose="020F0502020204030204" pitchFamily="34" charset="0"/>
                <a:cs typeface="Calibri" panose="020F0502020204030204" pitchFamily="34" charset="0"/>
              </a:rPr>
              <a:t>-</a:t>
            </a:r>
            <a:r>
              <a:rPr lang="en-US" sz="2400" dirty="0">
                <a:latin typeface="Calibri" panose="020F0502020204030204" pitchFamily="34" charset="0"/>
                <a:cs typeface="Calibri" panose="020F0502020204030204" pitchFamily="34" charset="0"/>
              </a:rPr>
              <a:t> </a:t>
            </a:r>
            <a:r>
              <a:rPr lang="fr-FR" sz="2800" dirty="0">
                <a:latin typeface="Calibri" panose="020F0502020204030204" pitchFamily="34" charset="0"/>
                <a:cs typeface="Calibri" panose="020F0502020204030204" pitchFamily="34" charset="0"/>
              </a:rPr>
              <a:t>Après la reconnaissance de l’agent pathogène (</a:t>
            </a:r>
            <a:r>
              <a:rPr lang="fr-FR" sz="2800" b="1" dirty="0">
                <a:latin typeface="Calibri" panose="020F0502020204030204" pitchFamily="34" charset="0"/>
                <a:cs typeface="Calibri" panose="020F0502020204030204" pitchFamily="34" charset="0"/>
              </a:rPr>
              <a:t>cellule infectée </a:t>
            </a:r>
            <a:r>
              <a:rPr lang="fr-FR" sz="2800" dirty="0">
                <a:latin typeface="Calibri" panose="020F0502020204030204" pitchFamily="34" charset="0"/>
                <a:cs typeface="Calibri" panose="020F0502020204030204" pitchFamily="34" charset="0"/>
              </a:rPr>
              <a:t>par virus ou </a:t>
            </a:r>
            <a:r>
              <a:rPr lang="fr-FR" sz="2800" b="1" dirty="0">
                <a:latin typeface="Calibri" panose="020F0502020204030204" pitchFamily="34" charset="0"/>
                <a:cs typeface="Calibri" panose="020F0502020204030204" pitchFamily="34" charset="0"/>
              </a:rPr>
              <a:t>cellule cancéreuse</a:t>
            </a:r>
            <a:r>
              <a:rPr lang="fr-FR" sz="2800" dirty="0">
                <a:latin typeface="Calibri" panose="020F0502020204030204" pitchFamily="34" charset="0"/>
                <a:cs typeface="Calibri" panose="020F0502020204030204" pitchFamily="34" charset="0"/>
              </a:rPr>
              <a:t>), la lymphocyte T8 se transforme en </a:t>
            </a:r>
            <a:r>
              <a:rPr lang="fr-FR" sz="2800" b="1" dirty="0">
                <a:solidFill>
                  <a:srgbClr val="0070C0"/>
                </a:solidFill>
                <a:latin typeface="Calibri" panose="020F0502020204030204" pitchFamily="34" charset="0"/>
                <a:cs typeface="Calibri" panose="020F0502020204030204" pitchFamily="34" charset="0"/>
              </a:rPr>
              <a:t>TC</a:t>
            </a:r>
            <a:r>
              <a:rPr lang="fr-FR" sz="2800" dirty="0">
                <a:latin typeface="Calibri" panose="020F0502020204030204" pitchFamily="34" charset="0"/>
                <a:cs typeface="Calibri" panose="020F0502020204030204" pitchFamily="34" charset="0"/>
              </a:rPr>
              <a:t> (</a:t>
            </a:r>
            <a:r>
              <a:rPr lang="fr-FR" sz="2800" b="1" dirty="0">
                <a:solidFill>
                  <a:srgbClr val="0070C0"/>
                </a:solidFill>
                <a:latin typeface="Calibri" panose="020F0502020204030204" pitchFamily="34" charset="0"/>
                <a:cs typeface="Calibri" panose="020F0502020204030204" pitchFamily="34" charset="0"/>
              </a:rPr>
              <a:t>lymphocyte T cytotoxique</a:t>
            </a:r>
            <a:r>
              <a:rPr lang="fr-FR" sz="2800" dirty="0">
                <a:latin typeface="Calibri" panose="020F0502020204030204" pitchFamily="34" charset="0"/>
                <a:cs typeface="Calibri" panose="020F0502020204030204" pitchFamily="34" charset="0"/>
              </a:rPr>
              <a:t>), cette dernière secrète des </a:t>
            </a:r>
            <a:r>
              <a:rPr lang="fr-FR" sz="2800" b="1" u="sng" dirty="0">
                <a:latin typeface="Calibri" panose="020F0502020204030204" pitchFamily="34" charset="0"/>
                <a:cs typeface="Calibri" panose="020F0502020204030204" pitchFamily="34" charset="0"/>
              </a:rPr>
              <a:t>substances toxiques </a:t>
            </a:r>
            <a:r>
              <a:rPr lang="fr-FR" sz="2800" dirty="0">
                <a:latin typeface="Calibri" panose="020F0502020204030204" pitchFamily="34" charset="0"/>
                <a:cs typeface="Calibri" panose="020F0502020204030204" pitchFamily="34" charset="0"/>
              </a:rPr>
              <a:t>capable de perforer la membrane de la cellule infectée qui éclate et meurt.</a:t>
            </a:r>
            <a:endParaRPr lang="fr-F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37253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F56EC6F-98F0-95ED-2141-3E0B37C3B116}"/>
              </a:ext>
            </a:extLst>
          </p:cNvPr>
          <p:cNvPicPr>
            <a:picLocks noGrp="1" noChangeAspect="1"/>
          </p:cNvPicPr>
          <p:nvPr>
            <p:ph idx="1"/>
          </p:nvPr>
        </p:nvPicPr>
        <p:blipFill>
          <a:blip r:embed="rId2"/>
          <a:stretch>
            <a:fillRect/>
          </a:stretch>
        </p:blipFill>
        <p:spPr>
          <a:xfrm>
            <a:off x="1588308" y="463356"/>
            <a:ext cx="9015384" cy="5597362"/>
          </a:xfrm>
        </p:spPr>
      </p:pic>
      <p:sp>
        <p:nvSpPr>
          <p:cNvPr id="3" name="Rectangle 2">
            <a:extLst>
              <a:ext uri="{FF2B5EF4-FFF2-40B4-BE49-F238E27FC236}">
                <a16:creationId xmlns:a16="http://schemas.microsoft.com/office/drawing/2014/main" id="{E5C7C611-7386-1482-EBEC-6027E75F6132}"/>
              </a:ext>
            </a:extLst>
          </p:cNvPr>
          <p:cNvSpPr/>
          <p:nvPr/>
        </p:nvSpPr>
        <p:spPr>
          <a:xfrm>
            <a:off x="1097280" y="4645513"/>
            <a:ext cx="10640759" cy="134992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Rectangle 3">
            <a:extLst>
              <a:ext uri="{FF2B5EF4-FFF2-40B4-BE49-F238E27FC236}">
                <a16:creationId xmlns:a16="http://schemas.microsoft.com/office/drawing/2014/main" id="{A590BE7A-8542-D2E9-2AD1-35D2EB980668}"/>
              </a:ext>
            </a:extLst>
          </p:cNvPr>
          <p:cNvSpPr/>
          <p:nvPr/>
        </p:nvSpPr>
        <p:spPr>
          <a:xfrm>
            <a:off x="1883861" y="3770717"/>
            <a:ext cx="3440307" cy="698044"/>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0571A4CC-4587-34C0-3397-A9070A78DAB1}"/>
              </a:ext>
            </a:extLst>
          </p:cNvPr>
          <p:cNvSpPr/>
          <p:nvPr/>
        </p:nvSpPr>
        <p:spPr>
          <a:xfrm>
            <a:off x="6243776" y="3967315"/>
            <a:ext cx="3726134" cy="50144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1410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6"/>
                                        </p:tgtEl>
                                      </p:cBhvr>
                                    </p:animEffect>
                                    <p:set>
                                      <p:cBhvr>
                                        <p:cTn id="12" dur="1" fill="hold">
                                          <p:stCondLst>
                                            <p:cond delay="499"/>
                                          </p:stCondLst>
                                        </p:cTn>
                                        <p:tgtEl>
                                          <p:spTgt spid="6"/>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1536187-1A00-B271-942F-66C906172579}"/>
              </a:ext>
            </a:extLst>
          </p:cNvPr>
          <p:cNvSpPr/>
          <p:nvPr/>
        </p:nvSpPr>
        <p:spPr>
          <a:xfrm>
            <a:off x="1159043" y="1013379"/>
            <a:ext cx="10018709" cy="646331"/>
          </a:xfrm>
          <a:prstGeom prst="rect">
            <a:avLst/>
          </a:prstGeom>
        </p:spPr>
        <p:txBody>
          <a:bodyPr wrap="square">
            <a:spAutoFit/>
          </a:bodyPr>
          <a:lstStyle/>
          <a:p>
            <a:pPr algn="just"/>
            <a:r>
              <a:rPr lang="fr-FR" sz="3600" b="1" dirty="0">
                <a:solidFill>
                  <a:srgbClr val="00602B"/>
                </a:solidFill>
                <a:latin typeface="Calibri" panose="020F0502020204030204" pitchFamily="34" charset="0"/>
                <a:cs typeface="Calibri" panose="020F0502020204030204" pitchFamily="34" charset="0"/>
              </a:rPr>
              <a:t>Les étapes de l’immunité cellulaire :</a:t>
            </a:r>
          </a:p>
        </p:txBody>
      </p:sp>
      <p:sp>
        <p:nvSpPr>
          <p:cNvPr id="5" name="ZoneTexte 4">
            <a:extLst>
              <a:ext uri="{FF2B5EF4-FFF2-40B4-BE49-F238E27FC236}">
                <a16:creationId xmlns:a16="http://schemas.microsoft.com/office/drawing/2014/main" id="{6D653861-5428-BDD9-4BB0-D91DB6353FC9}"/>
              </a:ext>
            </a:extLst>
          </p:cNvPr>
          <p:cNvSpPr txBox="1"/>
          <p:nvPr/>
        </p:nvSpPr>
        <p:spPr>
          <a:xfrm>
            <a:off x="1159043" y="1899083"/>
            <a:ext cx="10018708" cy="4324261"/>
          </a:xfrm>
          <a:prstGeom prst="rect">
            <a:avLst/>
          </a:prstGeom>
          <a:noFill/>
        </p:spPr>
        <p:txBody>
          <a:bodyPr wrap="square" rtlCol="0">
            <a:spAutoFit/>
          </a:bodyPr>
          <a:lstStyle/>
          <a:p>
            <a:pPr algn="just"/>
            <a:r>
              <a:rPr lang="fr-FR" sz="2500" b="1" dirty="0">
                <a:solidFill>
                  <a:srgbClr val="0070C0"/>
                </a:solidFill>
              </a:rPr>
              <a:t>a) Reconnaissance des cellules cibles infectées</a:t>
            </a:r>
            <a:r>
              <a:rPr lang="fr-FR" sz="2500" dirty="0"/>
              <a:t>: Les lymphocytes T reconnaissent les cellules cibles infectées par l’intermédiaire de l’antigène présenté sur la membrane de ces dernières.</a:t>
            </a:r>
          </a:p>
          <a:p>
            <a:pPr algn="just"/>
            <a:r>
              <a:rPr lang="fr-FR" sz="2500" b="1" dirty="0">
                <a:solidFill>
                  <a:srgbClr val="0070C0"/>
                </a:solidFill>
              </a:rPr>
              <a:t>b) Activation et différentiation</a:t>
            </a:r>
            <a:r>
              <a:rPr lang="fr-FR" sz="2500" dirty="0"/>
              <a:t>: Les lymphocytes T deviennent </a:t>
            </a:r>
            <a:r>
              <a:rPr lang="fr-FR" sz="2500" b="1" dirty="0"/>
              <a:t>actives</a:t>
            </a:r>
            <a:r>
              <a:rPr lang="fr-FR" sz="2500" dirty="0"/>
              <a:t> ; elles se multiplient et se différentient pour donner des </a:t>
            </a:r>
            <a:r>
              <a:rPr lang="fr-FR" sz="2500" b="1" dirty="0"/>
              <a:t>lymphocytes T tueurs </a:t>
            </a:r>
            <a:r>
              <a:rPr lang="fr-FR" sz="2500" dirty="0"/>
              <a:t>ou cytotoxiques Tc et des </a:t>
            </a:r>
            <a:r>
              <a:rPr lang="fr-FR" sz="2500" b="1" dirty="0"/>
              <a:t>lymphocytes T mémoire</a:t>
            </a:r>
            <a:r>
              <a:rPr lang="fr-FR" sz="2500" dirty="0"/>
              <a:t>.</a:t>
            </a:r>
          </a:p>
          <a:p>
            <a:pPr algn="just"/>
            <a:r>
              <a:rPr lang="fr-FR" sz="2500" b="1" dirty="0">
                <a:solidFill>
                  <a:srgbClr val="0070C0"/>
                </a:solidFill>
              </a:rPr>
              <a:t>c) destruction des cellules cibles infectées</a:t>
            </a:r>
            <a:r>
              <a:rPr lang="fr-FR" sz="2500" dirty="0"/>
              <a:t>: Après différenciation, les lymphocytes T cytotoxiques (T8) détruisent les cellules cibles infectées par la libération des produits chimiques (Granzymes, Perforines…) qui se fixent sur la membranaires de la cellule cible et induisent sa mort (suicide cellulaire).</a:t>
            </a:r>
          </a:p>
        </p:txBody>
      </p:sp>
    </p:spTree>
    <p:extLst>
      <p:ext uri="{BB962C8B-B14F-4D97-AF65-F5344CB8AC3E}">
        <p14:creationId xmlns:p14="http://schemas.microsoft.com/office/powerpoint/2010/main" val="684170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A78018-E753-0F78-3992-B0504591D383}"/>
              </a:ext>
            </a:extLst>
          </p:cNvPr>
          <p:cNvSpPr>
            <a:spLocks noGrp="1"/>
          </p:cNvSpPr>
          <p:nvPr>
            <p:ph idx="1"/>
          </p:nvPr>
        </p:nvSpPr>
        <p:spPr>
          <a:xfrm>
            <a:off x="1097280" y="2088827"/>
            <a:ext cx="10421211" cy="4138552"/>
          </a:xfrm>
        </p:spPr>
        <p:txBody>
          <a:bodyPr>
            <a:normAutofit fontScale="85000" lnSpcReduction="10000"/>
          </a:bodyPr>
          <a:lstStyle/>
          <a:p>
            <a:pPr marL="0" indent="0" algn="just">
              <a:buClr>
                <a:schemeClr val="tx1"/>
              </a:buClr>
              <a:buNone/>
            </a:pPr>
            <a:r>
              <a:rPr lang="fr-FR" sz="3600" dirty="0">
                <a:solidFill>
                  <a:schemeClr val="tx1"/>
                </a:solidFill>
              </a:rPr>
              <a:t>La réponse immunitaire à médiation cellulaire est caractérisée par:</a:t>
            </a:r>
          </a:p>
          <a:p>
            <a:pPr algn="just">
              <a:buClr>
                <a:schemeClr val="tx1"/>
              </a:buClr>
              <a:buFont typeface="Wingdings" panose="05000000000000000000" pitchFamily="2" charset="2"/>
              <a:buChar char="§"/>
            </a:pPr>
            <a:r>
              <a:rPr lang="fr-FR" sz="3600" dirty="0">
                <a:solidFill>
                  <a:schemeClr val="tx1"/>
                </a:solidFill>
              </a:rPr>
              <a:t> Réponse immunitaire </a:t>
            </a:r>
            <a:r>
              <a:rPr lang="fr-FR" sz="3600" b="1" dirty="0">
                <a:solidFill>
                  <a:srgbClr val="0070C0"/>
                </a:solidFill>
              </a:rPr>
              <a:t>spécifique</a:t>
            </a:r>
            <a:r>
              <a:rPr lang="fr-FR"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Réponse immunitaire </a:t>
            </a:r>
            <a:r>
              <a:rPr lang="fr-FR" sz="3600" b="1" dirty="0">
                <a:solidFill>
                  <a:srgbClr val="0070C0"/>
                </a:solidFill>
              </a:rPr>
              <a:t>acquise</a:t>
            </a:r>
            <a:r>
              <a:rPr lang="fr-FR"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Réponse immunitaire </a:t>
            </a:r>
            <a:r>
              <a:rPr lang="fr-FR" sz="3600" b="1" dirty="0">
                <a:solidFill>
                  <a:srgbClr val="0070C0"/>
                </a:solidFill>
              </a:rPr>
              <a:t>tardive</a:t>
            </a:r>
            <a:r>
              <a:rPr lang="fr-FR"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Présence de </a:t>
            </a:r>
            <a:r>
              <a:rPr lang="fr-FR" sz="3600" b="1" dirty="0">
                <a:solidFill>
                  <a:srgbClr val="0070C0"/>
                </a:solidFill>
              </a:rPr>
              <a:t>mémoire immunitaire</a:t>
            </a:r>
            <a:r>
              <a:rPr lang="fr-FR" sz="3600" dirty="0">
                <a:solidFill>
                  <a:schemeClr val="tx1"/>
                </a:solidFill>
              </a:rPr>
              <a:t>.</a:t>
            </a:r>
          </a:p>
          <a:p>
            <a:pPr algn="just">
              <a:buClr>
                <a:schemeClr val="tx1"/>
              </a:buClr>
              <a:buFont typeface="Wingdings" panose="05000000000000000000" pitchFamily="2" charset="2"/>
              <a:buChar char="§"/>
            </a:pPr>
            <a:r>
              <a:rPr lang="fr-FR" sz="3600" dirty="0">
                <a:solidFill>
                  <a:schemeClr val="tx1"/>
                </a:solidFill>
              </a:rPr>
              <a:t> Elle fait intervenir des </a:t>
            </a:r>
            <a:r>
              <a:rPr lang="fr-FR" sz="3600" b="1" dirty="0">
                <a:solidFill>
                  <a:srgbClr val="0070C0"/>
                </a:solidFill>
              </a:rPr>
              <a:t>lymphocytes T8 </a:t>
            </a:r>
            <a:r>
              <a:rPr lang="fr-FR" sz="3600" dirty="0">
                <a:solidFill>
                  <a:schemeClr val="tx1"/>
                </a:solidFill>
              </a:rPr>
              <a:t>qui entraine la destruction et l’élimination des cellules infectées</a:t>
            </a:r>
            <a:r>
              <a:rPr lang="ar-MA" sz="4000" dirty="0">
                <a:solidFill>
                  <a:schemeClr val="tx1"/>
                </a:solidFill>
                <a:latin typeface="Adobe Arabic" panose="02040503050201020203" pitchFamily="18" charset="-78"/>
                <a:cs typeface="Adobe Arabic" panose="02040503050201020203" pitchFamily="18" charset="-78"/>
              </a:rPr>
              <a:t>الخلايا المعفنة</a:t>
            </a:r>
            <a:r>
              <a:rPr lang="ar-MA" sz="3600" dirty="0">
                <a:solidFill>
                  <a:schemeClr val="tx1"/>
                </a:solidFill>
              </a:rPr>
              <a:t>. </a:t>
            </a:r>
          </a:p>
        </p:txBody>
      </p:sp>
      <p:sp>
        <p:nvSpPr>
          <p:cNvPr id="2" name="Title 1">
            <a:extLst>
              <a:ext uri="{FF2B5EF4-FFF2-40B4-BE49-F238E27FC236}">
                <a16:creationId xmlns:a16="http://schemas.microsoft.com/office/drawing/2014/main" id="{326C9B92-EF90-8D20-06DD-54EC7A3B5622}"/>
              </a:ext>
            </a:extLst>
          </p:cNvPr>
          <p:cNvSpPr>
            <a:spLocks noGrp="1"/>
          </p:cNvSpPr>
          <p:nvPr>
            <p:ph type="title"/>
          </p:nvPr>
        </p:nvSpPr>
        <p:spPr/>
        <p:txBody>
          <a:bodyPr/>
          <a:lstStyle/>
          <a:p>
            <a:r>
              <a:rPr lang="en-US" b="1" dirty="0">
                <a:solidFill>
                  <a:srgbClr val="FF0000"/>
                </a:solidFill>
                <a:latin typeface="+mn-lt"/>
              </a:rPr>
              <a:t>CONCLUSION</a:t>
            </a:r>
            <a:r>
              <a:rPr lang="fr-FR" sz="4800" b="1" dirty="0">
                <a:solidFill>
                  <a:srgbClr val="FF0000"/>
                </a:solidFill>
                <a:latin typeface="+mn-lt"/>
              </a:rPr>
              <a:t> :</a:t>
            </a:r>
            <a:endParaRPr lang="fr-FR" dirty="0"/>
          </a:p>
        </p:txBody>
      </p:sp>
    </p:spTree>
    <p:extLst>
      <p:ext uri="{BB962C8B-B14F-4D97-AF65-F5344CB8AC3E}">
        <p14:creationId xmlns:p14="http://schemas.microsoft.com/office/powerpoint/2010/main" val="123697335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solidFill>
          <a:srgbClr val="F3FDFB"/>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6D7786C-5F9F-00E1-6B5D-5DEA07F9DAA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27578" y="182526"/>
            <a:ext cx="9936843" cy="6492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645111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131693" y="988906"/>
            <a:ext cx="10023987" cy="713338"/>
          </a:xfrm>
        </p:spPr>
        <p:txBody>
          <a:bodyPr>
            <a:normAutofit/>
          </a:bodyPr>
          <a:lstStyle/>
          <a:p>
            <a:pPr algn="just"/>
            <a:r>
              <a:rPr lang="fr-FR" sz="4400" b="1" dirty="0">
                <a:solidFill>
                  <a:srgbClr val="FF0000"/>
                </a:solidFill>
                <a:latin typeface="+mn-lt"/>
              </a:rPr>
              <a:t>V) La coopération cellulaire :</a:t>
            </a:r>
          </a:p>
        </p:txBody>
      </p:sp>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p:txBody>
          <a:bodyPr>
            <a:normAutofit/>
          </a:bodyPr>
          <a:lstStyle/>
          <a:p>
            <a:pPr algn="just"/>
            <a:r>
              <a:rPr lang="fr-FR" sz="3200" b="1" dirty="0">
                <a:solidFill>
                  <a:srgbClr val="00602B"/>
                </a:solidFill>
              </a:rPr>
              <a:t>1) Expériences de la mise en évidence de la coopération cellulaire :</a:t>
            </a:r>
          </a:p>
        </p:txBody>
      </p:sp>
    </p:spTree>
    <p:extLst>
      <p:ext uri="{BB962C8B-B14F-4D97-AF65-F5344CB8AC3E}">
        <p14:creationId xmlns:p14="http://schemas.microsoft.com/office/powerpoint/2010/main" val="31407498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3355AD4-282E-55C6-20D7-D5028A8644C2}"/>
              </a:ext>
            </a:extLst>
          </p:cNvPr>
          <p:cNvPicPr>
            <a:picLocks noGrp="1" noChangeAspect="1"/>
          </p:cNvPicPr>
          <p:nvPr>
            <p:ph idx="1"/>
          </p:nvPr>
        </p:nvPicPr>
        <p:blipFill>
          <a:blip r:embed="rId2"/>
          <a:stretch>
            <a:fillRect/>
          </a:stretch>
        </p:blipFill>
        <p:spPr>
          <a:xfrm>
            <a:off x="1496794" y="32438"/>
            <a:ext cx="9259371" cy="6793124"/>
          </a:xfrm>
        </p:spPr>
      </p:pic>
      <p:sp>
        <p:nvSpPr>
          <p:cNvPr id="6" name="Rectangle 5">
            <a:extLst>
              <a:ext uri="{FF2B5EF4-FFF2-40B4-BE49-F238E27FC236}">
                <a16:creationId xmlns:a16="http://schemas.microsoft.com/office/drawing/2014/main" id="{437FA7C4-02A5-3F19-3261-78D77CCF95E1}"/>
              </a:ext>
            </a:extLst>
          </p:cNvPr>
          <p:cNvSpPr/>
          <p:nvPr/>
        </p:nvSpPr>
        <p:spPr>
          <a:xfrm>
            <a:off x="8866345" y="1576551"/>
            <a:ext cx="1450427" cy="6779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983A6777-29FD-EFAE-444B-D76413EE23E5}"/>
              </a:ext>
            </a:extLst>
          </p:cNvPr>
          <p:cNvSpPr/>
          <p:nvPr/>
        </p:nvSpPr>
        <p:spPr>
          <a:xfrm>
            <a:off x="8780282" y="2349391"/>
            <a:ext cx="1672256" cy="80371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63264A8A-43C5-1CDE-9CD7-16F3D2F14692}"/>
              </a:ext>
            </a:extLst>
          </p:cNvPr>
          <p:cNvSpPr/>
          <p:nvPr/>
        </p:nvSpPr>
        <p:spPr>
          <a:xfrm>
            <a:off x="8764516" y="3221223"/>
            <a:ext cx="1672256" cy="925109"/>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2EFFC0CC-92FE-2714-D8A4-CC048825C92A}"/>
              </a:ext>
            </a:extLst>
          </p:cNvPr>
          <p:cNvSpPr/>
          <p:nvPr/>
        </p:nvSpPr>
        <p:spPr>
          <a:xfrm>
            <a:off x="8644516" y="4214452"/>
            <a:ext cx="1808022" cy="124041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D42CC7CB-47A2-1DAC-60A5-63BEE033BD20}"/>
              </a:ext>
            </a:extLst>
          </p:cNvPr>
          <p:cNvSpPr/>
          <p:nvPr/>
        </p:nvSpPr>
        <p:spPr>
          <a:xfrm>
            <a:off x="8644516" y="5564636"/>
            <a:ext cx="1792256" cy="100676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a:extLst>
              <a:ext uri="{FF2B5EF4-FFF2-40B4-BE49-F238E27FC236}">
                <a16:creationId xmlns:a16="http://schemas.microsoft.com/office/drawing/2014/main" id="{4F6F84A1-4871-7A65-3445-CBB20F653DE0}"/>
              </a:ext>
            </a:extLst>
          </p:cNvPr>
          <p:cNvSpPr/>
          <p:nvPr/>
        </p:nvSpPr>
        <p:spPr>
          <a:xfrm>
            <a:off x="1118405" y="54501"/>
            <a:ext cx="1565801" cy="677106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102764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5E0A604-3E15-91EC-EC3D-C7920EBD8F28}"/>
              </a:ext>
            </a:extLst>
          </p:cNvPr>
          <p:cNvPicPr>
            <a:picLocks noGrp="1" noChangeAspect="1"/>
          </p:cNvPicPr>
          <p:nvPr>
            <p:ph idx="1"/>
          </p:nvPr>
        </p:nvPicPr>
        <p:blipFill>
          <a:blip r:embed="rId2"/>
          <a:stretch>
            <a:fillRect/>
          </a:stretch>
        </p:blipFill>
        <p:spPr>
          <a:xfrm>
            <a:off x="1733550" y="3114214"/>
            <a:ext cx="8724900" cy="1457325"/>
          </a:xfrm>
        </p:spPr>
      </p:pic>
      <p:sp>
        <p:nvSpPr>
          <p:cNvPr id="6" name="Rectangle 5">
            <a:extLst>
              <a:ext uri="{FF2B5EF4-FFF2-40B4-BE49-F238E27FC236}">
                <a16:creationId xmlns:a16="http://schemas.microsoft.com/office/drawing/2014/main" id="{25FDB2AB-0682-FCB2-9AA1-4551872ADB8B}"/>
              </a:ext>
            </a:extLst>
          </p:cNvPr>
          <p:cNvSpPr/>
          <p:nvPr/>
        </p:nvSpPr>
        <p:spPr>
          <a:xfrm>
            <a:off x="2155829" y="3842876"/>
            <a:ext cx="7666597" cy="640633"/>
          </a:xfrm>
          <a:prstGeom prst="rect">
            <a:avLst/>
          </a:prstGeom>
          <a:solidFill>
            <a:srgbClr val="FFF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4059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097280" y="870919"/>
            <a:ext cx="10023987" cy="713338"/>
          </a:xfrm>
        </p:spPr>
        <p:txBody>
          <a:bodyPr>
            <a:normAutofit/>
          </a:bodyPr>
          <a:lstStyle/>
          <a:p>
            <a:pPr algn="just"/>
            <a:r>
              <a:rPr lang="fr-FR" sz="4400" b="1" dirty="0">
                <a:solidFill>
                  <a:srgbClr val="FF0000"/>
                </a:solidFill>
                <a:latin typeface="+mn-lt"/>
              </a:rPr>
              <a:t>Conclusion :</a:t>
            </a:r>
          </a:p>
        </p:txBody>
      </p:sp>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963721"/>
            <a:ext cx="10058400" cy="4023360"/>
          </a:xfrm>
        </p:spPr>
        <p:txBody>
          <a:bodyPr>
            <a:normAutofit/>
          </a:bodyPr>
          <a:lstStyle/>
          <a:p>
            <a:pPr algn="just"/>
            <a:r>
              <a:rPr lang="fr-FR" sz="3200" dirty="0">
                <a:solidFill>
                  <a:schemeClr val="tx1"/>
                </a:solidFill>
              </a:rPr>
              <a:t>Les lymphocytes T4 (ou les </a:t>
            </a:r>
            <a:r>
              <a:rPr lang="fr-FR" sz="3200" b="1" dirty="0">
                <a:solidFill>
                  <a:schemeClr val="tx1"/>
                </a:solidFill>
              </a:rPr>
              <a:t>lymphocytes T helper </a:t>
            </a:r>
            <a:r>
              <a:rPr lang="fr-FR" sz="3200" dirty="0">
                <a:solidFill>
                  <a:schemeClr val="tx1"/>
                </a:solidFill>
              </a:rPr>
              <a:t>=Th) sont des lymphocytes T auxiliaires </a:t>
            </a:r>
            <a:r>
              <a:rPr lang="ar-MA" sz="3200" dirty="0">
                <a:solidFill>
                  <a:schemeClr val="tx1"/>
                </a:solidFill>
              </a:rPr>
              <a:t> </a:t>
            </a:r>
            <a:r>
              <a:rPr lang="ar-MA" sz="3600" dirty="0">
                <a:solidFill>
                  <a:schemeClr val="tx1"/>
                </a:solidFill>
                <a:latin typeface="Adobe Arabic" panose="02040503050201020203" pitchFamily="18" charset="-78"/>
                <a:cs typeface="Adobe Arabic" panose="02040503050201020203" pitchFamily="18" charset="-78"/>
              </a:rPr>
              <a:t>مساعدة</a:t>
            </a:r>
            <a:r>
              <a:rPr lang="fr-FR" sz="3200" dirty="0">
                <a:solidFill>
                  <a:schemeClr val="tx1"/>
                </a:solidFill>
              </a:rPr>
              <a:t>qui jouent un rôle essentiel dans les réponses immunitaires.</a:t>
            </a:r>
          </a:p>
          <a:p>
            <a:pPr algn="just"/>
            <a:r>
              <a:rPr lang="fr-FR" sz="3200" dirty="0">
                <a:solidFill>
                  <a:schemeClr val="tx1"/>
                </a:solidFill>
              </a:rPr>
              <a:t>Elles deviennent actives après la fixation de l’Antigène puis elles sécrètent des substance chimiques (Ex: </a:t>
            </a:r>
            <a:r>
              <a:rPr lang="fr-FR" sz="3200" b="1" dirty="0">
                <a:solidFill>
                  <a:schemeClr val="tx1"/>
                </a:solidFill>
              </a:rPr>
              <a:t>Interleukine</a:t>
            </a:r>
            <a:r>
              <a:rPr lang="fr-FR" sz="3200" dirty="0">
                <a:solidFill>
                  <a:schemeClr val="tx1"/>
                </a:solidFill>
              </a:rPr>
              <a:t>) nécessaire à l’activation des autres cellules immunitaires comme les macrophages, les lymphocytes T et B pour produire des anticorps. C’est </a:t>
            </a:r>
            <a:r>
              <a:rPr lang="fr-FR" sz="3200" b="1" u="sng" dirty="0">
                <a:solidFill>
                  <a:schemeClr val="tx1"/>
                </a:solidFill>
              </a:rPr>
              <a:t>la coopération cellulaire</a:t>
            </a:r>
            <a:r>
              <a:rPr lang="fr-FR" sz="3200" dirty="0">
                <a:solidFill>
                  <a:schemeClr val="tx1"/>
                </a:solidFill>
              </a:rPr>
              <a:t>.</a:t>
            </a:r>
          </a:p>
        </p:txBody>
      </p:sp>
    </p:spTree>
    <p:extLst>
      <p:ext uri="{BB962C8B-B14F-4D97-AF65-F5344CB8AC3E}">
        <p14:creationId xmlns:p14="http://schemas.microsoft.com/office/powerpoint/2010/main" val="159819632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E1480EE-ED3C-3711-0468-872AB9C3DF01}"/>
              </a:ext>
            </a:extLst>
          </p:cNvPr>
          <p:cNvPicPr>
            <a:picLocks noGrp="1" noChangeAspect="1"/>
          </p:cNvPicPr>
          <p:nvPr>
            <p:ph idx="1"/>
          </p:nvPr>
        </p:nvPicPr>
        <p:blipFill>
          <a:blip r:embed="rId2"/>
          <a:stretch>
            <a:fillRect/>
          </a:stretch>
        </p:blipFill>
        <p:spPr>
          <a:xfrm>
            <a:off x="1096963" y="2161574"/>
            <a:ext cx="10058400" cy="3392102"/>
          </a:xfrm>
        </p:spPr>
      </p:pic>
      <p:graphicFrame>
        <p:nvGraphicFramePr>
          <p:cNvPr id="7" name="Object 6">
            <a:extLst>
              <a:ext uri="{FF2B5EF4-FFF2-40B4-BE49-F238E27FC236}">
                <a16:creationId xmlns:a16="http://schemas.microsoft.com/office/drawing/2014/main" id="{E9F317FC-DB6E-C83F-0C01-3FF84539CA4E}"/>
              </a:ext>
            </a:extLst>
          </p:cNvPr>
          <p:cNvGraphicFramePr>
            <a:graphicFrameLocks noChangeAspect="1"/>
          </p:cNvGraphicFramePr>
          <p:nvPr>
            <p:extLst>
              <p:ext uri="{D42A27DB-BD31-4B8C-83A1-F6EECF244321}">
                <p14:modId xmlns:p14="http://schemas.microsoft.com/office/powerpoint/2010/main" val="3791841473"/>
              </p:ext>
            </p:extLst>
          </p:nvPr>
        </p:nvGraphicFramePr>
        <p:xfrm>
          <a:off x="768350" y="2161574"/>
          <a:ext cx="10715625" cy="3609975"/>
        </p:xfrm>
        <a:graphic>
          <a:graphicData uri="http://schemas.openxmlformats.org/presentationml/2006/ole">
            <mc:AlternateContent xmlns:mc="http://schemas.openxmlformats.org/markup-compatibility/2006">
              <mc:Choice xmlns:v="urn:schemas-microsoft-com:vml" Requires="v">
                <p:oleObj name="Image" r:id="rId3" imgW="14082480" imgH="4749120" progId="Photoshop.Image.13">
                  <p:embed/>
                </p:oleObj>
              </mc:Choice>
              <mc:Fallback>
                <p:oleObj name="Image" r:id="rId3" imgW="14082480" imgH="4749120" progId="Photoshop.Image.13">
                  <p:embed/>
                  <p:pic>
                    <p:nvPicPr>
                      <p:cNvPr id="0" name=""/>
                      <p:cNvPicPr/>
                      <p:nvPr/>
                    </p:nvPicPr>
                    <p:blipFill>
                      <a:blip r:embed="rId4"/>
                      <a:stretch>
                        <a:fillRect/>
                      </a:stretch>
                    </p:blipFill>
                    <p:spPr>
                      <a:xfrm>
                        <a:off x="768350" y="2161574"/>
                        <a:ext cx="10715625" cy="3609975"/>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9F111D68-32E5-A136-8F51-1947E56A6292}"/>
              </a:ext>
            </a:extLst>
          </p:cNvPr>
          <p:cNvSpPr txBox="1"/>
          <p:nvPr/>
        </p:nvSpPr>
        <p:spPr>
          <a:xfrm>
            <a:off x="7531100" y="3395960"/>
            <a:ext cx="508000" cy="461665"/>
          </a:xfrm>
          <a:prstGeom prst="rect">
            <a:avLst/>
          </a:prstGeom>
          <a:noFill/>
        </p:spPr>
        <p:txBody>
          <a:bodyPr wrap="square" rtlCol="0">
            <a:spAutoFit/>
          </a:bodyPr>
          <a:lstStyle/>
          <a:p>
            <a:pPr algn="ctr"/>
            <a:r>
              <a:rPr lang="en-US" sz="2400" b="1" dirty="0">
                <a:solidFill>
                  <a:srgbClr val="FF0000"/>
                </a:solidFill>
              </a:rPr>
              <a:t>LB</a:t>
            </a:r>
            <a:endParaRPr lang="fr-FR" b="1" dirty="0">
              <a:solidFill>
                <a:srgbClr val="FF0000"/>
              </a:solidFill>
            </a:endParaRPr>
          </a:p>
        </p:txBody>
      </p:sp>
      <p:sp>
        <p:nvSpPr>
          <p:cNvPr id="9" name="TextBox 8">
            <a:extLst>
              <a:ext uri="{FF2B5EF4-FFF2-40B4-BE49-F238E27FC236}">
                <a16:creationId xmlns:a16="http://schemas.microsoft.com/office/drawing/2014/main" id="{2AE18289-8408-9F02-33D9-1D3FBDA66B17}"/>
              </a:ext>
            </a:extLst>
          </p:cNvPr>
          <p:cNvSpPr txBox="1"/>
          <p:nvPr/>
        </p:nvSpPr>
        <p:spPr>
          <a:xfrm>
            <a:off x="7531100" y="4630346"/>
            <a:ext cx="508000" cy="461665"/>
          </a:xfrm>
          <a:prstGeom prst="rect">
            <a:avLst/>
          </a:prstGeom>
          <a:noFill/>
        </p:spPr>
        <p:txBody>
          <a:bodyPr wrap="square" rtlCol="0">
            <a:spAutoFit/>
          </a:bodyPr>
          <a:lstStyle/>
          <a:p>
            <a:pPr algn="ctr"/>
            <a:r>
              <a:rPr lang="en-US" sz="2400" b="1" dirty="0">
                <a:solidFill>
                  <a:srgbClr val="FF0000"/>
                </a:solidFill>
              </a:rPr>
              <a:t>LT</a:t>
            </a:r>
            <a:endParaRPr lang="fr-FR" b="1" dirty="0">
              <a:solidFill>
                <a:srgbClr val="FF0000"/>
              </a:solidFill>
            </a:endParaRPr>
          </a:p>
        </p:txBody>
      </p:sp>
      <p:sp>
        <p:nvSpPr>
          <p:cNvPr id="10" name="TextBox 9">
            <a:extLst>
              <a:ext uri="{FF2B5EF4-FFF2-40B4-BE49-F238E27FC236}">
                <a16:creationId xmlns:a16="http://schemas.microsoft.com/office/drawing/2014/main" id="{AC251A92-0F31-8A08-C16D-4E2BDE07C772}"/>
              </a:ext>
            </a:extLst>
          </p:cNvPr>
          <p:cNvSpPr txBox="1"/>
          <p:nvPr/>
        </p:nvSpPr>
        <p:spPr>
          <a:xfrm>
            <a:off x="9169400" y="4630346"/>
            <a:ext cx="546100" cy="461665"/>
          </a:xfrm>
          <a:prstGeom prst="rect">
            <a:avLst/>
          </a:prstGeom>
          <a:noFill/>
        </p:spPr>
        <p:txBody>
          <a:bodyPr wrap="square" rtlCol="0">
            <a:spAutoFit/>
          </a:bodyPr>
          <a:lstStyle/>
          <a:p>
            <a:pPr algn="ctr"/>
            <a:r>
              <a:rPr lang="en-US" sz="2400" b="1" dirty="0" err="1">
                <a:solidFill>
                  <a:srgbClr val="FF0000"/>
                </a:solidFill>
              </a:rPr>
              <a:t>LT</a:t>
            </a:r>
            <a:r>
              <a:rPr lang="en-US" sz="2400" b="1" baseline="-25000" dirty="0" err="1">
                <a:solidFill>
                  <a:srgbClr val="FF0000"/>
                </a:solidFill>
              </a:rPr>
              <a:t>c</a:t>
            </a:r>
            <a:endParaRPr lang="fr-FR" b="1" baseline="-25000" dirty="0">
              <a:solidFill>
                <a:srgbClr val="FF0000"/>
              </a:solidFill>
            </a:endParaRPr>
          </a:p>
        </p:txBody>
      </p:sp>
      <p:sp>
        <p:nvSpPr>
          <p:cNvPr id="11" name="TextBox 10">
            <a:extLst>
              <a:ext uri="{FF2B5EF4-FFF2-40B4-BE49-F238E27FC236}">
                <a16:creationId xmlns:a16="http://schemas.microsoft.com/office/drawing/2014/main" id="{9F3A18AE-228F-0A81-7B26-CD1334466461}"/>
              </a:ext>
            </a:extLst>
          </p:cNvPr>
          <p:cNvSpPr txBox="1"/>
          <p:nvPr/>
        </p:nvSpPr>
        <p:spPr>
          <a:xfrm>
            <a:off x="5638800" y="4092481"/>
            <a:ext cx="571500" cy="461665"/>
          </a:xfrm>
          <a:prstGeom prst="rect">
            <a:avLst/>
          </a:prstGeom>
          <a:noFill/>
        </p:spPr>
        <p:txBody>
          <a:bodyPr wrap="square" rtlCol="0">
            <a:spAutoFit/>
          </a:bodyPr>
          <a:lstStyle/>
          <a:p>
            <a:pPr algn="ctr"/>
            <a:r>
              <a:rPr lang="en-US" sz="2400" b="1" dirty="0">
                <a:solidFill>
                  <a:srgbClr val="FF0000"/>
                </a:solidFill>
              </a:rPr>
              <a:t>LT</a:t>
            </a:r>
            <a:r>
              <a:rPr lang="en-US" sz="2400" b="1" baseline="-25000" dirty="0">
                <a:solidFill>
                  <a:srgbClr val="FF0000"/>
                </a:solidFill>
              </a:rPr>
              <a:t>4</a:t>
            </a:r>
            <a:endParaRPr lang="fr-FR" b="1" baseline="-25000" dirty="0">
              <a:solidFill>
                <a:srgbClr val="FF0000"/>
              </a:solidFill>
            </a:endParaRPr>
          </a:p>
        </p:txBody>
      </p:sp>
      <p:sp>
        <p:nvSpPr>
          <p:cNvPr id="12" name="TextBox 11">
            <a:extLst>
              <a:ext uri="{FF2B5EF4-FFF2-40B4-BE49-F238E27FC236}">
                <a16:creationId xmlns:a16="http://schemas.microsoft.com/office/drawing/2014/main" id="{365FC86C-B9D3-363F-EE29-7C46823E732B}"/>
              </a:ext>
            </a:extLst>
          </p:cNvPr>
          <p:cNvSpPr txBox="1"/>
          <p:nvPr/>
        </p:nvSpPr>
        <p:spPr>
          <a:xfrm>
            <a:off x="8737600" y="2841962"/>
            <a:ext cx="1308100" cy="369332"/>
          </a:xfrm>
          <a:prstGeom prst="rect">
            <a:avLst/>
          </a:prstGeom>
          <a:noFill/>
        </p:spPr>
        <p:txBody>
          <a:bodyPr wrap="square" rtlCol="0">
            <a:spAutoFit/>
          </a:bodyPr>
          <a:lstStyle/>
          <a:p>
            <a:pPr algn="ctr"/>
            <a:r>
              <a:rPr lang="en-US" b="1" dirty="0" err="1">
                <a:solidFill>
                  <a:srgbClr val="FF0000"/>
                </a:solidFill>
              </a:rPr>
              <a:t>Plasmocyte</a:t>
            </a:r>
            <a:endParaRPr lang="fr-FR" sz="1400" b="1" dirty="0">
              <a:solidFill>
                <a:srgbClr val="FF0000"/>
              </a:solidFill>
            </a:endParaRPr>
          </a:p>
        </p:txBody>
      </p:sp>
    </p:spTree>
    <p:extLst>
      <p:ext uri="{BB962C8B-B14F-4D97-AF65-F5344CB8AC3E}">
        <p14:creationId xmlns:p14="http://schemas.microsoft.com/office/powerpoint/2010/main" val="16605765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084006" y="964926"/>
            <a:ext cx="10023987" cy="2204994"/>
          </a:xfrm>
        </p:spPr>
        <p:txBody>
          <a:bodyPr>
            <a:normAutofit fontScale="90000"/>
          </a:bodyPr>
          <a:lstStyle/>
          <a:p>
            <a:pPr marL="0" marR="0" lvl="0" indent="0"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lang="en-US" sz="4400" b="1" dirty="0">
                <a:solidFill>
                  <a:srgbClr val="FF0000"/>
                </a:solidFill>
                <a:latin typeface="+mn-lt"/>
              </a:rPr>
              <a:t>VI) </a:t>
            </a:r>
            <a:r>
              <a:rPr lang="fr-FR" sz="4400" b="1" dirty="0">
                <a:solidFill>
                  <a:srgbClr val="FF0000"/>
                </a:solidFill>
                <a:latin typeface="+mn-lt"/>
              </a:rPr>
              <a:t>Renforcement du système immunitaire</a:t>
            </a:r>
            <a:br>
              <a:rPr lang="ar-MA" sz="4400" b="1" dirty="0">
                <a:solidFill>
                  <a:srgbClr val="FF0000"/>
                </a:solidFill>
                <a:latin typeface="+mn-lt"/>
              </a:rPr>
            </a:br>
            <a:r>
              <a:rPr lang="ar-MA" sz="4900" b="1" dirty="0">
                <a:solidFill>
                  <a:srgbClr val="FF0000"/>
                </a:solidFill>
                <a:latin typeface="Adobe Arabic" panose="02040503050201020203" pitchFamily="18" charset="-78"/>
                <a:cs typeface="Adobe Arabic" panose="02040503050201020203" pitchFamily="18" charset="-78"/>
              </a:rPr>
              <a:t>تدعيم جهاز المناعة</a:t>
            </a:r>
            <a:r>
              <a:rPr lang="en-US" sz="4900" b="1" dirty="0">
                <a:solidFill>
                  <a:srgbClr val="FF0000"/>
                </a:solidFill>
                <a:latin typeface="Adobe Arabic" panose="02040503050201020203" pitchFamily="18" charset="-78"/>
                <a:cs typeface="Adobe Arabic" panose="02040503050201020203" pitchFamily="18" charset="-78"/>
              </a:rPr>
              <a:t>  </a:t>
            </a:r>
            <a:br>
              <a:rPr lang="en-US" sz="4900" b="1" dirty="0">
                <a:solidFill>
                  <a:srgbClr val="FF0000"/>
                </a:solidFill>
                <a:latin typeface="Adobe Arabic" panose="02040503050201020203" pitchFamily="18" charset="-78"/>
                <a:cs typeface="Adobe Arabic" panose="02040503050201020203" pitchFamily="18" charset="-78"/>
              </a:rPr>
            </a:br>
            <a:br>
              <a:rPr lang="en-US" sz="4900" b="1" dirty="0">
                <a:solidFill>
                  <a:srgbClr val="FF0000"/>
                </a:solidFill>
                <a:latin typeface="Adobe Arabic" panose="02040503050201020203" pitchFamily="18" charset="-78"/>
                <a:cs typeface="Adobe Arabic" panose="02040503050201020203" pitchFamily="18" charset="-78"/>
              </a:rPr>
            </a:br>
            <a: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t>1) </a:t>
            </a:r>
            <a:r>
              <a:rPr kumimoji="0" lang="en-US" sz="3600" b="1" i="0" u="none" strike="noStrike" kern="1200" cap="none" spc="0" normalizeH="0" baseline="0" noProof="0" dirty="0" err="1">
                <a:ln>
                  <a:noFill/>
                </a:ln>
                <a:solidFill>
                  <a:srgbClr val="00602B"/>
                </a:solidFill>
                <a:effectLst/>
                <a:uLnTx/>
                <a:uFillTx/>
                <a:latin typeface="Calibri" panose="020F0502020204030204"/>
                <a:ea typeface="+mn-ea"/>
                <a:cs typeface="+mn-cs"/>
              </a:rPr>
              <a:t>Méthodes</a:t>
            </a:r>
            <a: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t> de </a:t>
            </a:r>
            <a:r>
              <a:rPr kumimoji="0" lang="en-US" sz="3600" b="1" i="0" u="none" strike="noStrike" kern="1200" cap="none" spc="0" normalizeH="0" baseline="0" noProof="0" dirty="0" err="1">
                <a:ln>
                  <a:noFill/>
                </a:ln>
                <a:solidFill>
                  <a:srgbClr val="00602B"/>
                </a:solidFill>
                <a:effectLst/>
                <a:uLnTx/>
                <a:uFillTx/>
                <a:latin typeface="Calibri" panose="020F0502020204030204"/>
                <a:ea typeface="+mn-ea"/>
                <a:cs typeface="+mn-cs"/>
              </a:rPr>
              <a:t>prévention</a:t>
            </a:r>
            <a: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t> (</a:t>
            </a:r>
            <a:r>
              <a:rPr kumimoji="0" lang="en-US" sz="3600" b="1" i="0" u="none" strike="noStrike" kern="1200" cap="none" spc="0" normalizeH="0" baseline="0" noProof="0" dirty="0" err="1">
                <a:ln>
                  <a:noFill/>
                </a:ln>
                <a:solidFill>
                  <a:srgbClr val="00602B"/>
                </a:solidFill>
                <a:effectLst/>
                <a:uLnTx/>
                <a:uFillTx/>
                <a:latin typeface="Calibri" panose="020F0502020204030204"/>
                <a:ea typeface="+mn-ea"/>
                <a:cs typeface="+mn-cs"/>
              </a:rPr>
              <a:t>hygiène</a:t>
            </a:r>
            <a: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t>)</a:t>
            </a:r>
            <a:r>
              <a:rPr kumimoji="0" lang="ar-MA" sz="3600" b="1" i="0" u="none" strike="noStrike" kern="1200" cap="none" spc="0" normalizeH="0" baseline="0" noProof="0" dirty="0">
                <a:ln>
                  <a:noFill/>
                </a:ln>
                <a:solidFill>
                  <a:srgbClr val="00602B"/>
                </a:solidFill>
                <a:effectLst/>
                <a:uLnTx/>
                <a:uFillTx/>
                <a:latin typeface="Adobe Arabic" panose="02040503050201020203" pitchFamily="18" charset="-78"/>
                <a:ea typeface="+mn-ea"/>
                <a:cs typeface="Adobe Arabic" panose="02040503050201020203" pitchFamily="18" charset="-78"/>
              </a:rPr>
              <a:t>طرق وقائية </a:t>
            </a:r>
            <a: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t>:</a:t>
            </a:r>
            <a:br>
              <a:rPr kumimoji="0" lang="en-US" sz="3600" b="1" i="0" u="none" strike="noStrike" kern="1200" cap="none" spc="0" normalizeH="0" baseline="0" noProof="0" dirty="0">
                <a:ln>
                  <a:noFill/>
                </a:ln>
                <a:solidFill>
                  <a:srgbClr val="00602B"/>
                </a:solidFill>
                <a:effectLst/>
                <a:uLnTx/>
                <a:uFillTx/>
                <a:latin typeface="Calibri" panose="020F0502020204030204"/>
                <a:ea typeface="+mn-ea"/>
                <a:cs typeface="+mn-cs"/>
              </a:rPr>
            </a:br>
            <a:r>
              <a:rPr lang="en-US" sz="3600" b="1" spc="0" dirty="0">
                <a:solidFill>
                  <a:schemeClr val="tx1"/>
                </a:solidFill>
                <a:latin typeface="Calibri" panose="020F0502020204030204"/>
                <a:ea typeface="+mn-ea"/>
                <a:cs typeface="+mn-cs"/>
              </a:rPr>
              <a:t>a) </a:t>
            </a:r>
            <a:r>
              <a:rPr kumimoji="0" lang="en-US" sz="3600" b="1" i="0" u="none" strike="noStrike" kern="1200" cap="none" spc="0" normalizeH="0" baseline="0" noProof="0" dirty="0">
                <a:ln>
                  <a:noFill/>
                </a:ln>
                <a:solidFill>
                  <a:schemeClr val="tx1"/>
                </a:solidFill>
                <a:effectLst/>
                <a:uLnTx/>
                <a:uFillTx/>
                <a:latin typeface="Calibri" panose="020F0502020204030204"/>
                <a:ea typeface="+mn-ea"/>
                <a:cs typeface="+mn-cs"/>
              </a:rPr>
              <a:t>La </a:t>
            </a:r>
            <a:r>
              <a:rPr kumimoji="0" lang="en-US" sz="3600" b="1" i="0" u="none" strike="noStrike" kern="1200" cap="none" spc="0" normalizeH="0" baseline="0" noProof="0" dirty="0" err="1">
                <a:ln>
                  <a:noFill/>
                </a:ln>
                <a:solidFill>
                  <a:schemeClr val="tx1"/>
                </a:solidFill>
                <a:effectLst/>
                <a:uLnTx/>
                <a:uFillTx/>
                <a:latin typeface="Calibri" panose="020F0502020204030204"/>
                <a:ea typeface="+mn-ea"/>
                <a:cs typeface="+mn-cs"/>
              </a:rPr>
              <a:t>découverte</a:t>
            </a:r>
            <a:r>
              <a:rPr kumimoji="0" lang="en-US" sz="3600" b="1" i="0" u="none" strike="noStrike" kern="1200" cap="none" spc="0" normalizeH="0" baseline="0" noProof="0" dirty="0">
                <a:ln>
                  <a:noFill/>
                </a:ln>
                <a:solidFill>
                  <a:schemeClr val="tx1"/>
                </a:solidFill>
                <a:effectLst/>
                <a:uLnTx/>
                <a:uFillTx/>
                <a:latin typeface="Calibri" panose="020F0502020204030204"/>
                <a:ea typeface="+mn-ea"/>
                <a:cs typeface="+mn-cs"/>
              </a:rPr>
              <a:t> de </a:t>
            </a:r>
            <a:r>
              <a:rPr kumimoji="0" lang="en-US" sz="3600" b="1" i="0" u="none" strike="noStrike" kern="1200" cap="none" spc="0" normalizeH="0" baseline="0" noProof="0" dirty="0" err="1">
                <a:ln>
                  <a:noFill/>
                </a:ln>
                <a:solidFill>
                  <a:schemeClr val="tx1"/>
                </a:solidFill>
                <a:effectLst/>
                <a:uLnTx/>
                <a:uFillTx/>
                <a:latin typeface="Calibri" panose="020F0502020204030204"/>
                <a:ea typeface="+mn-ea"/>
                <a:cs typeface="+mn-cs"/>
              </a:rPr>
              <a:t>vaccin</a:t>
            </a:r>
            <a:r>
              <a:rPr kumimoji="0" lang="en-US" sz="3600" b="1" i="0" u="none" strike="noStrike" kern="1200" cap="none" spc="0" normalizeH="0" baseline="0" noProof="0" dirty="0">
                <a:ln>
                  <a:noFill/>
                </a:ln>
                <a:solidFill>
                  <a:schemeClr val="tx1"/>
                </a:solidFill>
                <a:effectLst/>
                <a:uLnTx/>
                <a:uFillTx/>
                <a:latin typeface="Calibri" panose="020F0502020204030204"/>
                <a:ea typeface="+mn-ea"/>
                <a:cs typeface="+mn-cs"/>
              </a:rPr>
              <a:t>:</a:t>
            </a:r>
            <a:endParaRPr lang="fr-FR" sz="3600" b="1" dirty="0">
              <a:solidFill>
                <a:schemeClr val="tx1"/>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29458239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A8248E7-349F-7B8C-12A8-FEB9A6EE5720}"/>
              </a:ext>
            </a:extLst>
          </p:cNvPr>
          <p:cNvPicPr>
            <a:picLocks noGrp="1" noChangeAspect="1"/>
          </p:cNvPicPr>
          <p:nvPr>
            <p:ph idx="1"/>
          </p:nvPr>
        </p:nvPicPr>
        <p:blipFill rotWithShape="1">
          <a:blip r:embed="rId2"/>
          <a:srcRect r="8314" b="-114"/>
          <a:stretch/>
        </p:blipFill>
        <p:spPr>
          <a:xfrm rot="5400000">
            <a:off x="5449399" y="593131"/>
            <a:ext cx="6666780" cy="5671738"/>
          </a:xfrm>
        </p:spPr>
      </p:pic>
      <p:sp>
        <p:nvSpPr>
          <p:cNvPr id="11" name="TextBox 10">
            <a:extLst>
              <a:ext uri="{FF2B5EF4-FFF2-40B4-BE49-F238E27FC236}">
                <a16:creationId xmlns:a16="http://schemas.microsoft.com/office/drawing/2014/main" id="{B3C85D9B-AD13-8349-2E57-4F4E50C156EB}"/>
              </a:ext>
            </a:extLst>
          </p:cNvPr>
          <p:cNvSpPr txBox="1"/>
          <p:nvPr/>
        </p:nvSpPr>
        <p:spPr>
          <a:xfrm>
            <a:off x="250722" y="383457"/>
            <a:ext cx="5530646" cy="5816977"/>
          </a:xfrm>
          <a:prstGeom prst="rect">
            <a:avLst/>
          </a:prstGeom>
          <a:noFill/>
        </p:spPr>
        <p:txBody>
          <a:bodyPr wrap="square" rtlCol="0">
            <a:spAutoFit/>
          </a:bodyPr>
          <a:lstStyle/>
          <a:p>
            <a:pPr algn="just"/>
            <a:r>
              <a:rPr lang="fr-FR" sz="2400" b="1" dirty="0">
                <a:solidFill>
                  <a:srgbClr val="7030A0"/>
                </a:solidFill>
              </a:rPr>
              <a:t>- Explication :</a:t>
            </a:r>
          </a:p>
          <a:p>
            <a:pPr algn="just"/>
            <a:endParaRPr lang="fr-FR" sz="2400" b="1" dirty="0">
              <a:solidFill>
                <a:srgbClr val="7030A0"/>
              </a:solidFill>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FR" sz="2000" b="0" i="0" u="none" strike="noStrike" kern="1200" cap="none" spc="0" normalizeH="0" baseline="0" noProof="0" dirty="0">
                <a:ln>
                  <a:noFill/>
                </a:ln>
                <a:solidFill>
                  <a:srgbClr val="000000"/>
                </a:solidFill>
                <a:effectLst/>
                <a:uLnTx/>
                <a:uFillTx/>
                <a:latin typeface="Calibri" panose="020F0502020204030204"/>
                <a:ea typeface="+mn-ea"/>
                <a:cs typeface="+mn-cs"/>
              </a:rPr>
              <a:t>- Les poules A meurent car elles sont injectées par la culture récente des bacilles de choléra (virulent) qui est mortelle.</a:t>
            </a:r>
            <a:endParaRPr lang="fr-FR" sz="2400" b="1" dirty="0">
              <a:solidFill>
                <a:srgbClr val="7030A0"/>
              </a:solidFill>
            </a:endParaRPr>
          </a:p>
          <a:p>
            <a:pPr algn="just"/>
            <a:r>
              <a:rPr lang="fr-FR" sz="2000" dirty="0"/>
              <a:t>- Les poules B sont restées vivantes après l’injection car la culture vieillie de bactérie de choléra est devenue atténuée (non virulente).</a:t>
            </a:r>
          </a:p>
          <a:p>
            <a:pPr algn="just"/>
            <a:r>
              <a:rPr lang="fr-FR" sz="2000" dirty="0"/>
              <a:t>- Les poules C sont restées vivantes car elles ont été </a:t>
            </a:r>
            <a:r>
              <a:rPr lang="fr-FR" sz="2000" b="1" dirty="0"/>
              <a:t>immunisées</a:t>
            </a:r>
            <a:r>
              <a:rPr lang="fr-FR" sz="2000" dirty="0"/>
              <a:t> contre le choléra par la culture vieillie. Ces poules produisent des anticorps antibactériens capables de neutraliser la bactérie de choléra virulente et par conséquent elles sont protégées.</a:t>
            </a:r>
          </a:p>
          <a:p>
            <a:pPr algn="just"/>
            <a:endParaRPr lang="fr-FR" sz="2000" dirty="0"/>
          </a:p>
          <a:p>
            <a:pPr algn="just"/>
            <a:r>
              <a:rPr lang="fr-FR" sz="2400" b="1" dirty="0">
                <a:solidFill>
                  <a:srgbClr val="7030A0"/>
                </a:solidFill>
              </a:rPr>
              <a:t>- Conclusion :</a:t>
            </a:r>
          </a:p>
          <a:p>
            <a:pPr algn="just"/>
            <a:r>
              <a:rPr lang="fr-FR" sz="2000" dirty="0"/>
              <a:t>La culture vieillie de bactérie de choléra atténuée (non virulente) représente un vaccin contre le choléra.</a:t>
            </a:r>
          </a:p>
        </p:txBody>
      </p:sp>
    </p:spTree>
    <p:extLst>
      <p:ext uri="{BB962C8B-B14F-4D97-AF65-F5344CB8AC3E}">
        <p14:creationId xmlns:p14="http://schemas.microsoft.com/office/powerpoint/2010/main" val="1356259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500"/>
                                        <p:tgtEl>
                                          <p:spTgt spid="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xEl>
                                              <p:pRg st="7" end="7"/>
                                            </p:txEl>
                                          </p:spTgt>
                                        </p:tgtEl>
                                        <p:attrNameLst>
                                          <p:attrName>style.visibility</p:attrName>
                                        </p:attrNameLst>
                                      </p:cBhvr>
                                      <p:to>
                                        <p:strVal val="visible"/>
                                      </p:to>
                                    </p:set>
                                    <p:animEffect transition="in" filter="fade">
                                      <p:cBhvr>
                                        <p:cTn id="22"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097280" y="870919"/>
            <a:ext cx="10023987" cy="713338"/>
          </a:xfrm>
        </p:spPr>
        <p:txBody>
          <a:bodyPr>
            <a:normAutofit/>
          </a:bodyPr>
          <a:lstStyle/>
          <a:p>
            <a:pPr algn="just"/>
            <a:r>
              <a:rPr lang="fr-FR" sz="4400" b="1" dirty="0">
                <a:solidFill>
                  <a:srgbClr val="00602B"/>
                </a:solidFill>
                <a:latin typeface="+mn-lt"/>
              </a:rPr>
              <a:t>Définition :</a:t>
            </a:r>
          </a:p>
        </p:txBody>
      </p:sp>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963721"/>
            <a:ext cx="10058400" cy="4023360"/>
          </a:xfrm>
        </p:spPr>
        <p:txBody>
          <a:bodyPr>
            <a:normAutofit/>
          </a:bodyPr>
          <a:lstStyle/>
          <a:p>
            <a:pPr marL="0" indent="0" algn="just">
              <a:buNone/>
            </a:pPr>
            <a:r>
              <a:rPr lang="fr-FR" sz="3200" dirty="0">
                <a:solidFill>
                  <a:schemeClr val="tx1"/>
                </a:solidFill>
              </a:rPr>
              <a:t>La vaccination est une immunisation préventive</a:t>
            </a:r>
            <a:r>
              <a:rPr lang="ar-MA" sz="3600" dirty="0">
                <a:solidFill>
                  <a:schemeClr val="tx1"/>
                </a:solidFill>
                <a:latin typeface="Adobe Arabic" panose="02040503050201020203" pitchFamily="18" charset="-78"/>
                <a:cs typeface="Adobe Arabic" panose="02040503050201020203" pitchFamily="18" charset="-78"/>
              </a:rPr>
              <a:t>وقائية</a:t>
            </a:r>
            <a:r>
              <a:rPr lang="ar-MA" sz="3200" dirty="0">
                <a:solidFill>
                  <a:schemeClr val="tx1"/>
                </a:solidFill>
              </a:rPr>
              <a:t> </a:t>
            </a:r>
            <a:r>
              <a:rPr lang="fr-FR" sz="3200" dirty="0">
                <a:solidFill>
                  <a:schemeClr val="tx1"/>
                </a:solidFill>
              </a:rPr>
              <a:t>, active et durable, car elle stimule le système immunitaire pour effectuer lui-même une réponse immunitaire </a:t>
            </a:r>
            <a:r>
              <a:rPr lang="en-US" sz="3200" dirty="0">
                <a:solidFill>
                  <a:schemeClr val="tx1"/>
                </a:solidFill>
              </a:rPr>
              <a:t>:</a:t>
            </a:r>
          </a:p>
          <a:p>
            <a:pPr marL="0" indent="0" algn="just">
              <a:buNone/>
            </a:pPr>
            <a:r>
              <a:rPr lang="fr-FR" sz="3200" dirty="0">
                <a:solidFill>
                  <a:schemeClr val="tx1"/>
                </a:solidFill>
              </a:rPr>
              <a:t>- Primaire vis-à-vis du </a:t>
            </a:r>
            <a:r>
              <a:rPr lang="fr-FR" sz="3200" b="1" dirty="0">
                <a:solidFill>
                  <a:schemeClr val="tx1"/>
                </a:solidFill>
              </a:rPr>
              <a:t>vaccin.</a:t>
            </a:r>
          </a:p>
          <a:p>
            <a:pPr marL="0" indent="0" algn="just">
              <a:buNone/>
            </a:pPr>
            <a:r>
              <a:rPr lang="fr-FR" sz="3200" dirty="0">
                <a:solidFill>
                  <a:schemeClr val="tx1"/>
                </a:solidFill>
              </a:rPr>
              <a:t>-</a:t>
            </a:r>
            <a:r>
              <a:rPr lang="fr-FR" sz="3200" b="1" dirty="0">
                <a:solidFill>
                  <a:schemeClr val="tx1"/>
                </a:solidFill>
              </a:rPr>
              <a:t> </a:t>
            </a:r>
            <a:r>
              <a:rPr lang="fr-FR" sz="3200" dirty="0">
                <a:solidFill>
                  <a:schemeClr val="tx1"/>
                </a:solidFill>
              </a:rPr>
              <a:t>Secondaire, plus efficace vis-à-vis de </a:t>
            </a:r>
            <a:r>
              <a:rPr lang="fr-FR" sz="3200" b="1" dirty="0">
                <a:solidFill>
                  <a:schemeClr val="tx1"/>
                </a:solidFill>
              </a:rPr>
              <a:t>l'antigène</a:t>
            </a:r>
            <a:r>
              <a:rPr lang="fr-FR" sz="3200" dirty="0">
                <a:solidFill>
                  <a:schemeClr val="tx1"/>
                </a:solidFill>
              </a:rPr>
              <a:t> normal, vu la formation de la mémoire immunitaire.</a:t>
            </a:r>
          </a:p>
        </p:txBody>
      </p:sp>
    </p:spTree>
    <p:extLst>
      <p:ext uri="{BB962C8B-B14F-4D97-AF65-F5344CB8AC3E}">
        <p14:creationId xmlns:p14="http://schemas.microsoft.com/office/powerpoint/2010/main" val="80246606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9D932-CB7D-9B1D-DEA9-482769A6CDE3}"/>
              </a:ext>
            </a:extLst>
          </p:cNvPr>
          <p:cNvSpPr>
            <a:spLocks noGrp="1"/>
          </p:cNvSpPr>
          <p:nvPr>
            <p:ph type="title"/>
          </p:nvPr>
        </p:nvSpPr>
        <p:spPr>
          <a:xfrm>
            <a:off x="1097280" y="870919"/>
            <a:ext cx="10023987" cy="713338"/>
          </a:xfrm>
        </p:spPr>
        <p:txBody>
          <a:bodyPr>
            <a:normAutofit/>
          </a:bodyPr>
          <a:lstStyle/>
          <a:p>
            <a:pPr algn="just"/>
            <a:r>
              <a:rPr lang="fr-FR" sz="4400" b="1" dirty="0">
                <a:solidFill>
                  <a:srgbClr val="00602B"/>
                </a:solidFill>
                <a:latin typeface="+mn-lt"/>
              </a:rPr>
              <a:t>Caractéristiques de la vaccination :</a:t>
            </a:r>
          </a:p>
        </p:txBody>
      </p:sp>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963721"/>
            <a:ext cx="10058400" cy="4023360"/>
          </a:xfrm>
        </p:spPr>
        <p:txBody>
          <a:bodyPr>
            <a:normAutofit/>
          </a:bodyPr>
          <a:lstStyle/>
          <a:p>
            <a:pPr marL="0" indent="0" algn="just">
              <a:buNone/>
            </a:pPr>
            <a:r>
              <a:rPr lang="fr-FR" sz="3200" dirty="0">
                <a:solidFill>
                  <a:schemeClr val="tx1"/>
                </a:solidFill>
              </a:rPr>
              <a:t>- Les vaccins sont faits à partir de microbes rendus atténués et inoffensifs.</a:t>
            </a:r>
          </a:p>
          <a:p>
            <a:pPr marL="0" indent="0" algn="just">
              <a:buNone/>
            </a:pPr>
            <a:r>
              <a:rPr lang="fr-FR" sz="3200" dirty="0">
                <a:solidFill>
                  <a:schemeClr val="tx1"/>
                </a:solidFill>
              </a:rPr>
              <a:t>- Elle prépare une réponse secondaire intense et efficace.</a:t>
            </a:r>
          </a:p>
          <a:p>
            <a:pPr marL="0" indent="0" algn="just">
              <a:buNone/>
            </a:pPr>
            <a:r>
              <a:rPr lang="fr-FR" sz="3200" dirty="0">
                <a:solidFill>
                  <a:schemeClr val="tx1"/>
                </a:solidFill>
              </a:rPr>
              <a:t>- La vaccination consiste à des injections successives (rappels) du vaccin.</a:t>
            </a:r>
          </a:p>
          <a:p>
            <a:pPr marL="0" indent="0" algn="just">
              <a:buNone/>
            </a:pPr>
            <a:r>
              <a:rPr lang="fr-FR" sz="3200" dirty="0">
                <a:solidFill>
                  <a:schemeClr val="tx1"/>
                </a:solidFill>
              </a:rPr>
              <a:t>- La mémoire immunitaire est renforcée par les vaccins rappels.</a:t>
            </a:r>
          </a:p>
          <a:p>
            <a:pPr algn="just">
              <a:buFontTx/>
              <a:buChar char="-"/>
            </a:pPr>
            <a:endParaRPr lang="fr-FR" sz="3200" dirty="0">
              <a:solidFill>
                <a:schemeClr val="tx1"/>
              </a:solidFill>
            </a:endParaRPr>
          </a:p>
        </p:txBody>
      </p:sp>
    </p:spTree>
    <p:extLst>
      <p:ext uri="{BB962C8B-B14F-4D97-AF65-F5344CB8AC3E}">
        <p14:creationId xmlns:p14="http://schemas.microsoft.com/office/powerpoint/2010/main" val="393318857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1"/>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Font typeface="Calibri" panose="020F0502020204030204" pitchFamily="34" charset="0"/>
              <a:buNone/>
            </a:pPr>
            <a:r>
              <a:rPr lang="fr-FR" sz="3200" b="1" dirty="0">
                <a:solidFill>
                  <a:srgbClr val="7030A0"/>
                </a:solidFill>
              </a:rPr>
              <a:t>B) Asepsie : </a:t>
            </a:r>
            <a:r>
              <a:rPr lang="fr-FR" sz="3200" dirty="0">
                <a:solidFill>
                  <a:schemeClr val="tx1"/>
                </a:solidFill>
              </a:rPr>
              <a:t>ensemble des moyens visant à </a:t>
            </a:r>
            <a:r>
              <a:rPr lang="fr-FR" sz="3200" u="sng" dirty="0">
                <a:solidFill>
                  <a:schemeClr val="tx1"/>
                </a:solidFill>
              </a:rPr>
              <a:t>empêcher la contamination</a:t>
            </a:r>
            <a:r>
              <a:rPr lang="fr-FR" sz="3200" dirty="0">
                <a:solidFill>
                  <a:schemeClr val="tx1"/>
                </a:solidFill>
              </a:rPr>
              <a:t> par des germes infectieux de microorganismes (le lavage des mains, la stérilisation des instruments opératoires…).</a:t>
            </a:r>
          </a:p>
          <a:p>
            <a:pPr marL="0" indent="0" algn="just">
              <a:buFont typeface="Calibri" panose="020F0502020204030204" pitchFamily="34" charset="0"/>
              <a:buNone/>
            </a:pPr>
            <a:r>
              <a:rPr lang="fr-FR" sz="3200" b="1" dirty="0">
                <a:solidFill>
                  <a:srgbClr val="7030A0"/>
                </a:solidFill>
              </a:rPr>
              <a:t>C) Antisepsie : </a:t>
            </a:r>
            <a:r>
              <a:rPr lang="fr-FR" sz="3200" dirty="0">
                <a:solidFill>
                  <a:schemeClr val="tx1"/>
                </a:solidFill>
              </a:rPr>
              <a:t>Les antiseptiques est un ensemble de méthodes qui ont pour but de détruire les microbes à la surface de la peau lésée </a:t>
            </a:r>
            <a:r>
              <a:rPr lang="fr-FR" sz="3200" u="sng" dirty="0">
                <a:solidFill>
                  <a:schemeClr val="tx1"/>
                </a:solidFill>
              </a:rPr>
              <a:t>après contamination </a:t>
            </a:r>
            <a:r>
              <a:rPr lang="fr-FR" sz="3200" dirty="0">
                <a:solidFill>
                  <a:schemeClr val="tx1"/>
                </a:solidFill>
              </a:rPr>
              <a:t>(eau oxygénée, Bétadine, alcool à 70°…).</a:t>
            </a:r>
          </a:p>
        </p:txBody>
      </p:sp>
    </p:spTree>
    <p:extLst>
      <p:ext uri="{BB962C8B-B14F-4D97-AF65-F5344CB8AC3E}">
        <p14:creationId xmlns:p14="http://schemas.microsoft.com/office/powerpoint/2010/main" val="3104972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66800" y="919066"/>
            <a:ext cx="10058400" cy="713338"/>
          </a:xfrm>
        </p:spPr>
        <p:txBody>
          <a:bodyPr>
            <a:normAutofit/>
          </a:bodyPr>
          <a:lstStyle/>
          <a:p>
            <a:pPr marL="0" indent="0" algn="just">
              <a:buNone/>
            </a:pPr>
            <a:r>
              <a:rPr lang="en-US" sz="4000" b="1" dirty="0">
                <a:solidFill>
                  <a:srgbClr val="00602B"/>
                </a:solidFill>
              </a:rPr>
              <a:t>2) </a:t>
            </a:r>
            <a:r>
              <a:rPr lang="en-US" sz="4000" b="1" dirty="0" err="1">
                <a:solidFill>
                  <a:srgbClr val="00602B"/>
                </a:solidFill>
              </a:rPr>
              <a:t>Méthodes</a:t>
            </a:r>
            <a:r>
              <a:rPr lang="en-US" sz="4000" b="1" dirty="0">
                <a:solidFill>
                  <a:srgbClr val="00602B"/>
                </a:solidFill>
              </a:rPr>
              <a:t> de curation (</a:t>
            </a:r>
            <a:r>
              <a:rPr lang="en-US" sz="4000" b="1" dirty="0" err="1">
                <a:solidFill>
                  <a:srgbClr val="00602B"/>
                </a:solidFill>
              </a:rPr>
              <a:t>soin</a:t>
            </a:r>
            <a:r>
              <a:rPr lang="en-US" sz="4000" b="1" dirty="0">
                <a:solidFill>
                  <a:srgbClr val="00602B"/>
                </a:solidFill>
              </a:rPr>
              <a:t>):</a:t>
            </a:r>
            <a:endParaRPr lang="fr-FR" sz="4000" b="1" dirty="0">
              <a:solidFill>
                <a:srgbClr val="00602B"/>
              </a:solidFill>
              <a:latin typeface="Adobe Arabic" panose="02040503050201020203" pitchFamily="18" charset="-78"/>
              <a:cs typeface="Adobe Arabic" panose="02040503050201020203" pitchFamily="18" charset="-78"/>
            </a:endParaRPr>
          </a:p>
        </p:txBody>
      </p:sp>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1"/>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fr-FR" sz="3200" b="1" dirty="0">
                <a:solidFill>
                  <a:srgbClr val="7030A0"/>
                </a:solidFill>
              </a:rPr>
              <a:t>A) Sérothérapie </a:t>
            </a:r>
            <a:r>
              <a:rPr lang="ar-MA" sz="3600" b="1" dirty="0">
                <a:solidFill>
                  <a:srgbClr val="7030A0"/>
                </a:solidFill>
                <a:latin typeface="Adobe Arabic" panose="02040503050201020203" pitchFamily="18" charset="-78"/>
                <a:cs typeface="Adobe Arabic" panose="02040503050201020203" pitchFamily="18" charset="-78"/>
              </a:rPr>
              <a:t>الاستمصال</a:t>
            </a:r>
            <a:r>
              <a:rPr lang="fr-FR" sz="3200" b="1" dirty="0">
                <a:solidFill>
                  <a:srgbClr val="7030A0"/>
                </a:solidFill>
              </a:rPr>
              <a:t>: </a:t>
            </a:r>
            <a:r>
              <a:rPr lang="fr-FR" sz="3200" dirty="0">
                <a:solidFill>
                  <a:schemeClr val="tx1"/>
                </a:solidFill>
              </a:rPr>
              <a:t>c’est une immunisation artificielle </a:t>
            </a:r>
            <a:r>
              <a:rPr lang="fr-FR" sz="3200" b="1" u="sng" dirty="0">
                <a:solidFill>
                  <a:schemeClr val="tx1"/>
                </a:solidFill>
              </a:rPr>
              <a:t>passive</a:t>
            </a:r>
            <a:r>
              <a:rPr lang="fr-FR" sz="3200" dirty="0">
                <a:solidFill>
                  <a:schemeClr val="tx1"/>
                </a:solidFill>
              </a:rPr>
              <a:t>; elle consiste à l’injection d’un sérum provenant d'un être vivant qui a été vacciné contre une maladie infectieuse contenant les anticorps prêts à jouer un rôle anti infectieux dans l’organisme receveur.</a:t>
            </a:r>
          </a:p>
          <a:p>
            <a:pPr marL="0" indent="0" algn="just">
              <a:buNone/>
            </a:pPr>
            <a:r>
              <a:rPr lang="fr-FR" sz="3200" dirty="0">
                <a:solidFill>
                  <a:schemeClr val="tx1"/>
                </a:solidFill>
              </a:rPr>
              <a:t>Il s’agit d’un </a:t>
            </a:r>
            <a:r>
              <a:rPr lang="fr-FR" sz="3200" b="1" u="sng" dirty="0">
                <a:solidFill>
                  <a:schemeClr val="tx1"/>
                </a:solidFill>
              </a:rPr>
              <a:t>transfert d’immunité </a:t>
            </a:r>
            <a:r>
              <a:rPr lang="fr-FR" sz="3200" dirty="0">
                <a:solidFill>
                  <a:schemeClr val="tx1"/>
                </a:solidFill>
              </a:rPr>
              <a:t>d’un sujet à un autre.</a:t>
            </a:r>
          </a:p>
        </p:txBody>
      </p:sp>
    </p:spTree>
    <p:extLst>
      <p:ext uri="{BB962C8B-B14F-4D97-AF65-F5344CB8AC3E}">
        <p14:creationId xmlns:p14="http://schemas.microsoft.com/office/powerpoint/2010/main" val="1786185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66800" y="919066"/>
            <a:ext cx="10058400" cy="713338"/>
          </a:xfrm>
        </p:spPr>
        <p:txBody>
          <a:bodyPr>
            <a:normAutofit/>
          </a:bodyPr>
          <a:lstStyle/>
          <a:p>
            <a:pPr marL="0" indent="0" algn="just">
              <a:buNone/>
            </a:pPr>
            <a:r>
              <a:rPr lang="en-US" sz="4000" b="1" dirty="0">
                <a:solidFill>
                  <a:srgbClr val="00602B"/>
                </a:solidFill>
              </a:rPr>
              <a:t>2) </a:t>
            </a:r>
            <a:r>
              <a:rPr lang="en-US" sz="4000" b="1" dirty="0" err="1">
                <a:solidFill>
                  <a:srgbClr val="00602B"/>
                </a:solidFill>
              </a:rPr>
              <a:t>Méthodes</a:t>
            </a:r>
            <a:r>
              <a:rPr lang="en-US" sz="4000" b="1" dirty="0">
                <a:solidFill>
                  <a:srgbClr val="00602B"/>
                </a:solidFill>
              </a:rPr>
              <a:t> de curation (</a:t>
            </a:r>
            <a:r>
              <a:rPr lang="en-US" sz="4000" b="1" dirty="0" err="1">
                <a:solidFill>
                  <a:srgbClr val="00602B"/>
                </a:solidFill>
              </a:rPr>
              <a:t>soin</a:t>
            </a:r>
            <a:r>
              <a:rPr lang="en-US" sz="4000" b="1" dirty="0">
                <a:solidFill>
                  <a:srgbClr val="00602B"/>
                </a:solidFill>
              </a:rPr>
              <a:t>):</a:t>
            </a:r>
            <a:endParaRPr lang="fr-FR" sz="4000" b="1" dirty="0">
              <a:solidFill>
                <a:srgbClr val="00602B"/>
              </a:solidFill>
              <a:latin typeface="Adobe Arabic" panose="02040503050201020203" pitchFamily="18" charset="-78"/>
              <a:cs typeface="Adobe Arabic" panose="02040503050201020203" pitchFamily="18" charset="-78"/>
            </a:endParaRPr>
          </a:p>
        </p:txBody>
      </p:sp>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1"/>
            <a:ext cx="10058400" cy="4023360"/>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fr-FR" sz="3200" b="1" dirty="0">
                <a:solidFill>
                  <a:srgbClr val="7030A0"/>
                </a:solidFill>
              </a:rPr>
              <a:t>B) Antibiotiques :</a:t>
            </a:r>
            <a:r>
              <a:rPr lang="fr-FR" sz="3200" dirty="0">
                <a:solidFill>
                  <a:schemeClr val="tx1"/>
                </a:solidFill>
              </a:rPr>
              <a:t> médicaments ayant la propriété de tuer les bactéries ou d’empêcher leur prolifération, utilisés dans le traitement des infections dues à des bactéries pathogènes.</a:t>
            </a:r>
          </a:p>
          <a:p>
            <a:pPr marL="0" indent="0" algn="just">
              <a:buNone/>
            </a:pPr>
            <a:r>
              <a:rPr lang="fr-FR" sz="3200" dirty="0">
                <a:solidFill>
                  <a:schemeClr val="tx1"/>
                </a:solidFill>
              </a:rPr>
              <a:t>Ex : </a:t>
            </a:r>
            <a:r>
              <a:rPr lang="fr-FR" sz="3200" b="1" dirty="0">
                <a:solidFill>
                  <a:schemeClr val="tx1"/>
                </a:solidFill>
              </a:rPr>
              <a:t>pénicilline</a:t>
            </a:r>
            <a:r>
              <a:rPr lang="fr-FR" sz="3200" dirty="0">
                <a:solidFill>
                  <a:schemeClr val="tx1"/>
                </a:solidFill>
              </a:rPr>
              <a:t>: antibiotique extrait de la moisissure </a:t>
            </a:r>
            <a:r>
              <a:rPr lang="fr-FR" sz="3200" i="1" dirty="0">
                <a:solidFill>
                  <a:schemeClr val="tx1"/>
                </a:solidFill>
              </a:rPr>
              <a:t>Penicillium </a:t>
            </a:r>
            <a:r>
              <a:rPr lang="fr-FR" sz="3200" i="1" dirty="0" err="1">
                <a:solidFill>
                  <a:schemeClr val="tx1"/>
                </a:solidFill>
              </a:rPr>
              <a:t>notatum</a:t>
            </a:r>
            <a:r>
              <a:rPr lang="fr-FR" sz="3200" dirty="0">
                <a:solidFill>
                  <a:schemeClr val="tx1"/>
                </a:solidFill>
              </a:rPr>
              <a:t>.</a:t>
            </a:r>
          </a:p>
          <a:p>
            <a:pPr marL="0" indent="0" algn="just">
              <a:buNone/>
            </a:pPr>
            <a:r>
              <a:rPr lang="fr-FR" sz="3200" b="1" dirty="0">
                <a:solidFill>
                  <a:srgbClr val="7030A0"/>
                </a:solidFill>
              </a:rPr>
              <a:t>C) Sulfamide: </a:t>
            </a:r>
            <a:r>
              <a:rPr lang="fr-FR" sz="3200" dirty="0">
                <a:solidFill>
                  <a:schemeClr val="tx1"/>
                </a:solidFill>
              </a:rPr>
              <a:t>Ils sont des antibactériens synthétiques, ils se fixent sur la bactérie et inhibent sa prolifération.</a:t>
            </a:r>
          </a:p>
        </p:txBody>
      </p:sp>
    </p:spTree>
    <p:extLst>
      <p:ext uri="{BB962C8B-B14F-4D97-AF65-F5344CB8AC3E}">
        <p14:creationId xmlns:p14="http://schemas.microsoft.com/office/powerpoint/2010/main" val="371419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077397"/>
            <a:ext cx="10058400" cy="713338"/>
          </a:xfrm>
        </p:spPr>
        <p:txBody>
          <a:bodyPr>
            <a:normAutofit fontScale="92500"/>
          </a:bodyPr>
          <a:lstStyle/>
          <a:p>
            <a:pPr marL="0" indent="0" algn="just">
              <a:buNone/>
            </a:pPr>
            <a:r>
              <a:rPr lang="fr-FR" sz="4000" b="1" dirty="0">
                <a:solidFill>
                  <a:srgbClr val="00602B"/>
                </a:solidFill>
              </a:rPr>
              <a:t>3) Comparaison entre vaccination et sérothérapie</a:t>
            </a:r>
            <a:endParaRPr lang="fr-FR" sz="4000" b="1" dirty="0">
              <a:solidFill>
                <a:srgbClr val="00602B"/>
              </a:solidFill>
              <a:latin typeface="Adobe Arabic" panose="02040503050201020203" pitchFamily="18" charset="-78"/>
              <a:cs typeface="Adobe Arabic" panose="02040503050201020203" pitchFamily="18" charset="-78"/>
            </a:endParaRPr>
          </a:p>
        </p:txBody>
      </p:sp>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0"/>
            <a:ext cx="4844847" cy="4201105"/>
          </a:xfrm>
          <a:prstGeom prst="rect">
            <a:avLst/>
          </a:prstGeom>
        </p:spPr>
        <p:txBody>
          <a:bodyPr vert="horz" lIns="0" tIns="45720" rIns="0" bIns="45720"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fr-FR" sz="3400" b="1" dirty="0">
                <a:solidFill>
                  <a:srgbClr val="7030A0"/>
                </a:solidFill>
              </a:rPr>
              <a:t>Exercice :</a:t>
            </a:r>
          </a:p>
          <a:p>
            <a:pPr marL="0" indent="0" algn="just">
              <a:buNone/>
            </a:pPr>
            <a:r>
              <a:rPr lang="fr-FR" sz="3200" dirty="0">
                <a:solidFill>
                  <a:schemeClr val="tx1"/>
                </a:solidFill>
              </a:rPr>
              <a:t>Afin de prévenir le développement éventuel du tétanos, le médecin procède à une </a:t>
            </a:r>
            <a:r>
              <a:rPr lang="fr-FR" sz="3200" b="1" dirty="0" err="1">
                <a:solidFill>
                  <a:schemeClr val="tx1"/>
                </a:solidFill>
              </a:rPr>
              <a:t>séro-vaccination</a:t>
            </a:r>
            <a:r>
              <a:rPr lang="fr-FR" sz="3200" dirty="0">
                <a:solidFill>
                  <a:schemeClr val="tx1"/>
                </a:solidFill>
              </a:rPr>
              <a:t>; il injecte d’abord </a:t>
            </a:r>
            <a:r>
              <a:rPr lang="fr-FR" sz="3200" b="1" dirty="0">
                <a:solidFill>
                  <a:schemeClr val="tx1"/>
                </a:solidFill>
              </a:rPr>
              <a:t>un sérum </a:t>
            </a:r>
            <a:r>
              <a:rPr lang="fr-FR" sz="3200" dirty="0">
                <a:solidFill>
                  <a:schemeClr val="tx1"/>
                </a:solidFill>
              </a:rPr>
              <a:t>contenant des anticorps antitétaniques.</a:t>
            </a:r>
          </a:p>
          <a:p>
            <a:pPr marL="0" indent="0" algn="just">
              <a:buNone/>
            </a:pPr>
            <a:r>
              <a:rPr lang="fr-FR" sz="3200" dirty="0">
                <a:solidFill>
                  <a:schemeClr val="tx1"/>
                </a:solidFill>
              </a:rPr>
              <a:t>Le médecin pratique ensuite une injection de </a:t>
            </a:r>
            <a:r>
              <a:rPr lang="fr-FR" sz="3200" b="1" dirty="0">
                <a:solidFill>
                  <a:schemeClr val="tx1"/>
                </a:solidFill>
              </a:rPr>
              <a:t>vaccin</a:t>
            </a:r>
            <a:r>
              <a:rPr lang="fr-FR" sz="3200" dirty="0">
                <a:solidFill>
                  <a:schemeClr val="tx1"/>
                </a:solidFill>
              </a:rPr>
              <a:t> </a:t>
            </a:r>
            <a:r>
              <a:rPr lang="fr-FR" sz="3200" b="1" dirty="0" err="1">
                <a:solidFill>
                  <a:schemeClr val="tx1"/>
                </a:solidFill>
              </a:rPr>
              <a:t>anti-tétanique</a:t>
            </a:r>
            <a:r>
              <a:rPr lang="fr-FR" sz="3200" dirty="0">
                <a:solidFill>
                  <a:schemeClr val="tx1"/>
                </a:solidFill>
              </a:rPr>
              <a:t> (avec des rappels).</a:t>
            </a:r>
          </a:p>
          <a:p>
            <a:pPr marL="0" indent="0" algn="just">
              <a:buNone/>
            </a:pPr>
            <a:r>
              <a:rPr lang="fr-FR" sz="3200" dirty="0">
                <a:solidFill>
                  <a:schemeClr val="tx1"/>
                </a:solidFill>
              </a:rPr>
              <a:t>Le graphe présente l’évolution du taux des </a:t>
            </a:r>
            <a:r>
              <a:rPr lang="fr-FR" sz="3200" dirty="0" err="1">
                <a:solidFill>
                  <a:schemeClr val="tx1"/>
                </a:solidFill>
              </a:rPr>
              <a:t>Ac</a:t>
            </a:r>
            <a:r>
              <a:rPr lang="fr-FR" sz="3200" dirty="0">
                <a:solidFill>
                  <a:schemeClr val="tx1"/>
                </a:solidFill>
              </a:rPr>
              <a:t> </a:t>
            </a:r>
            <a:r>
              <a:rPr lang="fr-FR" sz="3200" dirty="0" err="1">
                <a:solidFill>
                  <a:schemeClr val="tx1"/>
                </a:solidFill>
              </a:rPr>
              <a:t>anti-tétaniques</a:t>
            </a:r>
            <a:r>
              <a:rPr lang="fr-FR" sz="3200" dirty="0">
                <a:solidFill>
                  <a:schemeClr val="tx1"/>
                </a:solidFill>
              </a:rPr>
              <a:t> dans le plasma du blessé en fonction du temps :</a:t>
            </a:r>
          </a:p>
        </p:txBody>
      </p:sp>
      <p:pic>
        <p:nvPicPr>
          <p:cNvPr id="7" name="Picture 6">
            <a:extLst>
              <a:ext uri="{FF2B5EF4-FFF2-40B4-BE49-F238E27FC236}">
                <a16:creationId xmlns:a16="http://schemas.microsoft.com/office/drawing/2014/main" id="{B1EE02B0-F551-BFE0-FF8E-4BA911E3C0D1}"/>
              </a:ext>
            </a:extLst>
          </p:cNvPr>
          <p:cNvPicPr>
            <a:picLocks noChangeAspect="1"/>
          </p:cNvPicPr>
          <p:nvPr/>
        </p:nvPicPr>
        <p:blipFill>
          <a:blip r:embed="rId2"/>
          <a:stretch>
            <a:fillRect/>
          </a:stretch>
        </p:blipFill>
        <p:spPr>
          <a:xfrm>
            <a:off x="6249874" y="2171393"/>
            <a:ext cx="5824137" cy="3706269"/>
          </a:xfrm>
          <a:prstGeom prst="rect">
            <a:avLst/>
          </a:prstGeom>
        </p:spPr>
      </p:pic>
    </p:spTree>
    <p:extLst>
      <p:ext uri="{BB962C8B-B14F-4D97-AF65-F5344CB8AC3E}">
        <p14:creationId xmlns:p14="http://schemas.microsoft.com/office/powerpoint/2010/main" val="2219171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fade">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fade">
                                      <p:cBhvr>
                                        <p:cTn id="17" dur="500"/>
                                        <p:tgtEl>
                                          <p:spTgt spid="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077397"/>
            <a:ext cx="10058400" cy="713338"/>
          </a:xfrm>
        </p:spPr>
        <p:txBody>
          <a:bodyPr>
            <a:normAutofit fontScale="92500"/>
          </a:bodyPr>
          <a:lstStyle/>
          <a:p>
            <a:pPr marL="0" indent="0" algn="just">
              <a:buNone/>
            </a:pPr>
            <a:r>
              <a:rPr lang="fr-FR" sz="4000" b="1" dirty="0">
                <a:solidFill>
                  <a:srgbClr val="00602B"/>
                </a:solidFill>
              </a:rPr>
              <a:t>3) Comparaison entre vaccination et sérothérapie</a:t>
            </a:r>
            <a:endParaRPr lang="fr-FR" sz="4000" b="1" dirty="0">
              <a:solidFill>
                <a:srgbClr val="00602B"/>
              </a:solidFill>
              <a:latin typeface="Adobe Arabic" panose="02040503050201020203" pitchFamily="18" charset="-78"/>
              <a:cs typeface="Adobe Arabic" panose="02040503050201020203" pitchFamily="18" charset="-78"/>
            </a:endParaRPr>
          </a:p>
        </p:txBody>
      </p:sp>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0"/>
            <a:ext cx="4844847" cy="4201105"/>
          </a:xfrm>
          <a:prstGeom prst="rect">
            <a:avLst/>
          </a:prstGeom>
        </p:spPr>
        <p:txBody>
          <a:bodyPr vert="horz" lIns="0" tIns="45720" rIns="0" bIns="45720" rtlCol="0">
            <a:normAutofit fontScale="700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fr-FR" sz="3400" b="1" dirty="0">
                <a:solidFill>
                  <a:srgbClr val="7030A0"/>
                </a:solidFill>
              </a:rPr>
              <a:t>Interprétation des résultats:</a:t>
            </a:r>
          </a:p>
          <a:p>
            <a:pPr marL="0" indent="0" algn="just">
              <a:buNone/>
            </a:pPr>
            <a:r>
              <a:rPr lang="fr-FR" sz="3200" dirty="0">
                <a:solidFill>
                  <a:schemeClr val="tx1"/>
                </a:solidFill>
              </a:rPr>
              <a:t>- Le taux d’anticorps antitétaniques augmente à chaque fois qu’il a une nouvelle injection du vaccin (Rappels).</a:t>
            </a:r>
          </a:p>
          <a:p>
            <a:pPr marL="0" indent="0" algn="just">
              <a:buNone/>
            </a:pPr>
            <a:r>
              <a:rPr lang="fr-FR" sz="3200" dirty="0">
                <a:solidFill>
                  <a:schemeClr val="tx1"/>
                </a:solidFill>
              </a:rPr>
              <a:t>- Les réponses immunitaires lors de contacts consécutifs avec un même antigène sont rapides et le taux d’anticorps est élevé à cause de la mémoire immunitaire.</a:t>
            </a:r>
          </a:p>
          <a:p>
            <a:pPr marL="0" indent="0" algn="just">
              <a:buNone/>
            </a:pPr>
            <a:r>
              <a:rPr lang="fr-FR" sz="3200" dirty="0">
                <a:solidFill>
                  <a:schemeClr val="tx1"/>
                </a:solidFill>
              </a:rPr>
              <a:t>- Le sérum qu’on injecte contient des anticorps prêts, il soigne des maladies dues à des microorganismes, le taux d’anticorps diminue une semaine après l’injection : cet effet est limité dans le temps.</a:t>
            </a:r>
          </a:p>
        </p:txBody>
      </p:sp>
      <p:pic>
        <p:nvPicPr>
          <p:cNvPr id="7" name="Picture 6">
            <a:extLst>
              <a:ext uri="{FF2B5EF4-FFF2-40B4-BE49-F238E27FC236}">
                <a16:creationId xmlns:a16="http://schemas.microsoft.com/office/drawing/2014/main" id="{B1EE02B0-F551-BFE0-FF8E-4BA911E3C0D1}"/>
              </a:ext>
            </a:extLst>
          </p:cNvPr>
          <p:cNvPicPr>
            <a:picLocks noChangeAspect="1"/>
          </p:cNvPicPr>
          <p:nvPr/>
        </p:nvPicPr>
        <p:blipFill>
          <a:blip r:embed="rId2"/>
          <a:stretch>
            <a:fillRect/>
          </a:stretch>
        </p:blipFill>
        <p:spPr>
          <a:xfrm>
            <a:off x="6249874" y="2171393"/>
            <a:ext cx="5824137" cy="3706269"/>
          </a:xfrm>
          <a:prstGeom prst="rect">
            <a:avLst/>
          </a:prstGeom>
        </p:spPr>
      </p:pic>
    </p:spTree>
    <p:extLst>
      <p:ext uri="{BB962C8B-B14F-4D97-AF65-F5344CB8AC3E}">
        <p14:creationId xmlns:p14="http://schemas.microsoft.com/office/powerpoint/2010/main" val="98206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50AD10-EEFD-D1DA-BFB1-693296D604A8}"/>
              </a:ext>
            </a:extLst>
          </p:cNvPr>
          <p:cNvSpPr>
            <a:spLocks noGrp="1"/>
          </p:cNvSpPr>
          <p:nvPr>
            <p:ph idx="1"/>
          </p:nvPr>
        </p:nvSpPr>
        <p:spPr>
          <a:xfrm>
            <a:off x="1097280" y="1077397"/>
            <a:ext cx="10058400" cy="713338"/>
          </a:xfrm>
        </p:spPr>
        <p:txBody>
          <a:bodyPr>
            <a:normAutofit fontScale="92500"/>
          </a:bodyPr>
          <a:lstStyle/>
          <a:p>
            <a:pPr marL="0" indent="0" algn="just">
              <a:buNone/>
            </a:pPr>
            <a:r>
              <a:rPr lang="fr-FR" sz="4000" b="1" dirty="0">
                <a:solidFill>
                  <a:srgbClr val="00602B"/>
                </a:solidFill>
              </a:rPr>
              <a:t>3) Comparaison entre vaccination et sérothérapie</a:t>
            </a:r>
            <a:endParaRPr lang="fr-FR" sz="4000" b="1" dirty="0">
              <a:solidFill>
                <a:srgbClr val="00602B"/>
              </a:solidFill>
              <a:latin typeface="Adobe Arabic" panose="02040503050201020203" pitchFamily="18" charset="-78"/>
              <a:cs typeface="Adobe Arabic" panose="02040503050201020203" pitchFamily="18" charset="-78"/>
            </a:endParaRPr>
          </a:p>
        </p:txBody>
      </p:sp>
      <p:sp>
        <p:nvSpPr>
          <p:cNvPr id="4" name="Content Placeholder 2">
            <a:extLst>
              <a:ext uri="{FF2B5EF4-FFF2-40B4-BE49-F238E27FC236}">
                <a16:creationId xmlns:a16="http://schemas.microsoft.com/office/drawing/2014/main" id="{A4F2F0E1-DB76-9926-B6BB-4767685E89FC}"/>
              </a:ext>
            </a:extLst>
          </p:cNvPr>
          <p:cNvSpPr txBox="1">
            <a:spLocks/>
          </p:cNvSpPr>
          <p:nvPr/>
        </p:nvSpPr>
        <p:spPr>
          <a:xfrm>
            <a:off x="1097280" y="1963720"/>
            <a:ext cx="10058400" cy="4201105"/>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just">
              <a:buNone/>
            </a:pPr>
            <a:r>
              <a:rPr lang="fr-FR" sz="3200" b="1" dirty="0">
                <a:solidFill>
                  <a:srgbClr val="7030A0"/>
                </a:solidFill>
              </a:rPr>
              <a:t>Tableau comparatif :</a:t>
            </a:r>
            <a:endParaRPr lang="fr-FR" sz="2800" dirty="0">
              <a:solidFill>
                <a:schemeClr val="tx1"/>
              </a:solidFill>
            </a:endParaRPr>
          </a:p>
        </p:txBody>
      </p:sp>
      <p:graphicFrame>
        <p:nvGraphicFramePr>
          <p:cNvPr id="2" name="Table 4">
            <a:extLst>
              <a:ext uri="{FF2B5EF4-FFF2-40B4-BE49-F238E27FC236}">
                <a16:creationId xmlns:a16="http://schemas.microsoft.com/office/drawing/2014/main" id="{B519592C-57C1-2091-879C-877F9AEE3D11}"/>
              </a:ext>
            </a:extLst>
          </p:cNvPr>
          <p:cNvGraphicFramePr>
            <a:graphicFrameLocks noGrp="1"/>
          </p:cNvGraphicFramePr>
          <p:nvPr>
            <p:extLst>
              <p:ext uri="{D42A27DB-BD31-4B8C-83A1-F6EECF244321}">
                <p14:modId xmlns:p14="http://schemas.microsoft.com/office/powerpoint/2010/main" val="2613436126"/>
              </p:ext>
            </p:extLst>
          </p:nvPr>
        </p:nvGraphicFramePr>
        <p:xfrm>
          <a:off x="1463941" y="2933891"/>
          <a:ext cx="9264118" cy="2949951"/>
        </p:xfrm>
        <a:graphic>
          <a:graphicData uri="http://schemas.openxmlformats.org/drawingml/2006/table">
            <a:tbl>
              <a:tblPr firstRow="1" bandRow="1">
                <a:tableStyleId>{7E9639D4-E3E2-4D34-9284-5A2195B3D0D7}</a:tableStyleId>
              </a:tblPr>
              <a:tblGrid>
                <a:gridCol w="3757641">
                  <a:extLst>
                    <a:ext uri="{9D8B030D-6E8A-4147-A177-3AD203B41FA5}">
                      <a16:colId xmlns:a16="http://schemas.microsoft.com/office/drawing/2014/main" val="1235516173"/>
                    </a:ext>
                  </a:extLst>
                </a:gridCol>
                <a:gridCol w="2643218">
                  <a:extLst>
                    <a:ext uri="{9D8B030D-6E8A-4147-A177-3AD203B41FA5}">
                      <a16:colId xmlns:a16="http://schemas.microsoft.com/office/drawing/2014/main" val="1736792602"/>
                    </a:ext>
                  </a:extLst>
                </a:gridCol>
                <a:gridCol w="2863259">
                  <a:extLst>
                    <a:ext uri="{9D8B030D-6E8A-4147-A177-3AD203B41FA5}">
                      <a16:colId xmlns:a16="http://schemas.microsoft.com/office/drawing/2014/main" val="4262307861"/>
                    </a:ext>
                  </a:extLst>
                </a:gridCol>
              </a:tblGrid>
              <a:tr h="572511">
                <a:tc>
                  <a:txBody>
                    <a:bodyPr/>
                    <a:lstStyle/>
                    <a:p>
                      <a:endParaRPr lang="fr-FR" sz="2000" kern="1200" dirty="0">
                        <a:solidFill>
                          <a:schemeClr val="dk1"/>
                        </a:solidFill>
                        <a:effectLst/>
                        <a:latin typeface="+mn-lt"/>
                        <a:ea typeface="+mn-ea"/>
                        <a:cs typeface="+mn-cs"/>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solidFill>
                      <a:schemeClr val="bg1"/>
                    </a:solidFill>
                  </a:tcPr>
                </a:tc>
                <a:tc>
                  <a:txBody>
                    <a:bodyPr/>
                    <a:lstStyle/>
                    <a:p>
                      <a:r>
                        <a:rPr lang="fr-FR" sz="2000" b="1" kern="1200" dirty="0">
                          <a:solidFill>
                            <a:schemeClr val="bg1"/>
                          </a:solidFill>
                          <a:effectLst/>
                        </a:rPr>
                        <a:t>Vaccination </a:t>
                      </a:r>
                      <a:endParaRPr lang="fr-FR" sz="2000" b="1" kern="120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b="1" kern="1200" dirty="0">
                          <a:solidFill>
                            <a:schemeClr val="bg1"/>
                          </a:solidFill>
                          <a:effectLst/>
                        </a:rPr>
                        <a:t>Sérothérapie</a:t>
                      </a:r>
                      <a:endParaRPr lang="fr-FR" sz="2000" b="1" kern="1200" dirty="0">
                        <a:solidFill>
                          <a:schemeClr val="bg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815040943"/>
                  </a:ext>
                </a:extLst>
              </a:tr>
              <a:tr h="370840">
                <a:tc>
                  <a:txBody>
                    <a:bodyPr/>
                    <a:lstStyle/>
                    <a:p>
                      <a:r>
                        <a:rPr lang="fr-FR" sz="2000" b="1" kern="1200" dirty="0">
                          <a:solidFill>
                            <a:schemeClr val="dk1"/>
                          </a:solidFill>
                          <a:effectLst/>
                        </a:rPr>
                        <a:t>Produit injecté</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Antigène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Anticorps</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39913344"/>
                  </a:ext>
                </a:extLst>
              </a:tr>
              <a:tr h="370840">
                <a:tc>
                  <a:txBody>
                    <a:bodyPr/>
                    <a:lstStyle/>
                    <a:p>
                      <a:r>
                        <a:rPr lang="en-US" sz="2000" b="1" kern="1200" dirty="0">
                          <a:solidFill>
                            <a:schemeClr val="dk1"/>
                          </a:solidFill>
                          <a:effectLst/>
                        </a:rPr>
                        <a:t>Nature</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Spécifique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Spécifique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40692250"/>
                  </a:ext>
                </a:extLst>
              </a:tr>
              <a:tr h="370840">
                <a:tc>
                  <a:txBody>
                    <a:bodyPr/>
                    <a:lstStyle/>
                    <a:p>
                      <a:r>
                        <a:rPr lang="fr-FR" sz="2000" b="1" kern="1200" dirty="0">
                          <a:solidFill>
                            <a:schemeClr val="dk1"/>
                          </a:solidFill>
                          <a:effectLst/>
                        </a:rPr>
                        <a:t>Type d’immunisation</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Active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Passive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28420862"/>
                  </a:ext>
                </a:extLst>
              </a:tr>
              <a:tr h="370840">
                <a:tc>
                  <a:txBody>
                    <a:bodyPr/>
                    <a:lstStyle/>
                    <a:p>
                      <a:r>
                        <a:rPr lang="fr-FR" sz="2000" b="1" kern="1200" dirty="0">
                          <a:solidFill>
                            <a:schemeClr val="dk1"/>
                          </a:solidFill>
                          <a:effectLst/>
                        </a:rPr>
                        <a:t>Délai d’efficacité</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Retardé (Lente)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Immédiat (Rapide)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205811457"/>
                  </a:ext>
                </a:extLst>
              </a:tr>
              <a:tr h="370840">
                <a:tc>
                  <a:txBody>
                    <a:bodyPr/>
                    <a:lstStyle/>
                    <a:p>
                      <a:r>
                        <a:rPr lang="fr-FR" sz="2000" b="1" kern="1200" dirty="0">
                          <a:solidFill>
                            <a:schemeClr val="dk1"/>
                          </a:solidFill>
                          <a:effectLst/>
                        </a:rPr>
                        <a:t>Durée d’efficacité (de protection)</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Durable (Long terme)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Temporaire (Court terme)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564570942"/>
                  </a:ext>
                </a:extLst>
              </a:tr>
              <a:tr h="370840">
                <a:tc>
                  <a:txBody>
                    <a:bodyPr/>
                    <a:lstStyle/>
                    <a:p>
                      <a:r>
                        <a:rPr lang="fr-FR" sz="2000" b="1" kern="1200" dirty="0">
                          <a:solidFill>
                            <a:schemeClr val="dk1"/>
                          </a:solidFill>
                          <a:effectLst/>
                        </a:rPr>
                        <a:t>But d’utilisation</a:t>
                      </a:r>
                      <a:endParaRPr lang="fr-FR" sz="2000" b="1" kern="1200" dirty="0">
                        <a:solidFill>
                          <a:schemeClr val="dk1"/>
                        </a:solidFill>
                        <a:effectLst/>
                        <a:latin typeface="+mn-lt"/>
                        <a:ea typeface="+mn-ea"/>
                        <a:cs typeface="+mn-cs"/>
                      </a:endParaRPr>
                    </a:p>
                  </a:txBody>
                  <a:tcPr anchor="ctr">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Préventive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r>
                        <a:rPr lang="fr-FR" sz="2000" kern="1200" dirty="0">
                          <a:solidFill>
                            <a:schemeClr val="dk1"/>
                          </a:solidFill>
                          <a:effectLst/>
                        </a:rPr>
                        <a:t>Curative</a:t>
                      </a:r>
                      <a:endParaRPr lang="fr-FR" sz="2000" kern="1200" dirty="0">
                        <a:solidFill>
                          <a:schemeClr val="dk1"/>
                        </a:solidFill>
                        <a:effectLst/>
                        <a:latin typeface="+mn-lt"/>
                        <a:ea typeface="+mn-ea"/>
                        <a:cs typeface="+mn-cs"/>
                      </a:endParaRPr>
                    </a:p>
                  </a:txBody>
                  <a:tcPr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11044070"/>
                  </a:ext>
                </a:extLst>
              </a:tr>
            </a:tbl>
          </a:graphicData>
        </a:graphic>
      </p:graphicFrame>
    </p:spTree>
    <p:extLst>
      <p:ext uri="{BB962C8B-B14F-4D97-AF65-F5344CB8AC3E}">
        <p14:creationId xmlns:p14="http://schemas.microsoft.com/office/powerpoint/2010/main" val="5562448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450590"/>
            <a:ext cx="10058400" cy="1274971"/>
          </a:xfrm>
        </p:spPr>
        <p:txBody>
          <a:bodyPr/>
          <a:lstStyle/>
          <a:p>
            <a:r>
              <a:rPr kumimoji="0" lang="fr-FR" sz="4000" b="1" i="0" u="none" strike="noStrike" kern="1200" cap="none" spc="-50" normalizeH="0" baseline="0" noProof="0" dirty="0">
                <a:ln>
                  <a:noFill/>
                </a:ln>
                <a:solidFill>
                  <a:srgbClr val="FF0000"/>
                </a:solidFill>
                <a:effectLst/>
                <a:uLnTx/>
                <a:uFillTx/>
                <a:latin typeface="Calibri" panose="020F0502020204030204"/>
                <a:ea typeface="+mj-ea"/>
                <a:cs typeface="+mj-cs"/>
              </a:rPr>
              <a:t>VII) Les dysfonctionnements du système immunitaire:</a:t>
            </a:r>
          </a:p>
        </p:txBody>
      </p:sp>
      <p:sp>
        <p:nvSpPr>
          <p:cNvPr id="5" name="TextBox 4">
            <a:extLst>
              <a:ext uri="{FF2B5EF4-FFF2-40B4-BE49-F238E27FC236}">
                <a16:creationId xmlns:a16="http://schemas.microsoft.com/office/drawing/2014/main" id="{15C15183-4967-4B79-C153-22DCABD07A1E}"/>
              </a:ext>
            </a:extLst>
          </p:cNvPr>
          <p:cNvSpPr txBox="1"/>
          <p:nvPr/>
        </p:nvSpPr>
        <p:spPr>
          <a:xfrm>
            <a:off x="1066799" y="2154029"/>
            <a:ext cx="10058400" cy="2266261"/>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En général, le système immunitaire est inoffensif vis-à-vis des éléments étrangers non-pathogènes.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Certaines personnes peuvent développer des réponses immunitaires </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anormalement exagérées </a:t>
            </a:r>
            <a:r>
              <a:rPr kumimoji="0" lang="ar-MA" sz="2800" b="1" i="0" u="none" strike="noStrike" kern="1200" cap="none" spc="0" normalizeH="0" baseline="0" noProof="0" dirty="0">
                <a:ln>
                  <a:noFill/>
                </a:ln>
                <a:solidFill>
                  <a:srgbClr val="000000"/>
                </a:solidFill>
                <a:effectLst/>
                <a:uLnTx/>
                <a:uFillTx/>
                <a:latin typeface="Calibri" panose="020F0502020204030204"/>
                <a:ea typeface="+mn-ea"/>
                <a:cs typeface="+mn-cs"/>
              </a:rPr>
              <a:t> </a:t>
            </a:r>
            <a:r>
              <a:rPr lang="ar-MA" sz="3200" b="1" dirty="0">
                <a:solidFill>
                  <a:srgbClr val="000000"/>
                </a:solidFill>
                <a:latin typeface="Adobe Arabic" panose="02040503050201020203" pitchFamily="18" charset="-78"/>
                <a:cs typeface="Adobe Arabic" panose="02040503050201020203" pitchFamily="18" charset="-78"/>
              </a:rPr>
              <a:t>مبالغ فيها</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contre des agents non pathogènes.</a:t>
            </a:r>
          </a:p>
        </p:txBody>
      </p:sp>
    </p:spTree>
    <p:extLst>
      <p:ext uri="{BB962C8B-B14F-4D97-AF65-F5344CB8AC3E}">
        <p14:creationId xmlns:p14="http://schemas.microsoft.com/office/powerpoint/2010/main" val="21351023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32387"/>
            <a:ext cx="10058400" cy="693174"/>
          </a:xfrm>
        </p:spPr>
        <p:txBody>
          <a:bodyPr>
            <a:normAutofit lnSpcReduction="10000"/>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 </a:t>
            </a:r>
            <a:r>
              <a:rPr kumimoji="0" lang="en-US" sz="4000" b="1" i="0" u="none" strike="noStrike" kern="1200" cap="none" spc="-50" normalizeH="0" baseline="0" noProof="0" dirty="0">
                <a:ln>
                  <a:noFill/>
                </a:ln>
                <a:solidFill>
                  <a:srgbClr val="00602B"/>
                </a:solidFill>
                <a:effectLst/>
                <a:uLnTx/>
                <a:uFillTx/>
                <a:latin typeface="Calibri" panose="020F0502020204030204"/>
                <a:ea typeface="+mj-ea"/>
                <a:cs typeface="+mj-cs"/>
              </a:rPr>
              <a:t>1) </a:t>
            </a:r>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Les allergies : </a:t>
            </a:r>
            <a:r>
              <a:rPr kumimoji="0" lang="ar-MA" sz="4400" b="1" i="0" u="none" strike="noStrike" kern="1200" cap="none" spc="-50" normalizeH="0" baseline="0" noProof="0" dirty="0" err="1">
                <a:ln>
                  <a:noFill/>
                </a:ln>
                <a:solidFill>
                  <a:srgbClr val="00602B"/>
                </a:solidFill>
                <a:effectLst/>
                <a:uLnTx/>
                <a:uFillTx/>
                <a:latin typeface="Adobe Arabic" panose="02040503050201020203" pitchFamily="18" charset="-78"/>
                <a:ea typeface="+mj-ea"/>
                <a:cs typeface="Adobe Arabic" panose="02040503050201020203" pitchFamily="18" charset="-78"/>
              </a:rPr>
              <a:t>الأرجيات</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065539"/>
            <a:ext cx="10058400" cy="3912866"/>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1" i="0" u="none" strike="noStrike" kern="1200" cap="none" spc="0" normalizeH="0" baseline="0" noProof="0" dirty="0">
                <a:ln>
                  <a:noFill/>
                </a:ln>
                <a:solidFill>
                  <a:srgbClr val="7030A0"/>
                </a:solidFill>
                <a:effectLst/>
                <a:uLnTx/>
                <a:uFillTx/>
                <a:latin typeface="Calibri" panose="020F0502020204030204"/>
                <a:ea typeface="+mn-ea"/>
                <a:cs typeface="+mn-cs"/>
              </a:rPr>
              <a:t>A) Définitions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Allergie : </a:t>
            </a:r>
            <a:r>
              <a:rPr kumimoji="0" lang="ar-MA" sz="2800" b="1" i="0" u="none" strike="noStrike" kern="1200" cap="none" spc="0" normalizeH="0" baseline="0" noProof="0" dirty="0">
                <a:ln>
                  <a:noFill/>
                </a:ln>
                <a:solidFill>
                  <a:srgbClr val="000000"/>
                </a:solidFill>
                <a:effectLst/>
                <a:uLnTx/>
                <a:uFillTx/>
                <a:latin typeface="Adobe Arabic" panose="02040503050201020203" pitchFamily="18" charset="-78"/>
                <a:cs typeface="Adobe Arabic" panose="02040503050201020203" pitchFamily="18" charset="-78"/>
              </a:rPr>
              <a:t>أرجية</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Réaction immunitaire exagérée vis-à-vis d'éléments </a:t>
            </a:r>
            <a:r>
              <a:rPr kumimoji="0" lang="fr-FR" sz="2800" b="0" i="0" u="sng" strike="noStrike" kern="1200" cap="none" spc="0" normalizeH="0" baseline="0" noProof="0" dirty="0">
                <a:ln>
                  <a:noFill/>
                </a:ln>
                <a:solidFill>
                  <a:srgbClr val="000000"/>
                </a:solidFill>
                <a:effectLst/>
                <a:uLnTx/>
                <a:uFillTx/>
                <a:latin typeface="Calibri" panose="020F0502020204030204"/>
                <a:ea typeface="+mn-ea"/>
                <a:cs typeface="+mn-cs"/>
              </a:rPr>
              <a:t>non pathogènes</a:t>
            </a:r>
            <a:r>
              <a:rPr kumimoji="0" lang="fr-FR" sz="2800" b="0" i="0"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dits allergènes.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Allergène : </a:t>
            </a:r>
            <a:r>
              <a:rPr lang="ar-MA" sz="2800" b="1" dirty="0">
                <a:solidFill>
                  <a:srgbClr val="000000"/>
                </a:solidFill>
                <a:latin typeface="Adobe Arabic" panose="02040503050201020203" pitchFamily="18" charset="-78"/>
                <a:cs typeface="Adobe Arabic" panose="02040503050201020203" pitchFamily="18" charset="-78"/>
              </a:rPr>
              <a:t>مؤرج</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Élément étranger à l'organisme, non pathogènes et qui déclenche une réaction allergique.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Mastocytes : </a:t>
            </a:r>
            <a:r>
              <a:rPr lang="ar-MA" sz="2800" b="1" dirty="0">
                <a:solidFill>
                  <a:srgbClr val="000000"/>
                </a:solidFill>
                <a:latin typeface="Adobe Arabic" panose="02040503050201020203" pitchFamily="18" charset="-78"/>
                <a:cs typeface="Adobe Arabic" panose="02040503050201020203" pitchFamily="18" charset="-78"/>
              </a:rPr>
              <a:t>خلايا بدينة</a:t>
            </a:r>
            <a:r>
              <a:rPr lang="en-US" sz="2800" b="1" dirty="0">
                <a:solidFill>
                  <a:srgbClr val="000000"/>
                </a:solidFill>
                <a:latin typeface="Adobe Arabic" panose="02040503050201020203" pitchFamily="18" charset="-78"/>
                <a:cs typeface="Adobe Arabic" panose="02040503050201020203" pitchFamily="18" charset="-78"/>
              </a:rPr>
              <a:t> </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une catégorie de leucocytes (globules blancs).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Histamines  : </a:t>
            </a:r>
            <a:r>
              <a:rPr lang="ar-MA" sz="2800" b="1" dirty="0">
                <a:solidFill>
                  <a:srgbClr val="000000"/>
                </a:solidFill>
                <a:latin typeface="Adobe Arabic" panose="02040503050201020203" pitchFamily="18" charset="-78"/>
                <a:cs typeface="Adobe Arabic" panose="02040503050201020203" pitchFamily="18" charset="-78"/>
              </a:rPr>
              <a:t>هيستامين</a:t>
            </a: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Substances sécrétées par les mastocytes et qui sont responsables de l'allergie.</a:t>
            </a:r>
          </a:p>
        </p:txBody>
      </p:sp>
    </p:spTree>
    <p:extLst>
      <p:ext uri="{BB962C8B-B14F-4D97-AF65-F5344CB8AC3E}">
        <p14:creationId xmlns:p14="http://schemas.microsoft.com/office/powerpoint/2010/main" val="26002148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bg>
      <p:bgPr>
        <a:solidFill>
          <a:srgbClr val="FFFDE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89C1943-20B6-556B-DD49-6A19FF03888D}"/>
              </a:ext>
            </a:extLst>
          </p:cNvPr>
          <p:cNvPicPr>
            <a:picLocks noChangeAspect="1"/>
          </p:cNvPicPr>
          <p:nvPr/>
        </p:nvPicPr>
        <p:blipFill>
          <a:blip r:embed="rId2"/>
          <a:stretch>
            <a:fillRect/>
          </a:stretch>
        </p:blipFill>
        <p:spPr>
          <a:xfrm>
            <a:off x="926030" y="882075"/>
            <a:ext cx="5122804" cy="4896465"/>
          </a:xfrm>
          <a:prstGeom prst="rect">
            <a:avLst/>
          </a:prstGeom>
        </p:spPr>
      </p:pic>
      <p:pic>
        <p:nvPicPr>
          <p:cNvPr id="8" name="Picture 7">
            <a:extLst>
              <a:ext uri="{FF2B5EF4-FFF2-40B4-BE49-F238E27FC236}">
                <a16:creationId xmlns:a16="http://schemas.microsoft.com/office/drawing/2014/main" id="{17C2788E-06B8-F8E9-5DCB-BBD576C463E6}"/>
              </a:ext>
            </a:extLst>
          </p:cNvPr>
          <p:cNvPicPr>
            <a:picLocks noChangeAspect="1"/>
          </p:cNvPicPr>
          <p:nvPr/>
        </p:nvPicPr>
        <p:blipFill>
          <a:blip r:embed="rId3"/>
          <a:stretch>
            <a:fillRect/>
          </a:stretch>
        </p:blipFill>
        <p:spPr>
          <a:xfrm>
            <a:off x="6085624" y="1775183"/>
            <a:ext cx="5155222" cy="2182914"/>
          </a:xfrm>
          <a:prstGeom prst="rect">
            <a:avLst/>
          </a:prstGeom>
        </p:spPr>
      </p:pic>
      <p:pic>
        <p:nvPicPr>
          <p:cNvPr id="10" name="Picture 9">
            <a:extLst>
              <a:ext uri="{FF2B5EF4-FFF2-40B4-BE49-F238E27FC236}">
                <a16:creationId xmlns:a16="http://schemas.microsoft.com/office/drawing/2014/main" id="{E78148C5-15F7-AA05-665F-42821A0C75A5}"/>
              </a:ext>
            </a:extLst>
          </p:cNvPr>
          <p:cNvPicPr>
            <a:picLocks noChangeAspect="1"/>
          </p:cNvPicPr>
          <p:nvPr/>
        </p:nvPicPr>
        <p:blipFill>
          <a:blip r:embed="rId4"/>
          <a:stretch>
            <a:fillRect/>
          </a:stretch>
        </p:blipFill>
        <p:spPr>
          <a:xfrm>
            <a:off x="940778" y="1270198"/>
            <a:ext cx="5155222" cy="4732396"/>
          </a:xfrm>
          <a:prstGeom prst="rect">
            <a:avLst/>
          </a:prstGeom>
        </p:spPr>
      </p:pic>
      <p:sp>
        <p:nvSpPr>
          <p:cNvPr id="11" name="Rectangle 10">
            <a:extLst>
              <a:ext uri="{FF2B5EF4-FFF2-40B4-BE49-F238E27FC236}">
                <a16:creationId xmlns:a16="http://schemas.microsoft.com/office/drawing/2014/main" id="{DED5E756-6722-51B4-C2EF-3CA6A5459570}"/>
              </a:ext>
            </a:extLst>
          </p:cNvPr>
          <p:cNvSpPr/>
          <p:nvPr/>
        </p:nvSpPr>
        <p:spPr>
          <a:xfrm>
            <a:off x="1012392" y="3847208"/>
            <a:ext cx="5011994" cy="2155386"/>
          </a:xfrm>
          <a:prstGeom prst="rect">
            <a:avLst/>
          </a:prstGeom>
          <a:solidFill>
            <a:srgbClr val="FF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3108BEC-4169-5FA3-479E-2A3E8288019F}"/>
              </a:ext>
            </a:extLst>
          </p:cNvPr>
          <p:cNvSpPr/>
          <p:nvPr/>
        </p:nvSpPr>
        <p:spPr>
          <a:xfrm>
            <a:off x="6132790" y="1802711"/>
            <a:ext cx="5011994" cy="2155386"/>
          </a:xfrm>
          <a:prstGeom prst="rect">
            <a:avLst/>
          </a:prstGeom>
          <a:solidFill>
            <a:srgbClr val="FF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182175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07.xml><?xml version="1.0" encoding="utf-8"?>
<p:sld xmlns:a="http://schemas.openxmlformats.org/drawingml/2006/main" xmlns:r="http://schemas.openxmlformats.org/officeDocument/2006/relationships" xmlns:p="http://schemas.openxmlformats.org/presentationml/2006/main" showMasterSp="0">
  <p:cSld>
    <p:bg>
      <p:bgPr>
        <a:solidFill>
          <a:srgbClr val="FFFDEE"/>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C532E8-A624-FD06-AE00-1B1DD69034CF}"/>
              </a:ext>
            </a:extLst>
          </p:cNvPr>
          <p:cNvPicPr>
            <a:picLocks noChangeAspect="1"/>
          </p:cNvPicPr>
          <p:nvPr/>
        </p:nvPicPr>
        <p:blipFill>
          <a:blip r:embed="rId2"/>
          <a:stretch>
            <a:fillRect/>
          </a:stretch>
        </p:blipFill>
        <p:spPr>
          <a:xfrm>
            <a:off x="777077" y="737400"/>
            <a:ext cx="5318923" cy="5115851"/>
          </a:xfrm>
          <a:prstGeom prst="rect">
            <a:avLst/>
          </a:prstGeom>
        </p:spPr>
      </p:pic>
      <p:sp>
        <p:nvSpPr>
          <p:cNvPr id="11" name="Rectangle 10">
            <a:extLst>
              <a:ext uri="{FF2B5EF4-FFF2-40B4-BE49-F238E27FC236}">
                <a16:creationId xmlns:a16="http://schemas.microsoft.com/office/drawing/2014/main" id="{DED5E756-6722-51B4-C2EF-3CA6A5459570}"/>
              </a:ext>
            </a:extLst>
          </p:cNvPr>
          <p:cNvSpPr/>
          <p:nvPr/>
        </p:nvSpPr>
        <p:spPr>
          <a:xfrm>
            <a:off x="750792" y="3876704"/>
            <a:ext cx="5345208" cy="2155386"/>
          </a:xfrm>
          <a:prstGeom prst="rect">
            <a:avLst/>
          </a:prstGeom>
          <a:solidFill>
            <a:srgbClr val="FF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Picture 6">
            <a:extLst>
              <a:ext uri="{FF2B5EF4-FFF2-40B4-BE49-F238E27FC236}">
                <a16:creationId xmlns:a16="http://schemas.microsoft.com/office/drawing/2014/main" id="{8527A92C-BFDD-12E2-14AD-91515B6B26D4}"/>
              </a:ext>
            </a:extLst>
          </p:cNvPr>
          <p:cNvPicPr>
            <a:picLocks noChangeAspect="1"/>
          </p:cNvPicPr>
          <p:nvPr/>
        </p:nvPicPr>
        <p:blipFill>
          <a:blip r:embed="rId3"/>
          <a:stretch>
            <a:fillRect/>
          </a:stretch>
        </p:blipFill>
        <p:spPr>
          <a:xfrm>
            <a:off x="6429214" y="1677201"/>
            <a:ext cx="4931960" cy="2199503"/>
          </a:xfrm>
          <a:prstGeom prst="rect">
            <a:avLst/>
          </a:prstGeom>
        </p:spPr>
      </p:pic>
      <p:sp>
        <p:nvSpPr>
          <p:cNvPr id="9" name="Rectangle 8">
            <a:extLst>
              <a:ext uri="{FF2B5EF4-FFF2-40B4-BE49-F238E27FC236}">
                <a16:creationId xmlns:a16="http://schemas.microsoft.com/office/drawing/2014/main" id="{33FA5AA4-413C-5240-8AC5-999F85D9350F}"/>
              </a:ext>
            </a:extLst>
          </p:cNvPr>
          <p:cNvSpPr/>
          <p:nvPr/>
        </p:nvSpPr>
        <p:spPr>
          <a:xfrm>
            <a:off x="6429214" y="1561471"/>
            <a:ext cx="5011994" cy="2425509"/>
          </a:xfrm>
          <a:prstGeom prst="rect">
            <a:avLst/>
          </a:prstGeom>
          <a:solidFill>
            <a:srgbClr val="FFFD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65023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1"/>
                                        </p:tgtEl>
                                      </p:cBhvr>
                                    </p:animEffect>
                                    <p:set>
                                      <p:cBhvr>
                                        <p:cTn id="7" dur="1" fill="hold">
                                          <p:stCondLst>
                                            <p:cond delay="499"/>
                                          </p:stCondLst>
                                        </p:cTn>
                                        <p:tgtEl>
                                          <p:spTgt spid="1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32387"/>
            <a:ext cx="10058400" cy="693174"/>
          </a:xfrm>
        </p:spPr>
        <p:txBody>
          <a:bodyPr>
            <a:normAutofit fontScale="85000" lnSpcReduction="10000"/>
          </a:bodyPr>
          <a:lstStyle/>
          <a:p>
            <a:r>
              <a:rPr lang="en-US" sz="4000" b="1" spc="-50" dirty="0">
                <a:solidFill>
                  <a:srgbClr val="7030A0"/>
                </a:solidFill>
                <a:latin typeface="Calibri" panose="020F0502020204030204"/>
                <a:ea typeface="+mj-ea"/>
                <a:cs typeface="+mj-cs"/>
              </a:rPr>
              <a:t>B) </a:t>
            </a:r>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Les étapes de la réaction allergique </a:t>
            </a:r>
            <a:r>
              <a:rPr kumimoji="0" lang="ar-MA" sz="4000" b="1" i="0" u="none" strike="noStrike" kern="1200" cap="none" spc="-50" normalizeH="0" baseline="0" noProof="0" dirty="0">
                <a:ln>
                  <a:noFill/>
                </a:ln>
                <a:solidFill>
                  <a:srgbClr val="7030A0"/>
                </a:solidFill>
                <a:effectLst/>
                <a:uLnTx/>
                <a:uFillTx/>
                <a:latin typeface="Calibri" panose="020F0502020204030204"/>
                <a:ea typeface="+mj-ea"/>
                <a:cs typeface="+mj-cs"/>
              </a:rPr>
              <a:t>مراحل الاستجابة الارجية</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065539"/>
            <a:ext cx="10058400" cy="3912866"/>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1) Phase de sensibilisation (</a:t>
            </a:r>
            <a:r>
              <a:rPr kumimoji="0" lang="fr-FR" sz="2800" b="1" i="0" u="none" strike="noStrike" kern="1200" cap="none" spc="0" normalizeH="0" baseline="0" noProof="0" dirty="0" err="1">
                <a:ln>
                  <a:noFill/>
                </a:ln>
                <a:solidFill>
                  <a:srgbClr val="000000"/>
                </a:solidFill>
                <a:effectLst/>
                <a:uLnTx/>
                <a:uFillTx/>
                <a:latin typeface="Calibri" panose="020F0502020204030204"/>
                <a:ea typeface="+mn-ea"/>
                <a:cs typeface="+mn-cs"/>
              </a:rPr>
              <a:t>asymptômatique</a:t>
            </a: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C’est le premier contact avec l'allergène qui se caractérise par l’absence des symptômes. Le système immunitaire intervient par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Activation des lymphocytes B après pénétration de l’allergène.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Les lymphocytes B spécifiques se transforment en plasmocytes et sécrètent des anticorps du type IgE spécifiques à l'allergène.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Les anticorps IgE se fixent sur des mastocytes qui renferment des vésicules riches en histamine et autres substances.</a:t>
            </a:r>
          </a:p>
        </p:txBody>
      </p:sp>
    </p:spTree>
    <p:extLst>
      <p:ext uri="{BB962C8B-B14F-4D97-AF65-F5344CB8AC3E}">
        <p14:creationId xmlns:p14="http://schemas.microsoft.com/office/powerpoint/2010/main" val="5144925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32387"/>
            <a:ext cx="10058400" cy="693174"/>
          </a:xfrm>
        </p:spPr>
        <p:txBody>
          <a:bodyPr>
            <a:normAutofit fontScale="85000" lnSpcReduction="10000"/>
          </a:bodyPr>
          <a:lstStyle/>
          <a:p>
            <a:r>
              <a:rPr lang="en-US" sz="4000" b="1" spc="-50" dirty="0">
                <a:solidFill>
                  <a:srgbClr val="7030A0"/>
                </a:solidFill>
                <a:latin typeface="Calibri" panose="020F0502020204030204"/>
                <a:ea typeface="+mj-ea"/>
                <a:cs typeface="+mj-cs"/>
              </a:rPr>
              <a:t>B) </a:t>
            </a:r>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Les étapes de la réaction allergique </a:t>
            </a:r>
            <a:r>
              <a:rPr kumimoji="0" lang="ar-MA" sz="4000" b="1" i="0" u="none" strike="noStrike" kern="1200" cap="none" spc="-50" normalizeH="0" baseline="0" noProof="0" dirty="0">
                <a:ln>
                  <a:noFill/>
                </a:ln>
                <a:solidFill>
                  <a:srgbClr val="7030A0"/>
                </a:solidFill>
                <a:effectLst/>
                <a:uLnTx/>
                <a:uFillTx/>
                <a:latin typeface="Calibri" panose="020F0502020204030204"/>
                <a:ea typeface="+mj-ea"/>
                <a:cs typeface="+mj-cs"/>
              </a:rPr>
              <a:t>مراحل الاستجابة الارجية</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065539"/>
            <a:ext cx="10058400" cy="2986459"/>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2) Phase de la réponse allergique (réaction exagérée et exceptionnelle):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C’est le deuxième contact avec le même allergène, ce dernier se fixe sur les anticorps </a:t>
            </a:r>
            <a:r>
              <a:rPr kumimoji="0" lang="fr-FR" sz="2800" b="0" i="0" u="none" strike="noStrike" kern="1200" cap="none" spc="0" normalizeH="0" baseline="0" noProof="0" dirty="0" err="1">
                <a:ln>
                  <a:noFill/>
                </a:ln>
                <a:solidFill>
                  <a:srgbClr val="000000"/>
                </a:solidFill>
                <a:effectLst/>
                <a:uLnTx/>
                <a:uFillTx/>
                <a:latin typeface="Calibri" panose="020F0502020204030204"/>
                <a:ea typeface="+mn-ea"/>
                <a:cs typeface="+mn-cs"/>
              </a:rPr>
              <a:t>lgE</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déjà fixés sur les mastocytes. Ces derniers sécrètent alors l’histamine et les autres substances responsables de l'apparition des symptômes de l'allergie (Symptômes d’allergie : rhinite, urticaire, œdème, diarrhée, choc anaphylactique . . .)</a:t>
            </a:r>
          </a:p>
        </p:txBody>
      </p:sp>
    </p:spTree>
    <p:extLst>
      <p:ext uri="{BB962C8B-B14F-4D97-AF65-F5344CB8AC3E}">
        <p14:creationId xmlns:p14="http://schemas.microsoft.com/office/powerpoint/2010/main" val="305985865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8D8E3A-F832-B54D-A729-84D79D4A8EBA}"/>
              </a:ext>
            </a:extLst>
          </p:cNvPr>
          <p:cNvPicPr>
            <a:picLocks noGrp="1" noChangeAspect="1"/>
          </p:cNvPicPr>
          <p:nvPr>
            <p:ph idx="1"/>
          </p:nvPr>
        </p:nvPicPr>
        <p:blipFill>
          <a:blip r:embed="rId2"/>
          <a:stretch>
            <a:fillRect/>
          </a:stretch>
        </p:blipFill>
        <p:spPr>
          <a:xfrm>
            <a:off x="2289917" y="217667"/>
            <a:ext cx="7612165" cy="6422666"/>
          </a:xfrm>
        </p:spPr>
      </p:pic>
    </p:spTree>
    <p:extLst>
      <p:ext uri="{BB962C8B-B14F-4D97-AF65-F5344CB8AC3E}">
        <p14:creationId xmlns:p14="http://schemas.microsoft.com/office/powerpoint/2010/main" val="181752706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73394"/>
            <a:ext cx="10058400" cy="693174"/>
          </a:xfrm>
        </p:spPr>
        <p:txBody>
          <a:bodyPr>
            <a:normAutofit/>
          </a:bodyPr>
          <a:lstStyle/>
          <a:p>
            <a:r>
              <a:rPr kumimoji="0" lang="en-US" sz="4000" b="1" i="0" u="none" strike="noStrike" kern="1200" cap="none" spc="-50" normalizeH="0" baseline="0" noProof="0" dirty="0">
                <a:ln>
                  <a:noFill/>
                </a:ln>
                <a:solidFill>
                  <a:srgbClr val="FF0000"/>
                </a:solidFill>
                <a:effectLst/>
                <a:uLnTx/>
                <a:uFillTx/>
                <a:ea typeface="+mj-ea"/>
                <a:cs typeface="Adobe Arabic" panose="02040503050201020203" pitchFamily="18" charset="-78"/>
              </a:rPr>
              <a:t>REMARQUE :</a:t>
            </a:r>
            <a:endParaRPr kumimoji="0" lang="fr-FR" sz="4000" b="1" i="0" u="none" strike="noStrike" kern="1200" cap="none" spc="-50" normalizeH="0" baseline="0" noProof="0" dirty="0">
              <a:ln>
                <a:noFill/>
              </a:ln>
              <a:solidFill>
                <a:srgbClr val="FF0000"/>
              </a:solidFill>
              <a:effectLst/>
              <a:uLnTx/>
              <a:uFillTx/>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129670"/>
            <a:ext cx="10058400" cy="2598660"/>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1" i="0" u="none" strike="noStrike" kern="1200" cap="none" spc="0" normalizeH="0" baseline="0" noProof="0" dirty="0">
                <a:ln>
                  <a:noFill/>
                </a:ln>
                <a:solidFill>
                  <a:srgbClr val="000000"/>
                </a:solidFill>
                <a:effectLst/>
                <a:uLnTx/>
                <a:uFillTx/>
                <a:latin typeface="Calibri" panose="020F0502020204030204"/>
                <a:ea typeface="+mn-ea"/>
                <a:cs typeface="+mn-cs"/>
              </a:rPr>
              <a:t>Test cutané : </a:t>
            </a:r>
            <a:r>
              <a:rPr kumimoji="0" lang="fr-FR" sz="2800" i="0" u="none" strike="noStrike" kern="1200" cap="none" spc="0" normalizeH="0" baseline="0" noProof="0" dirty="0">
                <a:ln>
                  <a:noFill/>
                </a:ln>
                <a:solidFill>
                  <a:srgbClr val="000000"/>
                </a:solidFill>
                <a:effectLst/>
                <a:uLnTx/>
                <a:uFillTx/>
                <a:latin typeface="Calibri" panose="020F0502020204030204"/>
                <a:ea typeface="+mn-ea"/>
                <a:cs typeface="+mn-cs"/>
              </a:rPr>
              <a:t>Examen médical effectué au niveau de la peau et visant à mettre en évidence les substances pour lesquelles une personne est éventuellement allergique.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solidFill>
                  <a:srgbClr val="000000"/>
                </a:solidFill>
                <a:effectLst/>
                <a:uLnTx/>
                <a:uFillTx/>
                <a:latin typeface="Calibri" panose="020F0502020204030204"/>
                <a:ea typeface="+mn-ea"/>
                <a:cs typeface="+mn-cs"/>
              </a:rPr>
              <a:t>Le test cutané consiste à injecter sous la peau, des doses faibles de divers allergènes. L'apparition d'une inflammation locale indique que la personne est allergique à l'allergène en question.</a:t>
            </a:r>
          </a:p>
        </p:txBody>
      </p:sp>
    </p:spTree>
    <p:extLst>
      <p:ext uri="{BB962C8B-B14F-4D97-AF65-F5344CB8AC3E}">
        <p14:creationId xmlns:p14="http://schemas.microsoft.com/office/powerpoint/2010/main" val="303248211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95E886C-CB73-47B4-AE5F-CD6630E7EF5C}"/>
              </a:ext>
            </a:extLst>
          </p:cNvPr>
          <p:cNvPicPr>
            <a:picLocks noGrp="1" noChangeAspect="1"/>
          </p:cNvPicPr>
          <p:nvPr>
            <p:ph idx="1"/>
          </p:nvPr>
        </p:nvPicPr>
        <p:blipFill>
          <a:blip r:embed="rId2"/>
          <a:stretch>
            <a:fillRect/>
          </a:stretch>
        </p:blipFill>
        <p:spPr>
          <a:xfrm>
            <a:off x="610683" y="2104408"/>
            <a:ext cx="10970633" cy="3824443"/>
          </a:xfrm>
        </p:spPr>
      </p:pic>
    </p:spTree>
    <p:extLst>
      <p:ext uri="{BB962C8B-B14F-4D97-AF65-F5344CB8AC3E}">
        <p14:creationId xmlns:p14="http://schemas.microsoft.com/office/powerpoint/2010/main" val="344037782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663677"/>
            <a:ext cx="10058400" cy="1061884"/>
          </a:xfrm>
        </p:spPr>
        <p:txBody>
          <a:bodyPr>
            <a:normAutofit fontScale="62500" lnSpcReduction="20000"/>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2) Syndrome de l'immunodéficience acquise: SIDA.</a:t>
            </a:r>
          </a:p>
          <a:p>
            <a:r>
              <a:rPr kumimoji="0" lang="en-US"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rPr>
              <a:t>                                                                                           </a:t>
            </a:r>
            <a:r>
              <a:rPr kumimoji="0" lang="ar-MA"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rPr>
              <a:t>داء فقدان المناعة المكتسبة</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62301"/>
            <a:ext cx="10584426" cy="4121128"/>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Comme tous les virus, le VIH est un </a:t>
            </a:r>
            <a:r>
              <a:rPr kumimoji="0" lang="fr-FR" sz="2800" b="1" i="0" u="none" strike="noStrike" kern="1200" cap="none" spc="0" normalizeH="0" baseline="0" noProof="0" dirty="0">
                <a:ln>
                  <a:noFill/>
                </a:ln>
                <a:solidFill>
                  <a:srgbClr val="FF0000"/>
                </a:solidFill>
                <a:effectLst/>
                <a:uLnTx/>
                <a:uFillTx/>
                <a:latin typeface="Calibri" panose="020F0502020204030204"/>
                <a:ea typeface="+mn-ea"/>
                <a:cs typeface="+mn-cs"/>
              </a:rPr>
              <a:t>parasite intracellulaire obligatoire</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qui est très dangereux </a:t>
            </a:r>
            <a:r>
              <a:rPr kumimoji="0" lang="fr-FR" sz="2800" b="0" i="0" u="none" strike="noStrike" kern="1200" cap="none" spc="0" normalizeH="0" baseline="0" noProof="0" dirty="0">
                <a:ln>
                  <a:noFill/>
                </a:ln>
                <a:effectLst/>
                <a:uLnTx/>
                <a:uFillTx/>
                <a:latin typeface="Calibri" panose="020F0502020204030204"/>
                <a:ea typeface="+mn-ea"/>
                <a:cs typeface="+mn-cs"/>
              </a:rPr>
              <a:t>puisqu'il</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détruit les éléments de réponses immunitaires spécifiques cellulaires et humorales.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C’est une infection aiguë caractérisée par un affaiblissement de système immunitaire et des maladies opportunistes qui peuvent causer la mort.</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7030A0"/>
                </a:solidFill>
                <a:effectLst/>
                <a:uLnTx/>
                <a:uFillTx/>
                <a:latin typeface="Calibri" panose="020F0502020204030204"/>
                <a:ea typeface="+mn-ea"/>
                <a:cs typeface="+mn-cs"/>
              </a:rPr>
              <a:t>VIH</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signifie, virus de l'immunodéficience acquise (après l'infection) responsable du sida.</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a:t>
            </a:r>
            <a:r>
              <a:rPr kumimoji="0" lang="fr-FR" sz="2800" b="1" i="0" u="none" strike="noStrike" kern="1200" cap="none" spc="0" normalizeH="0" baseline="0" noProof="0" dirty="0">
                <a:ln>
                  <a:noFill/>
                </a:ln>
                <a:solidFill>
                  <a:srgbClr val="7030A0"/>
                </a:solidFill>
                <a:effectLst/>
                <a:uLnTx/>
                <a:uFillTx/>
                <a:latin typeface="Calibri" panose="020F0502020204030204"/>
                <a:ea typeface="+mn-ea"/>
                <a:cs typeface="+mn-cs"/>
              </a:rPr>
              <a:t>Immunodéficience</a:t>
            </a:r>
            <a:r>
              <a:rPr kumimoji="0" lang="fr-FR" sz="2800" b="0" i="0" u="none" strike="noStrike" kern="1200" cap="none" spc="0" normalizeH="0" baseline="0" noProof="0" dirty="0">
                <a:ln>
                  <a:noFill/>
                </a:ln>
                <a:solidFill>
                  <a:srgbClr val="000000"/>
                </a:solidFill>
                <a:effectLst/>
                <a:uLnTx/>
                <a:uFillTx/>
                <a:latin typeface="Calibri" panose="020F0502020204030204"/>
                <a:ea typeface="+mn-ea"/>
                <a:cs typeface="+mn-cs"/>
              </a:rPr>
              <a:t> : Incapacité de résister aux infections à cause d’un affaiblissement plus ou moins grave du système immunitaire.</a:t>
            </a:r>
          </a:p>
        </p:txBody>
      </p:sp>
    </p:spTree>
    <p:extLst>
      <p:ext uri="{BB962C8B-B14F-4D97-AF65-F5344CB8AC3E}">
        <p14:creationId xmlns:p14="http://schemas.microsoft.com/office/powerpoint/2010/main" val="55457912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17639"/>
            <a:ext cx="10058400" cy="707922"/>
          </a:xfrm>
        </p:spPr>
        <p:txBody>
          <a:bodyPr>
            <a:normAutofit/>
          </a:bodyPr>
          <a:lstStyle/>
          <a:p>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A) Les causes de SIDA:</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888560"/>
            <a:ext cx="10058400" cy="4466864"/>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Le VIH s'attaque plus particulièrement aux </a:t>
            </a:r>
            <a:r>
              <a:rPr kumimoji="0" lang="fr-FR" sz="2400" b="1" i="0" u="none" strike="noStrike" kern="1200" cap="none" spc="0" normalizeH="0" baseline="0" noProof="0" dirty="0">
                <a:ln>
                  <a:noFill/>
                </a:ln>
                <a:solidFill>
                  <a:srgbClr val="000000"/>
                </a:solidFill>
                <a:effectLst/>
                <a:uLnTx/>
                <a:uFillTx/>
                <a:latin typeface="Calibri" panose="020F0502020204030204"/>
                <a:ea typeface="+mn-ea"/>
                <a:cs typeface="+mn-cs"/>
              </a:rPr>
              <a:t>lymphocytes T4</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Ces lymphocytes sécrètent des substances pour activer les réponses immunitaires spécifiques humorales et cellulaires.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Le VIH se multiplie à l’intérieur des lymphocytes T4 et ils deviennent des cellules cibles et seront par la suite détruites par les lymphocytes T8.</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 Les virus VIH libérés par une cellule infectée envahissent d'autres cellules; et le cycle continue.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La destruction massive des lymphocytes T4 suite à une infection au VIH provoque donc </a:t>
            </a:r>
            <a:r>
              <a:rPr kumimoji="0" lang="fr-FR" sz="2400" b="1" i="0" u="none" strike="noStrike" kern="1200" cap="none" spc="0" normalizeH="0" baseline="0" noProof="0" dirty="0">
                <a:ln>
                  <a:noFill/>
                </a:ln>
                <a:solidFill>
                  <a:srgbClr val="000000"/>
                </a:solidFill>
                <a:effectLst/>
                <a:uLnTx/>
                <a:uFillTx/>
                <a:latin typeface="Calibri" panose="020F0502020204030204"/>
                <a:ea typeface="+mn-ea"/>
                <a:cs typeface="+mn-cs"/>
              </a:rPr>
              <a:t>un effondrement </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du système immunitaire (</a:t>
            </a:r>
            <a:r>
              <a:rPr kumimoji="0" lang="fr-FR" sz="2400" b="1" i="0" u="none" strike="noStrike" kern="1200" cap="none" spc="0" normalizeH="0" baseline="0" noProof="0" dirty="0">
                <a:ln>
                  <a:noFill/>
                </a:ln>
                <a:solidFill>
                  <a:srgbClr val="7030A0"/>
                </a:solidFill>
                <a:effectLst/>
                <a:uLnTx/>
                <a:uFillTx/>
                <a:latin typeface="Calibri" panose="020F0502020204030204"/>
                <a:ea typeface="+mn-ea"/>
                <a:cs typeface="+mn-cs"/>
              </a:rPr>
              <a:t>immunodéficience</a:t>
            </a: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Plus le nombre de VIH augmente, plus le nombre de LT4 diminue. Parce que le VIH pénètre dans LT4 s’y multiplie et le détruit.</a:t>
            </a:r>
          </a:p>
        </p:txBody>
      </p:sp>
    </p:spTree>
    <p:extLst>
      <p:ext uri="{BB962C8B-B14F-4D97-AF65-F5344CB8AC3E}">
        <p14:creationId xmlns:p14="http://schemas.microsoft.com/office/powerpoint/2010/main" val="3046667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2EA400-2871-519E-9D38-A90B398C0C66}"/>
              </a:ext>
            </a:extLst>
          </p:cNvPr>
          <p:cNvPicPr>
            <a:picLocks noGrp="1" noChangeAspect="1"/>
          </p:cNvPicPr>
          <p:nvPr>
            <p:ph idx="1"/>
          </p:nvPr>
        </p:nvPicPr>
        <p:blipFill>
          <a:blip r:embed="rId2"/>
          <a:stretch>
            <a:fillRect/>
          </a:stretch>
        </p:blipFill>
        <p:spPr>
          <a:xfrm>
            <a:off x="4677920" y="966019"/>
            <a:ext cx="2836160" cy="4925961"/>
          </a:xfrm>
        </p:spPr>
      </p:pic>
    </p:spTree>
    <p:extLst>
      <p:ext uri="{BB962C8B-B14F-4D97-AF65-F5344CB8AC3E}">
        <p14:creationId xmlns:p14="http://schemas.microsoft.com/office/powerpoint/2010/main" val="270776945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bg>
      <p:bgPr>
        <a:solidFill>
          <a:srgbClr val="EEFCE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224D0B-293D-FB38-AB01-8EAD66B54B45}"/>
              </a:ext>
            </a:extLst>
          </p:cNvPr>
          <p:cNvPicPr>
            <a:picLocks noChangeAspect="1"/>
          </p:cNvPicPr>
          <p:nvPr/>
        </p:nvPicPr>
        <p:blipFill>
          <a:blip r:embed="rId2"/>
          <a:stretch>
            <a:fillRect/>
          </a:stretch>
        </p:blipFill>
        <p:spPr>
          <a:xfrm>
            <a:off x="2816942" y="125314"/>
            <a:ext cx="6558116" cy="11731601"/>
          </a:xfrm>
          <a:prstGeom prst="rect">
            <a:avLst/>
          </a:prstGeom>
        </p:spPr>
      </p:pic>
    </p:spTree>
    <p:extLst>
      <p:ext uri="{BB962C8B-B14F-4D97-AF65-F5344CB8AC3E}">
        <p14:creationId xmlns:p14="http://schemas.microsoft.com/office/powerpoint/2010/main" val="2663557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11111E-6 L 0 -0.67801 " pathEditMode="relative" rAng="0" ptsTypes="AA">
                                      <p:cBhvr>
                                        <p:cTn id="6" dur="2000" fill="hold"/>
                                        <p:tgtEl>
                                          <p:spTgt spid="4"/>
                                        </p:tgtEl>
                                        <p:attrNameLst>
                                          <p:attrName>ppt_x</p:attrName>
                                          <p:attrName>ppt_y</p:attrName>
                                        </p:attrNameLst>
                                      </p:cBhvr>
                                      <p:rCtr x="0" y="-3391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17639"/>
            <a:ext cx="10058400" cy="707922"/>
          </a:xfrm>
        </p:spPr>
        <p:txBody>
          <a:bodyPr>
            <a:normAutofit/>
          </a:bodyPr>
          <a:lstStyle/>
          <a:p>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B) Les étapes de l’évolution de SIDA:</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Tree>
    <p:extLst>
      <p:ext uri="{BB962C8B-B14F-4D97-AF65-F5344CB8AC3E}">
        <p14:creationId xmlns:p14="http://schemas.microsoft.com/office/powerpoint/2010/main" val="141542832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AD9DE2-9775-B1A5-054E-45E9D141BC77}"/>
              </a:ext>
            </a:extLst>
          </p:cNvPr>
          <p:cNvPicPr>
            <a:picLocks noGrp="1" noChangeAspect="1"/>
          </p:cNvPicPr>
          <p:nvPr>
            <p:ph idx="1"/>
          </p:nvPr>
        </p:nvPicPr>
        <p:blipFill>
          <a:blip r:embed="rId2"/>
          <a:stretch>
            <a:fillRect/>
          </a:stretch>
        </p:blipFill>
        <p:spPr>
          <a:xfrm>
            <a:off x="1712379" y="406792"/>
            <a:ext cx="8767242" cy="5698171"/>
          </a:xfrm>
        </p:spPr>
      </p:pic>
    </p:spTree>
    <p:extLst>
      <p:ext uri="{BB962C8B-B14F-4D97-AF65-F5344CB8AC3E}">
        <p14:creationId xmlns:p14="http://schemas.microsoft.com/office/powerpoint/2010/main" val="17667878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17639"/>
            <a:ext cx="10058400" cy="707922"/>
          </a:xfrm>
        </p:spPr>
        <p:txBody>
          <a:bodyPr>
            <a:normAutofit/>
          </a:bodyPr>
          <a:lstStyle/>
          <a:p>
            <a:r>
              <a:rPr kumimoji="0" lang="fr-FR" sz="4000" b="1" i="0" u="none" strike="noStrike" kern="1200" cap="none" spc="-50" normalizeH="0" baseline="0" noProof="0" dirty="0">
                <a:ln>
                  <a:noFill/>
                </a:ln>
                <a:solidFill>
                  <a:schemeClr val="accent2"/>
                </a:solidFill>
                <a:effectLst/>
                <a:uLnTx/>
                <a:uFillTx/>
                <a:latin typeface="Calibri" panose="020F0502020204030204"/>
                <a:ea typeface="+mj-ea"/>
                <a:cs typeface="+mj-cs"/>
              </a:rPr>
              <a:t>1) La phase primo-infection :</a:t>
            </a:r>
          </a:p>
        </p:txBody>
      </p:sp>
      <p:sp>
        <p:nvSpPr>
          <p:cNvPr id="2" name="TextBox 1">
            <a:extLst>
              <a:ext uri="{FF2B5EF4-FFF2-40B4-BE49-F238E27FC236}">
                <a16:creationId xmlns:a16="http://schemas.microsoft.com/office/drawing/2014/main" id="{464F92E7-F00E-1297-C895-9CDF816A0936}"/>
              </a:ext>
            </a:extLst>
          </p:cNvPr>
          <p:cNvSpPr txBox="1"/>
          <p:nvPr/>
        </p:nvSpPr>
        <p:spPr>
          <a:xfrm>
            <a:off x="1066800" y="2022906"/>
            <a:ext cx="10259961" cy="3817455"/>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Après contamination et durant cette phase, le système immunitaire développe une réponse immunitaire </a:t>
            </a: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presque normale </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contre VIH.</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Cette phase s'achève par l'augmentation du nombre de lymphocytes T tueurs et la quantité des anticorps. Ainsi, la quantité du virus diminue à la fin de cette phase. À cette phase, la personne porteuse du virus est dite séropositive (Présence des anticorps anti-sida dans le plasma).</a:t>
            </a:r>
          </a:p>
        </p:txBody>
      </p:sp>
    </p:spTree>
    <p:extLst>
      <p:ext uri="{BB962C8B-B14F-4D97-AF65-F5344CB8AC3E}">
        <p14:creationId xmlns:p14="http://schemas.microsoft.com/office/powerpoint/2010/main" val="203990912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17639"/>
            <a:ext cx="10058400" cy="707922"/>
          </a:xfrm>
        </p:spPr>
        <p:txBody>
          <a:bodyPr>
            <a:normAutofit/>
          </a:bodyPr>
          <a:lstStyle/>
          <a:p>
            <a:r>
              <a:rPr kumimoji="0" lang="fr-FR" sz="4000" b="1" i="0" u="none" strike="noStrike" kern="1200" cap="none" spc="-50" normalizeH="0" baseline="0" noProof="0" dirty="0">
                <a:ln>
                  <a:noFill/>
                </a:ln>
                <a:solidFill>
                  <a:schemeClr val="accent2"/>
                </a:solidFill>
                <a:effectLst/>
                <a:uLnTx/>
                <a:uFillTx/>
                <a:latin typeface="Calibri" panose="020F0502020204030204"/>
                <a:ea typeface="+mj-ea"/>
                <a:cs typeface="+mj-cs"/>
              </a:rPr>
              <a:t>2) La phase asymptomatique:</a:t>
            </a:r>
          </a:p>
        </p:txBody>
      </p:sp>
      <p:sp>
        <p:nvSpPr>
          <p:cNvPr id="2" name="TextBox 1">
            <a:extLst>
              <a:ext uri="{FF2B5EF4-FFF2-40B4-BE49-F238E27FC236}">
                <a16:creationId xmlns:a16="http://schemas.microsoft.com/office/drawing/2014/main" id="{464F92E7-F00E-1297-C895-9CDF816A0936}"/>
              </a:ext>
            </a:extLst>
          </p:cNvPr>
          <p:cNvSpPr txBox="1"/>
          <p:nvPr/>
        </p:nvSpPr>
        <p:spPr>
          <a:xfrm>
            <a:off x="1066800" y="2022906"/>
            <a:ext cx="10259961" cy="2308324"/>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Elle se caractérise surtout par une diminution importante du nombre de LT4 et par l’absence des symptômes cliniques. À la fin de cette phase, les lymphocytes T4 infectés s’éclatent et libèrent des VIH qui attaquent d’autres cellules et par conséquence l’apparition d’un </a:t>
            </a:r>
            <a:r>
              <a:rPr kumimoji="0" lang="fr-FR" sz="3200" b="0" i="0" u="none" strike="noStrike" kern="1200" cap="none" spc="0" normalizeH="0" baseline="0" noProof="0" dirty="0" err="1">
                <a:ln>
                  <a:noFill/>
                </a:ln>
                <a:solidFill>
                  <a:srgbClr val="000000"/>
                </a:solidFill>
                <a:effectLst/>
                <a:uLnTx/>
                <a:uFillTx/>
                <a:latin typeface="Calibri" panose="020F0502020204030204"/>
                <a:ea typeface="+mn-ea"/>
                <a:cs typeface="+mn-cs"/>
              </a:rPr>
              <a:t>pré-sida</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a:t>
            </a:r>
          </a:p>
        </p:txBody>
      </p:sp>
    </p:spTree>
    <p:extLst>
      <p:ext uri="{BB962C8B-B14F-4D97-AF65-F5344CB8AC3E}">
        <p14:creationId xmlns:p14="http://schemas.microsoft.com/office/powerpoint/2010/main" val="238220246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17639"/>
            <a:ext cx="10058400" cy="707922"/>
          </a:xfrm>
        </p:spPr>
        <p:txBody>
          <a:bodyPr>
            <a:normAutofit/>
          </a:bodyPr>
          <a:lstStyle/>
          <a:p>
            <a:r>
              <a:rPr kumimoji="0" lang="fr-FR" sz="4000" b="1" i="0" u="none" strike="noStrike" kern="1200" cap="none" spc="-50" normalizeH="0" baseline="0" noProof="0" dirty="0">
                <a:ln>
                  <a:noFill/>
                </a:ln>
                <a:solidFill>
                  <a:schemeClr val="accent2"/>
                </a:solidFill>
                <a:effectLst/>
                <a:uLnTx/>
                <a:uFillTx/>
                <a:latin typeface="Calibri" panose="020F0502020204030204"/>
                <a:ea typeface="+mj-ea"/>
                <a:cs typeface="+mj-cs"/>
              </a:rPr>
              <a:t>3) La phase du sida déclaré :</a:t>
            </a:r>
          </a:p>
        </p:txBody>
      </p:sp>
      <p:sp>
        <p:nvSpPr>
          <p:cNvPr id="2" name="TextBox 1">
            <a:extLst>
              <a:ext uri="{FF2B5EF4-FFF2-40B4-BE49-F238E27FC236}">
                <a16:creationId xmlns:a16="http://schemas.microsoft.com/office/drawing/2014/main" id="{464F92E7-F00E-1297-C895-9CDF816A0936}"/>
              </a:ext>
            </a:extLst>
          </p:cNvPr>
          <p:cNvSpPr txBox="1"/>
          <p:nvPr/>
        </p:nvSpPr>
        <p:spPr>
          <a:xfrm>
            <a:off x="1066800" y="2022906"/>
            <a:ext cx="10259961" cy="3553793"/>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Durant cette phase tardive de l'infection, la personne souffre du syndrome d'immunodéficience acquise. C'est un effondrement du système immunitaire qui se caractérise par:</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la diminution du nombre de lymphocytes T4 va entraîner la diminution du nombre de lymphocytes T tueurs et de la quantité des anticorps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l'augmentation de la quantité du VIH dans le corps ;</a:t>
            </a:r>
          </a:p>
        </p:txBody>
      </p:sp>
    </p:spTree>
    <p:extLst>
      <p:ext uri="{BB962C8B-B14F-4D97-AF65-F5344CB8AC3E}">
        <p14:creationId xmlns:p14="http://schemas.microsoft.com/office/powerpoint/2010/main" val="207600688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64F92E7-F00E-1297-C895-9CDF816A0936}"/>
              </a:ext>
            </a:extLst>
          </p:cNvPr>
          <p:cNvSpPr txBox="1"/>
          <p:nvPr/>
        </p:nvSpPr>
        <p:spPr>
          <a:xfrm>
            <a:off x="1066801" y="1890170"/>
            <a:ext cx="10058400" cy="4370427"/>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0" i="0" u="none" strike="noStrike" kern="1200" cap="none" spc="0" normalizeH="0" baseline="0" noProof="0" dirty="0">
                <a:ln>
                  <a:noFill/>
                </a:ln>
                <a:solidFill>
                  <a:srgbClr val="000000"/>
                </a:solidFill>
                <a:effectLst/>
                <a:uLnTx/>
                <a:uFillTx/>
                <a:latin typeface="Calibri" panose="020F0502020204030204"/>
                <a:ea typeface="+mn-ea"/>
                <a:cs typeface="+mn-cs"/>
              </a:rPr>
              <a:t>- apparition des maladies opportuniste: des infections aiguës et diverses (bactériennes, virales, fongiques...); des microbes banals deviennent dangereux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0" i="0" u="none" strike="noStrike" kern="1200" cap="none" spc="0" normalizeH="0" baseline="0" noProof="0" dirty="0">
                <a:ln>
                  <a:noFill/>
                </a:ln>
                <a:solidFill>
                  <a:srgbClr val="000000"/>
                </a:solidFill>
                <a:effectLst/>
                <a:uLnTx/>
                <a:uFillTx/>
                <a:latin typeface="Calibri" panose="020F0502020204030204"/>
                <a:ea typeface="+mn-ea"/>
                <a:cs typeface="+mn-cs"/>
              </a:rPr>
              <a:t>- apparition de tumeurs cancéreuses (sarcome de Kaposi).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0" i="0" u="none" strike="noStrike" kern="1200" cap="none" spc="0" normalizeH="0" baseline="0" noProof="0" dirty="0">
                <a:ln>
                  <a:noFill/>
                </a:ln>
                <a:solidFill>
                  <a:srgbClr val="000000"/>
                </a:solidFill>
                <a:effectLst/>
                <a:uLnTx/>
                <a:uFillTx/>
                <a:latin typeface="Calibri" panose="020F0502020204030204"/>
                <a:ea typeface="+mn-ea"/>
                <a:cs typeface="+mn-cs"/>
              </a:rPr>
              <a:t>- De problèmes neurologiques provoquant des altérations des fonctions supérieures.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0" i="0" u="none" strike="noStrike" kern="1200" cap="none" spc="0" normalizeH="0" baseline="0" noProof="0" dirty="0">
                <a:ln>
                  <a:noFill/>
                </a:ln>
                <a:solidFill>
                  <a:srgbClr val="000000"/>
                </a:solidFill>
                <a:effectLst/>
                <a:uLnTx/>
                <a:uFillTx/>
                <a:latin typeface="Calibri" panose="020F0502020204030204"/>
                <a:ea typeface="+mn-ea"/>
                <a:cs typeface="+mn-cs"/>
              </a:rPr>
              <a:t>- Troubles gastriques : Difficultés d’absorption des nutriments..... Ces troubles entraînent le décès après un temps variables</a:t>
            </a:r>
          </a:p>
        </p:txBody>
      </p:sp>
    </p:spTree>
    <p:extLst>
      <p:ext uri="{BB962C8B-B14F-4D97-AF65-F5344CB8AC3E}">
        <p14:creationId xmlns:p14="http://schemas.microsoft.com/office/powerpoint/2010/main" val="255152676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E564095-A079-873F-429A-6782A272FB80}"/>
              </a:ext>
            </a:extLst>
          </p:cNvPr>
          <p:cNvPicPr>
            <a:picLocks noGrp="1" noChangeAspect="1"/>
          </p:cNvPicPr>
          <p:nvPr>
            <p:ph idx="1"/>
          </p:nvPr>
        </p:nvPicPr>
        <p:blipFill>
          <a:blip r:embed="rId2"/>
          <a:stretch>
            <a:fillRect/>
          </a:stretch>
        </p:blipFill>
        <p:spPr>
          <a:xfrm>
            <a:off x="2233018" y="397224"/>
            <a:ext cx="7786924" cy="5680093"/>
          </a:xfrm>
        </p:spPr>
      </p:pic>
    </p:spTree>
    <p:extLst>
      <p:ext uri="{BB962C8B-B14F-4D97-AF65-F5344CB8AC3E}">
        <p14:creationId xmlns:p14="http://schemas.microsoft.com/office/powerpoint/2010/main" val="54160520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1047136"/>
            <a:ext cx="10058400" cy="707922"/>
          </a:xfrm>
        </p:spPr>
        <p:txBody>
          <a:bodyPr>
            <a:normAutofit fontScale="85000" lnSpcReduction="10000"/>
          </a:bodyPr>
          <a:lstStyle/>
          <a:p>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C) Les voies de transmission et la prévention de SIDA:</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
        <p:nvSpPr>
          <p:cNvPr id="2" name="TextBox 1">
            <a:extLst>
              <a:ext uri="{FF2B5EF4-FFF2-40B4-BE49-F238E27FC236}">
                <a16:creationId xmlns:a16="http://schemas.microsoft.com/office/drawing/2014/main" id="{9736CDC6-9412-EADB-E879-DC35B8E5D6E5}"/>
              </a:ext>
            </a:extLst>
          </p:cNvPr>
          <p:cNvSpPr txBox="1"/>
          <p:nvPr/>
        </p:nvSpPr>
        <p:spPr>
          <a:xfrm>
            <a:off x="1066801" y="1875421"/>
            <a:ext cx="10058399" cy="4493538"/>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1" i="0" u="none" strike="noStrike" kern="1200" cap="none" spc="0" normalizeH="0" baseline="0" noProof="0" dirty="0">
                <a:ln>
                  <a:noFill/>
                </a:ln>
                <a:solidFill>
                  <a:schemeClr val="accent2"/>
                </a:solidFill>
                <a:effectLst/>
                <a:uLnTx/>
                <a:uFillTx/>
                <a:latin typeface="Calibri" panose="020F0502020204030204"/>
                <a:ea typeface="+mn-ea"/>
                <a:cs typeface="+mn-cs"/>
              </a:rPr>
              <a:t>1) Les voies de transmission</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Le sida se transmet d’une personne à l’autre par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 les rapports sexuels non protégés (sans utilisation de préservatif);</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 de la mère au fœtus et le lait maternel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 l’emploi de seringues contaminées par le VIH;</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 les objets tranchants contaminés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900" b="0" i="0" u="none" strike="noStrike" kern="1200" cap="none" spc="0" normalizeH="0" baseline="0" noProof="0" dirty="0">
                <a:ln>
                  <a:noFill/>
                </a:ln>
                <a:solidFill>
                  <a:srgbClr val="000000"/>
                </a:solidFill>
                <a:effectLst/>
                <a:uLnTx/>
                <a:uFillTx/>
                <a:latin typeface="Calibri" panose="020F0502020204030204"/>
                <a:ea typeface="+mn-ea"/>
                <a:cs typeface="+mn-cs"/>
              </a:rPr>
              <a:t>- les transfusions avec du sang contaminé</a:t>
            </a:r>
          </a:p>
        </p:txBody>
      </p:sp>
    </p:spTree>
    <p:extLst>
      <p:ext uri="{BB962C8B-B14F-4D97-AF65-F5344CB8AC3E}">
        <p14:creationId xmlns:p14="http://schemas.microsoft.com/office/powerpoint/2010/main" val="29527666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736CDC6-9412-EADB-E879-DC35B8E5D6E5}"/>
              </a:ext>
            </a:extLst>
          </p:cNvPr>
          <p:cNvSpPr txBox="1"/>
          <p:nvPr/>
        </p:nvSpPr>
        <p:spPr>
          <a:xfrm>
            <a:off x="1066801" y="1875421"/>
            <a:ext cx="10058399" cy="4134465"/>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lang="fr-FR" sz="3000" b="1" dirty="0">
                <a:solidFill>
                  <a:schemeClr val="accent2"/>
                </a:solidFill>
                <a:latin typeface="Calibri" panose="020F0502020204030204"/>
              </a:rPr>
              <a:t>2) Méthodes de prévention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0" i="0" u="none" strike="noStrike" kern="1200" cap="none" spc="0" normalizeH="0" baseline="0" noProof="0" dirty="0">
                <a:ln>
                  <a:noFill/>
                </a:ln>
                <a:solidFill>
                  <a:srgbClr val="000000"/>
                </a:solidFill>
                <a:effectLst/>
                <a:uLnTx/>
                <a:uFillTx/>
                <a:latin typeface="Calibri" panose="020F0502020204030204"/>
                <a:ea typeface="+mn-ea"/>
                <a:cs typeface="+mn-cs"/>
              </a:rPr>
              <a:t>Ce qui a réduit la propagation du VIH, c'est surtout les mesures de prévention, la conscience et la vigilance des citoyens. En effet, la compréhension des voies de transmission permet d'adopter les mesures préventives convenables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1" i="0" u="none" strike="noStrike" kern="1200" cap="none" spc="0" normalizeH="0" baseline="0" noProof="0" dirty="0">
                <a:ln>
                  <a:noFill/>
                </a:ln>
                <a:solidFill>
                  <a:srgbClr val="000000"/>
                </a:solidFill>
                <a:effectLst/>
                <a:uLnTx/>
                <a:uFillTx/>
                <a:latin typeface="Calibri" panose="020F0502020204030204"/>
                <a:ea typeface="+mn-ea"/>
                <a:cs typeface="+mn-cs"/>
              </a:rPr>
              <a:t>- Utilisation de préservative au cours des rapports sexuels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1" i="0" u="none" strike="noStrike" kern="1200" cap="none" spc="0" normalizeH="0" baseline="0" noProof="0" dirty="0">
                <a:ln>
                  <a:noFill/>
                </a:ln>
                <a:solidFill>
                  <a:srgbClr val="000000"/>
                </a:solidFill>
                <a:effectLst/>
                <a:uLnTx/>
                <a:uFillTx/>
                <a:latin typeface="Calibri" panose="020F0502020204030204"/>
                <a:ea typeface="+mn-ea"/>
                <a:cs typeface="+mn-cs"/>
              </a:rPr>
              <a:t>- Utilisation des seringues à usage unique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000" b="1" i="0" u="none" strike="noStrike" kern="1200" cap="none" spc="0" normalizeH="0" baseline="0" noProof="0" dirty="0">
                <a:ln>
                  <a:noFill/>
                </a:ln>
                <a:solidFill>
                  <a:srgbClr val="000000"/>
                </a:solidFill>
                <a:effectLst/>
                <a:uLnTx/>
                <a:uFillTx/>
                <a:latin typeface="Calibri" panose="020F0502020204030204"/>
                <a:ea typeface="+mn-ea"/>
                <a:cs typeface="+mn-cs"/>
              </a:rPr>
              <a:t>- Stérilisation du matériel tranchant…</a:t>
            </a:r>
          </a:p>
        </p:txBody>
      </p:sp>
    </p:spTree>
    <p:extLst>
      <p:ext uri="{BB962C8B-B14F-4D97-AF65-F5344CB8AC3E}">
        <p14:creationId xmlns:p14="http://schemas.microsoft.com/office/powerpoint/2010/main" val="138392990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43897"/>
            <a:ext cx="10058400" cy="781664"/>
          </a:xfrm>
        </p:spPr>
        <p:txBody>
          <a:bodyPr/>
          <a:lstStyle/>
          <a:p>
            <a:r>
              <a:rPr kumimoji="0" lang="fr-FR" sz="4000" b="1" i="0" u="none" strike="noStrike" kern="1200" cap="none" spc="-50" normalizeH="0" baseline="0" noProof="0" dirty="0">
                <a:ln>
                  <a:noFill/>
                </a:ln>
                <a:solidFill>
                  <a:srgbClr val="FF0000"/>
                </a:solidFill>
                <a:effectLst/>
                <a:uLnTx/>
                <a:uFillTx/>
                <a:latin typeface="Calibri" panose="020F0502020204030204"/>
                <a:ea typeface="+mj-ea"/>
                <a:cs typeface="+mj-cs"/>
              </a:rPr>
              <a:t>VIII) Protection de l'appareil reproducteur:</a:t>
            </a:r>
          </a:p>
        </p:txBody>
      </p:sp>
      <p:sp>
        <p:nvSpPr>
          <p:cNvPr id="5" name="TextBox 4">
            <a:extLst>
              <a:ext uri="{FF2B5EF4-FFF2-40B4-BE49-F238E27FC236}">
                <a16:creationId xmlns:a16="http://schemas.microsoft.com/office/drawing/2014/main" id="{15C15183-4967-4B79-C153-22DCABD07A1E}"/>
              </a:ext>
            </a:extLst>
          </p:cNvPr>
          <p:cNvSpPr txBox="1"/>
          <p:nvPr/>
        </p:nvSpPr>
        <p:spPr>
          <a:xfrm>
            <a:off x="1066799" y="2154029"/>
            <a:ext cx="10058400" cy="3374257"/>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Les </a:t>
            </a:r>
            <a:r>
              <a:rPr kumimoji="0" lang="fr-FR" sz="3200" b="1" i="0" u="none" strike="noStrike" kern="1200" cap="none" spc="0" normalizeH="0" baseline="0" noProof="0" dirty="0">
                <a:ln>
                  <a:noFill/>
                </a:ln>
                <a:solidFill>
                  <a:schemeClr val="accent2"/>
                </a:solidFill>
                <a:effectLst/>
                <a:uLnTx/>
                <a:uFillTx/>
                <a:latin typeface="Calibri" panose="020F0502020204030204"/>
                <a:ea typeface="+mn-ea"/>
                <a:cs typeface="+mn-cs"/>
              </a:rPr>
              <a:t>i</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nfections </a:t>
            </a:r>
            <a:r>
              <a:rPr kumimoji="0" lang="fr-FR" sz="3200" b="1" i="0" u="none" strike="noStrike" kern="1200" cap="none" spc="0" normalizeH="0" baseline="0" noProof="0" dirty="0">
                <a:ln>
                  <a:noFill/>
                </a:ln>
                <a:solidFill>
                  <a:schemeClr val="accent2"/>
                </a:solidFill>
                <a:effectLst/>
                <a:uLnTx/>
                <a:uFillTx/>
                <a:latin typeface="Calibri" panose="020F0502020204030204"/>
                <a:ea typeface="+mn-ea"/>
                <a:cs typeface="+mn-cs"/>
              </a:rPr>
              <a:t>s</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exuellement </a:t>
            </a:r>
            <a:r>
              <a:rPr kumimoji="0" lang="fr-FR" sz="3200" b="1" i="0" u="none" strike="noStrike" kern="1200" cap="none" spc="0" normalizeH="0" baseline="0" noProof="0" dirty="0">
                <a:ln>
                  <a:noFill/>
                </a:ln>
                <a:solidFill>
                  <a:schemeClr val="accent2"/>
                </a:solidFill>
                <a:effectLst/>
                <a:uLnTx/>
                <a:uFillTx/>
                <a:latin typeface="Calibri" panose="020F0502020204030204"/>
                <a:ea typeface="+mn-ea"/>
                <a:cs typeface="+mn-cs"/>
              </a:rPr>
              <a:t>t</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ransmissibles (IST) sont des infections microbiennes qui se transmettent au cours des rapports sexuels non protégés. Si elles ne sont pas détectées et soignées, ces infections constituent un véritable danger sur la santé.</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 Quelles sont les caractéristiques des IST? et Comment peut-on les prévenir ?</a:t>
            </a:r>
          </a:p>
        </p:txBody>
      </p:sp>
    </p:spTree>
    <p:extLst>
      <p:ext uri="{BB962C8B-B14F-4D97-AF65-F5344CB8AC3E}">
        <p14:creationId xmlns:p14="http://schemas.microsoft.com/office/powerpoint/2010/main" val="5382918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663677"/>
            <a:ext cx="10058400" cy="1061884"/>
          </a:xfrm>
        </p:spPr>
        <p:txBody>
          <a:bodyPr>
            <a:normAutofit fontScale="92500" lnSpcReduction="10000"/>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1) Exemples d’infections sexuellement transmissibles:</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62301"/>
            <a:ext cx="10584426" cy="1865126"/>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Les symptômes des infections sexuellement transmissibles (IST) peuvent apparaître au niveau des organes génitaux ou d'autres organes. Le dépistage des IST s'effectue au niveau des laboratoires d'analyses médicales.</a:t>
            </a:r>
          </a:p>
        </p:txBody>
      </p:sp>
    </p:spTree>
    <p:extLst>
      <p:ext uri="{BB962C8B-B14F-4D97-AF65-F5344CB8AC3E}">
        <p14:creationId xmlns:p14="http://schemas.microsoft.com/office/powerpoint/2010/main" val="372882449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64DF41-3101-DE01-54FE-6151BB17F67F}"/>
              </a:ext>
            </a:extLst>
          </p:cNvPr>
          <p:cNvPicPr>
            <a:picLocks noChangeAspect="1"/>
          </p:cNvPicPr>
          <p:nvPr/>
        </p:nvPicPr>
        <p:blipFill>
          <a:blip r:embed="rId2"/>
          <a:stretch>
            <a:fillRect/>
          </a:stretch>
        </p:blipFill>
        <p:spPr>
          <a:xfrm>
            <a:off x="1026807" y="197039"/>
            <a:ext cx="10138386" cy="11286632"/>
          </a:xfrm>
          <a:prstGeom prst="rect">
            <a:avLst/>
          </a:prstGeom>
        </p:spPr>
      </p:pic>
    </p:spTree>
    <p:extLst>
      <p:ext uri="{BB962C8B-B14F-4D97-AF65-F5344CB8AC3E}">
        <p14:creationId xmlns:p14="http://schemas.microsoft.com/office/powerpoint/2010/main" val="134585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3.7037E-7 L 0 -0.7419 " pathEditMode="relative" rAng="0" ptsTypes="AA">
                                      <p:cBhvr>
                                        <p:cTn id="6" dur="2000" fill="hold"/>
                                        <p:tgtEl>
                                          <p:spTgt spid="5"/>
                                        </p:tgtEl>
                                        <p:attrNameLst>
                                          <p:attrName>ppt_x</p:attrName>
                                          <p:attrName>ppt_y</p:attrName>
                                        </p:attrNameLst>
                                      </p:cBhvr>
                                      <p:rCtr x="0" y="-3710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663677"/>
            <a:ext cx="10058400" cy="1061884"/>
          </a:xfrm>
        </p:spPr>
        <p:txBody>
          <a:bodyPr>
            <a:normAutofit fontScale="92500" lnSpcReduction="10000"/>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1) Exemples d’infections sexuellement transmissibles:</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139282"/>
            <a:ext cx="10584426" cy="3553793"/>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1" i="0" u="none" strike="noStrike" kern="1200" cap="none" spc="0" normalizeH="0" baseline="0" noProof="0" dirty="0">
                <a:ln>
                  <a:noFill/>
                </a:ln>
                <a:solidFill>
                  <a:srgbClr val="FF0000"/>
                </a:solidFill>
                <a:effectLst/>
                <a:uLnTx/>
                <a:uFillTx/>
                <a:latin typeface="Calibri" panose="020F0502020204030204"/>
                <a:ea typeface="+mn-ea"/>
                <a:cs typeface="+mn-cs"/>
              </a:rPr>
              <a:t>Infection sexuellement transmissible </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Infection microbienne, se transmettant lors de rapports sexuels d'un individu porteur de l'infection vers l'individu sain.</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1" i="0" u="none" strike="noStrike" kern="1200" cap="none" spc="0" normalizeH="0" baseline="0" noProof="0" dirty="0">
                <a:ln>
                  <a:noFill/>
                </a:ln>
                <a:solidFill>
                  <a:srgbClr val="FF0000"/>
                </a:solidFill>
                <a:effectLst/>
                <a:uLnTx/>
                <a:uFillTx/>
                <a:latin typeface="Calibri" panose="020F0502020204030204"/>
                <a:ea typeface="+mn-ea"/>
                <a:cs typeface="+mn-cs"/>
              </a:rPr>
              <a:t>Dépistage</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 Dépister une maladie : déceler sa présence éventuelle dans l’organisme.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1" i="0" u="none" strike="noStrike" kern="1200" cap="none" spc="0" normalizeH="0" baseline="0" noProof="0" dirty="0">
                <a:ln>
                  <a:noFill/>
                </a:ln>
                <a:solidFill>
                  <a:srgbClr val="FF0000"/>
                </a:solidFill>
                <a:effectLst/>
                <a:uLnTx/>
                <a:uFillTx/>
                <a:latin typeface="Calibri" panose="020F0502020204030204"/>
                <a:ea typeface="+mn-ea"/>
                <a:cs typeface="+mn-cs"/>
              </a:rPr>
              <a:t>Contagion</a:t>
            </a: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 : Transmission d'une maladie à une personne saine, par contact direct ou indirect. ; (Contamination ; Infection).</a:t>
            </a:r>
          </a:p>
        </p:txBody>
      </p:sp>
    </p:spTree>
    <p:extLst>
      <p:ext uri="{BB962C8B-B14F-4D97-AF65-F5344CB8AC3E}">
        <p14:creationId xmlns:p14="http://schemas.microsoft.com/office/powerpoint/2010/main" val="199913253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r>
              <a:rPr kumimoji="0" lang="fr-FR" sz="4000" b="1" i="0" u="none" strike="noStrike" kern="1200" cap="none" spc="-50" normalizeH="0" baseline="0" noProof="0" dirty="0">
                <a:ln>
                  <a:noFill/>
                </a:ln>
                <a:solidFill>
                  <a:srgbClr val="7030A0"/>
                </a:solidFill>
                <a:effectLst/>
                <a:uLnTx/>
                <a:uFillTx/>
                <a:latin typeface="Calibri" panose="020F0502020204030204"/>
                <a:ea typeface="+mj-ea"/>
                <a:cs typeface="+mj-cs"/>
              </a:rPr>
              <a:t>Les éléments qui traduisent la gravité des IST :</a:t>
            </a:r>
            <a:endParaRPr kumimoji="0" lang="fr-FR" sz="4000" b="1" i="0" u="none" strike="noStrike" kern="1200" cap="none" spc="-50" normalizeH="0" baseline="0" noProof="0" dirty="0">
              <a:ln>
                <a:noFill/>
              </a:ln>
              <a:solidFill>
                <a:srgbClr val="7030A0"/>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584426" cy="4092402"/>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Être porteur sans le savoir (propagation rapide du germe).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Les germes attaquent des organes vitaux (Appareil génital; cerveau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Certains germes attaquent plusieurs organes à la fois.</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Certains symptômes n'apparaissent que quelques années après la contamination.</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Gravité des conséquences (stérilité ; cirrhose du foie …).</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 Le virus se transmet par contact avec le sang ou lors de rapports sexuels</a:t>
            </a:r>
          </a:p>
        </p:txBody>
      </p:sp>
    </p:spTree>
    <p:extLst>
      <p:ext uri="{BB962C8B-B14F-4D97-AF65-F5344CB8AC3E}">
        <p14:creationId xmlns:p14="http://schemas.microsoft.com/office/powerpoint/2010/main" val="10624749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2) La prévention des IST :</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584426" cy="1643527"/>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2800" i="0" u="none" strike="noStrike" kern="1200" cap="none" spc="0" normalizeH="0" baseline="0" noProof="0" dirty="0">
                <a:ln>
                  <a:noFill/>
                </a:ln>
                <a:effectLst/>
                <a:uLnTx/>
                <a:uFillTx/>
                <a:latin typeface="Calibri" panose="020F0502020204030204"/>
                <a:ea typeface="+mn-ea"/>
                <a:cs typeface="+mn-cs"/>
              </a:rPr>
              <a:t>Les IST ne sont pas une fatalité car on peut limiter leur propagation des, si on suit rigoureusement les mesures de protection et de prévention (préservatif, dépistage, traitement ...) et par des comportements conscients et responsables :</a:t>
            </a:r>
          </a:p>
        </p:txBody>
      </p:sp>
    </p:spTree>
    <p:extLst>
      <p:ext uri="{BB962C8B-B14F-4D97-AF65-F5344CB8AC3E}">
        <p14:creationId xmlns:p14="http://schemas.microsoft.com/office/powerpoint/2010/main" val="21984881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2) La prévention des IST :</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584426" cy="3810274"/>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Fidélité conjugale.</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Hygiène de l'appareil reproducteur.</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Utiliser un préservatif en cas de doute</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Se faire dépister régulièrement</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En cas d'infection, il faut se traiter rapidement sous la responsabilité d'un médecin. Surtout éviter de se soigner soi-même.</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Pour certaines </a:t>
            </a:r>
            <a:r>
              <a:rPr kumimoji="0" lang="fr-FR" sz="2800" i="0" u="none" strike="noStrike" kern="1200" cap="none" spc="0" normalizeH="0" baseline="0" noProof="0" dirty="0" err="1">
                <a:ln>
                  <a:noFill/>
                </a:ln>
                <a:effectLst/>
                <a:uLnTx/>
                <a:uFillTx/>
                <a:latin typeface="Calibri" panose="020F0502020204030204"/>
                <a:ea typeface="+mn-ea"/>
                <a:cs typeface="+mn-cs"/>
              </a:rPr>
              <a:t>lST</a:t>
            </a:r>
            <a:r>
              <a:rPr kumimoji="0" lang="fr-FR" sz="2800" i="0" u="none" strike="noStrike" kern="1200" cap="none" spc="0" normalizeH="0" baseline="0" noProof="0" dirty="0">
                <a:ln>
                  <a:noFill/>
                </a:ln>
                <a:effectLst/>
                <a:uLnTx/>
                <a:uFillTx/>
                <a:latin typeface="Calibri" panose="020F0502020204030204"/>
                <a:ea typeface="+mn-ea"/>
                <a:cs typeface="+mn-cs"/>
              </a:rPr>
              <a:t> (hépatite B), il est possible de se faire vacciner;</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2800" i="0" u="none" strike="noStrike" kern="1200" cap="none" spc="0" normalizeH="0" baseline="0" noProof="0" dirty="0">
                <a:ln>
                  <a:noFill/>
                </a:ln>
                <a:effectLst/>
                <a:uLnTx/>
                <a:uFillTx/>
                <a:latin typeface="Calibri" panose="020F0502020204030204"/>
                <a:ea typeface="+mn-ea"/>
                <a:cs typeface="+mn-cs"/>
              </a:rPr>
              <a:t>- Pendant le traitement, utilisez toujours un préservatif.</a:t>
            </a:r>
          </a:p>
        </p:txBody>
      </p:sp>
    </p:spTree>
    <p:extLst>
      <p:ext uri="{BB962C8B-B14F-4D97-AF65-F5344CB8AC3E}">
        <p14:creationId xmlns:p14="http://schemas.microsoft.com/office/powerpoint/2010/main" val="2349864210"/>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43897"/>
            <a:ext cx="10058400" cy="781664"/>
          </a:xfrm>
        </p:spPr>
        <p:txBody>
          <a:bodyPr/>
          <a:lstStyle/>
          <a:p>
            <a:r>
              <a:rPr kumimoji="0" lang="fr-FR" sz="4000" b="1" i="0" u="none" strike="noStrike" kern="1200" cap="none" spc="-50" normalizeH="0" baseline="0" noProof="0" dirty="0">
                <a:ln>
                  <a:noFill/>
                </a:ln>
                <a:solidFill>
                  <a:srgbClr val="FF0000"/>
                </a:solidFill>
                <a:effectLst/>
                <a:uLnTx/>
                <a:uFillTx/>
                <a:latin typeface="Calibri" panose="020F0502020204030204"/>
                <a:ea typeface="+mj-ea"/>
                <a:cs typeface="+mj-cs"/>
              </a:rPr>
              <a:t>IX) La transfusion sanguine:</a:t>
            </a:r>
          </a:p>
        </p:txBody>
      </p:sp>
      <p:sp>
        <p:nvSpPr>
          <p:cNvPr id="5" name="TextBox 4">
            <a:extLst>
              <a:ext uri="{FF2B5EF4-FFF2-40B4-BE49-F238E27FC236}">
                <a16:creationId xmlns:a16="http://schemas.microsoft.com/office/drawing/2014/main" id="{15C15183-4967-4B79-C153-22DCABD07A1E}"/>
              </a:ext>
            </a:extLst>
          </p:cNvPr>
          <p:cNvSpPr txBox="1"/>
          <p:nvPr/>
        </p:nvSpPr>
        <p:spPr>
          <a:xfrm>
            <a:off x="1066799" y="2154029"/>
            <a:ext cx="10058400" cy="3817455"/>
          </a:xfrm>
          <a:prstGeom prst="rect">
            <a:avLst/>
          </a:prstGeom>
          <a:noFill/>
        </p:spPr>
        <p:txBody>
          <a:bodyPr wrap="square">
            <a:spAutoFit/>
          </a:bodyPr>
          <a:lstStyle/>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0" i="0" u="none" strike="noStrike" kern="1200" cap="none" spc="0" normalizeH="0" baseline="0" noProof="0" dirty="0">
                <a:ln>
                  <a:noFill/>
                </a:ln>
                <a:solidFill>
                  <a:srgbClr val="000000"/>
                </a:solidFill>
                <a:effectLst/>
                <a:uLnTx/>
                <a:uFillTx/>
                <a:latin typeface="Calibri" panose="020F0502020204030204"/>
                <a:ea typeface="+mn-ea"/>
                <a:cs typeface="+mn-cs"/>
              </a:rPr>
              <a:t>La vie de plusieurs malades dépend d'une transfusion de sang. En effet, certains patients ont besoin des globules rouges; d'autres ont besoin de certaines protéines contenues dans le plasma. Les personnes qui effectuent des dons de sang constituent la seule source cette substance vitale.</a:t>
            </a:r>
          </a:p>
          <a:p>
            <a:pPr marL="0" marR="0" lvl="0" indent="0" algn="just"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None/>
              <a:tabLst/>
              <a:defRPr/>
            </a:pPr>
            <a:r>
              <a:rPr kumimoji="0" lang="fr-FR" sz="3200" b="1" i="0" u="none" strike="noStrike" kern="1200" cap="none" spc="0" normalizeH="0" baseline="0" noProof="0" dirty="0">
                <a:ln>
                  <a:noFill/>
                </a:ln>
                <a:solidFill>
                  <a:srgbClr val="000000"/>
                </a:solidFill>
                <a:effectLst/>
                <a:uLnTx/>
                <a:uFillTx/>
                <a:latin typeface="Calibri" panose="020F0502020204030204"/>
                <a:ea typeface="+mn-ea"/>
                <a:cs typeface="+mn-cs"/>
              </a:rPr>
              <a:t>- Quelles sont les règles à suivre pour réussir les transfusions sanguines?</a:t>
            </a:r>
          </a:p>
        </p:txBody>
      </p:sp>
    </p:spTree>
    <p:extLst>
      <p:ext uri="{BB962C8B-B14F-4D97-AF65-F5344CB8AC3E}">
        <p14:creationId xmlns:p14="http://schemas.microsoft.com/office/powerpoint/2010/main" val="113267081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1) Le système ABO:</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058400" cy="3131114"/>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b="1" i="0" u="none" strike="noStrike" kern="1200" cap="none" spc="0" normalizeH="0" baseline="0" noProof="0" dirty="0">
                <a:ln>
                  <a:noFill/>
                </a:ln>
                <a:solidFill>
                  <a:srgbClr val="7030A0"/>
                </a:solidFill>
                <a:effectLst/>
                <a:uLnTx/>
                <a:uFillTx/>
                <a:latin typeface="Calibri" panose="020F0502020204030204"/>
                <a:ea typeface="+mn-ea"/>
                <a:cs typeface="+mn-cs"/>
              </a:rPr>
              <a:t>Explication d’agglutination :</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Dans certains cas, il est indispensable de transfuser du sang d'un individu sain à un individu malade ou blessé, sauf que, cette manipulation peut </a:t>
            </a:r>
            <a:r>
              <a:rPr kumimoji="0" lang="fr-FR" sz="3000" b="1" i="0" u="none" strike="noStrike" kern="1200" cap="none" spc="0" normalizeH="0" baseline="0" noProof="0" dirty="0">
                <a:ln>
                  <a:noFill/>
                </a:ln>
                <a:effectLst/>
                <a:uLnTx/>
                <a:uFillTx/>
                <a:latin typeface="Calibri" panose="020F0502020204030204"/>
                <a:ea typeface="+mn-ea"/>
                <a:cs typeface="+mn-cs"/>
              </a:rPr>
              <a:t>entraîner la mort</a:t>
            </a:r>
            <a:r>
              <a:rPr kumimoji="0" lang="fr-FR" sz="3000" i="0" u="none" strike="noStrike" kern="1200" cap="none" spc="0" normalizeH="0" baseline="0" noProof="0" dirty="0">
                <a:ln>
                  <a:noFill/>
                </a:ln>
                <a:effectLst/>
                <a:uLnTx/>
                <a:uFillTx/>
                <a:latin typeface="Calibri" panose="020F0502020204030204"/>
                <a:ea typeface="+mn-ea"/>
                <a:cs typeface="+mn-cs"/>
              </a:rPr>
              <a:t> de l'individu transfusé, jusqu'à ce que le savant Landsteiner réalisât les expériences dont les résultats sont représentés par le document ci-dessous :</a:t>
            </a:r>
          </a:p>
        </p:txBody>
      </p:sp>
    </p:spTree>
    <p:extLst>
      <p:ext uri="{BB962C8B-B14F-4D97-AF65-F5344CB8AC3E}">
        <p14:creationId xmlns:p14="http://schemas.microsoft.com/office/powerpoint/2010/main" val="594201544"/>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74778EC-FBFC-15F2-6872-D493B87005EF}"/>
              </a:ext>
            </a:extLst>
          </p:cNvPr>
          <p:cNvPicPr>
            <a:picLocks noGrp="1" noChangeAspect="1"/>
          </p:cNvPicPr>
          <p:nvPr>
            <p:ph idx="1"/>
          </p:nvPr>
        </p:nvPicPr>
        <p:blipFill>
          <a:blip r:embed="rId2"/>
          <a:stretch>
            <a:fillRect/>
          </a:stretch>
        </p:blipFill>
        <p:spPr>
          <a:xfrm>
            <a:off x="5094094" y="955524"/>
            <a:ext cx="6912077" cy="3361218"/>
          </a:xfrm>
        </p:spPr>
      </p:pic>
      <p:sp>
        <p:nvSpPr>
          <p:cNvPr id="9" name="TextBox 8">
            <a:extLst>
              <a:ext uri="{FF2B5EF4-FFF2-40B4-BE49-F238E27FC236}">
                <a16:creationId xmlns:a16="http://schemas.microsoft.com/office/drawing/2014/main" id="{5B1F77D3-9305-486E-B799-75600571F8BC}"/>
              </a:ext>
            </a:extLst>
          </p:cNvPr>
          <p:cNvSpPr txBox="1"/>
          <p:nvPr/>
        </p:nvSpPr>
        <p:spPr>
          <a:xfrm>
            <a:off x="254656" y="413742"/>
            <a:ext cx="4450080" cy="4585871"/>
          </a:xfrm>
          <a:prstGeom prst="rect">
            <a:avLst/>
          </a:prstGeom>
          <a:noFill/>
        </p:spPr>
        <p:txBody>
          <a:bodyPr wrap="square">
            <a:spAutoFit/>
          </a:bodyPr>
          <a:lstStyle/>
          <a:p>
            <a:pPr algn="just"/>
            <a:r>
              <a:rPr lang="fr-FR" sz="2400" b="1" dirty="0">
                <a:solidFill>
                  <a:srgbClr val="FF0000"/>
                </a:solidFill>
                <a:latin typeface="Calibri" panose="020F0502020204030204"/>
              </a:rPr>
              <a:t>Comment expliquer ces résultats?</a:t>
            </a:r>
          </a:p>
          <a:p>
            <a:pPr algn="just"/>
            <a:endParaRPr lang="fr-FR" sz="2400" dirty="0">
              <a:latin typeface="Calibri" panose="020F0502020204030204"/>
            </a:endParaRPr>
          </a:p>
          <a:p>
            <a:pPr algn="just"/>
            <a:r>
              <a:rPr lang="fr-FR" sz="2800" b="1" dirty="0">
                <a:solidFill>
                  <a:srgbClr val="00602B"/>
                </a:solidFill>
                <a:latin typeface="Calibri" panose="020F0502020204030204"/>
              </a:rPr>
              <a:t>Explication :</a:t>
            </a:r>
          </a:p>
          <a:p>
            <a:pPr algn="just"/>
            <a:r>
              <a:rPr lang="fr-FR" sz="2400" b="1" dirty="0">
                <a:latin typeface="Calibri" panose="020F0502020204030204"/>
              </a:rPr>
              <a:t>Dans le 1er cas</a:t>
            </a:r>
            <a:r>
              <a:rPr lang="fr-FR" sz="2400" dirty="0">
                <a:latin typeface="Calibri" panose="020F0502020204030204"/>
              </a:rPr>
              <a:t>: On n’a pas d'agglutination des globules rouges car le sang de personnes A et B est compatible.</a:t>
            </a:r>
          </a:p>
          <a:p>
            <a:pPr algn="just"/>
            <a:r>
              <a:rPr lang="fr-FR" sz="2400" b="1" dirty="0">
                <a:latin typeface="Calibri" panose="020F0502020204030204"/>
              </a:rPr>
              <a:t>Dans le 2ème cas</a:t>
            </a:r>
            <a:r>
              <a:rPr lang="fr-FR" sz="2400" dirty="0">
                <a:latin typeface="Calibri" panose="020F0502020204030204"/>
              </a:rPr>
              <a:t>: On a </a:t>
            </a:r>
            <a:r>
              <a:rPr lang="fr-FR" sz="2400" u="sng" dirty="0">
                <a:latin typeface="Calibri" panose="020F0502020204030204"/>
              </a:rPr>
              <a:t>agglutination</a:t>
            </a:r>
            <a:r>
              <a:rPr lang="fr-FR" sz="2400" dirty="0">
                <a:latin typeface="Calibri" panose="020F0502020204030204"/>
              </a:rPr>
              <a:t> des globules rouges car le sang de personnes A et C est incompatible.</a:t>
            </a:r>
          </a:p>
        </p:txBody>
      </p:sp>
      <p:sp>
        <p:nvSpPr>
          <p:cNvPr id="11" name="TextBox 10">
            <a:extLst>
              <a:ext uri="{FF2B5EF4-FFF2-40B4-BE49-F238E27FC236}">
                <a16:creationId xmlns:a16="http://schemas.microsoft.com/office/drawing/2014/main" id="{A9D66EE8-A9A9-53B6-F891-DBD559333686}"/>
              </a:ext>
            </a:extLst>
          </p:cNvPr>
          <p:cNvSpPr txBox="1"/>
          <p:nvPr/>
        </p:nvSpPr>
        <p:spPr>
          <a:xfrm>
            <a:off x="136668" y="5321314"/>
            <a:ext cx="11734886" cy="89255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dirty="0">
                <a:ln>
                  <a:noFill/>
                </a:ln>
                <a:solidFill>
                  <a:srgbClr val="00602B"/>
                </a:solidFill>
                <a:effectLst/>
                <a:uLnTx/>
                <a:uFillTx/>
                <a:latin typeface="Calibri" panose="020F0502020204030204"/>
                <a:ea typeface="+mn-ea"/>
                <a:cs typeface="+mn-cs"/>
              </a:rPr>
              <a:t>Conclusion: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0" i="0" u="none" strike="noStrike" kern="1200" cap="none" spc="0" normalizeH="0" baseline="0" noProof="0" dirty="0">
                <a:ln>
                  <a:noFill/>
                </a:ln>
                <a:solidFill>
                  <a:srgbClr val="000000"/>
                </a:solidFill>
                <a:effectLst/>
                <a:uLnTx/>
                <a:uFillTx/>
                <a:latin typeface="Calibri" panose="020F0502020204030204"/>
                <a:ea typeface="+mn-ea"/>
                <a:cs typeface="+mn-cs"/>
              </a:rPr>
              <a:t>Les transfusions doivent obéir aux règles de compatibilité des groupes sanguins.</a:t>
            </a:r>
          </a:p>
        </p:txBody>
      </p:sp>
    </p:spTree>
    <p:extLst>
      <p:ext uri="{BB962C8B-B14F-4D97-AF65-F5344CB8AC3E}">
        <p14:creationId xmlns:p14="http://schemas.microsoft.com/office/powerpoint/2010/main" val="232301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animEffect transition="in" filter="fade">
                                      <p:cBhvr>
                                        <p:cTn id="7" dur="500"/>
                                        <p:tgtEl>
                                          <p:spTgt spid="9">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4" end="4"/>
                                            </p:txEl>
                                          </p:spTgt>
                                        </p:tgtEl>
                                        <p:attrNameLst>
                                          <p:attrName>style.visibility</p:attrName>
                                        </p:attrNameLst>
                                      </p:cBhvr>
                                      <p:to>
                                        <p:strVal val="visible"/>
                                      </p:to>
                                    </p:set>
                                    <p:animEffect transition="in" filter="fade">
                                      <p:cBhvr>
                                        <p:cTn id="12" dur="500"/>
                                        <p:tgtEl>
                                          <p:spTgt spid="9">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fade">
                                      <p:cBhvr>
                                        <p:cTn id="17" dur="5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fontScale="85000" lnSpcReduction="10000"/>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2) Les groupes sanguins et les transfusions sanguines :</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058400" cy="3779496"/>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b="1" i="0" u="none" strike="noStrike" kern="1200" cap="none" spc="0" normalizeH="0" baseline="0" noProof="0" dirty="0">
                <a:ln>
                  <a:noFill/>
                </a:ln>
                <a:solidFill>
                  <a:srgbClr val="7030A0"/>
                </a:solidFill>
                <a:effectLst/>
                <a:uLnTx/>
                <a:uFillTx/>
                <a:latin typeface="Calibri" panose="020F0502020204030204"/>
                <a:ea typeface="+mn-ea"/>
                <a:cs typeface="+mn-cs"/>
              </a:rPr>
              <a:t>a) Définitions :</a:t>
            </a:r>
          </a:p>
          <a:p>
            <a:pPr marR="0" lvl="0" algn="just" defTabSz="914400" rtl="0" eaLnBrk="1" fontAlgn="auto" latinLnBrk="0" hangingPunct="1">
              <a:lnSpc>
                <a:spcPct val="90000"/>
              </a:lnSpc>
              <a:spcBef>
                <a:spcPts val="600"/>
              </a:spcBef>
              <a:spcAft>
                <a:spcPts val="200"/>
              </a:spcAft>
              <a:buClr>
                <a:srgbClr val="E48312"/>
              </a:buClr>
              <a:buSzPct val="100000"/>
              <a:tabLst/>
              <a:defRPr/>
            </a:pPr>
            <a:endParaRPr kumimoji="0" lang="fr-FR" sz="3200" b="1" i="0" u="none" strike="noStrike" kern="1200" cap="none" spc="0" normalizeH="0" baseline="0" noProof="0" dirty="0">
              <a:ln>
                <a:noFill/>
              </a:ln>
              <a:solidFill>
                <a:srgbClr val="7030A0"/>
              </a:solidFill>
              <a:effectLst/>
              <a:uLnTx/>
              <a:uFillTx/>
              <a:latin typeface="Calibri" panose="020F0502020204030204"/>
              <a:ea typeface="+mn-ea"/>
              <a:cs typeface="+mn-cs"/>
            </a:endParaRP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b="1" i="0" u="none" strike="noStrike" kern="1200" cap="none" spc="0" normalizeH="0" baseline="0" noProof="0" dirty="0">
                <a:ln>
                  <a:noFill/>
                </a:ln>
                <a:effectLst/>
                <a:uLnTx/>
                <a:uFillTx/>
                <a:latin typeface="Calibri" panose="020F0502020204030204"/>
                <a:ea typeface="+mn-ea"/>
                <a:cs typeface="+mn-cs"/>
              </a:rPr>
              <a:t>Groupe sanguin</a:t>
            </a:r>
            <a:r>
              <a:rPr kumimoji="0" lang="fr-FR" sz="3000" i="0" u="none" strike="noStrike" kern="1200" cap="none" spc="0" normalizeH="0" baseline="0" noProof="0" dirty="0">
                <a:ln>
                  <a:noFill/>
                </a:ln>
                <a:effectLst/>
                <a:uLnTx/>
                <a:uFillTx/>
                <a:latin typeface="Calibri" panose="020F0502020204030204"/>
                <a:ea typeface="+mn-ea"/>
                <a:cs typeface="+mn-cs"/>
              </a:rPr>
              <a:t>: Un groupe sanguin est une classification reposant sur la présence ou l'absence de certains antigènes à la surface des globules rouges (hématies).</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b="1" i="0" u="none" strike="noStrike" kern="1200" cap="none" spc="0" normalizeH="0" baseline="0" noProof="0" dirty="0">
                <a:ln>
                  <a:noFill/>
                </a:ln>
                <a:effectLst/>
                <a:uLnTx/>
                <a:uFillTx/>
                <a:latin typeface="Calibri" panose="020F0502020204030204"/>
                <a:ea typeface="+mn-ea"/>
                <a:cs typeface="+mn-cs"/>
              </a:rPr>
              <a:t>Transfusion sanguine</a:t>
            </a:r>
            <a:r>
              <a:rPr kumimoji="0" lang="fr-FR" sz="3000" i="0" u="none" strike="noStrike" kern="1200" cap="none" spc="0" normalizeH="0" baseline="0" noProof="0" dirty="0">
                <a:ln>
                  <a:noFill/>
                </a:ln>
                <a:effectLst/>
                <a:uLnTx/>
                <a:uFillTx/>
                <a:latin typeface="Calibri" panose="020F0502020204030204"/>
                <a:ea typeface="+mn-ea"/>
                <a:cs typeface="+mn-cs"/>
              </a:rPr>
              <a:t>: La transfusion sanguine consiste à transférer, au moyen d’une injection intraveineuse, un produit sanguin dans l'organisme d'un patient.</a:t>
            </a:r>
          </a:p>
        </p:txBody>
      </p:sp>
    </p:spTree>
    <p:extLst>
      <p:ext uri="{BB962C8B-B14F-4D97-AF65-F5344CB8AC3E}">
        <p14:creationId xmlns:p14="http://schemas.microsoft.com/office/powerpoint/2010/main" val="336196331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pPr marL="0" marR="0" lvl="0" indent="0" algn="just" defTabSz="914400" rtl="0" eaLnBrk="1" fontAlgn="auto" latinLnBrk="0" hangingPunct="1">
              <a:lnSpc>
                <a:spcPct val="90000"/>
              </a:lnSpc>
              <a:spcBef>
                <a:spcPts val="600"/>
              </a:spcBef>
              <a:spcAft>
                <a:spcPts val="200"/>
              </a:spcAft>
              <a:buClr>
                <a:srgbClr val="E48312"/>
              </a:buClr>
              <a:buSzPct val="100000"/>
              <a:buFontTx/>
              <a:buNone/>
              <a:tabLst/>
              <a:defRPr/>
            </a:pPr>
            <a:r>
              <a:rPr kumimoji="0" lang="fr-FR" sz="3200" b="1" i="0" u="none" strike="noStrike" kern="1200" cap="none" spc="0" normalizeH="0" baseline="0" noProof="0" dirty="0">
                <a:ln>
                  <a:noFill/>
                </a:ln>
                <a:solidFill>
                  <a:srgbClr val="7030A0"/>
                </a:solidFill>
                <a:effectLst/>
                <a:uLnTx/>
                <a:uFillTx/>
                <a:latin typeface="Calibri" panose="020F0502020204030204"/>
                <a:ea typeface="+mn-ea"/>
                <a:cs typeface="+mn-cs"/>
              </a:rPr>
              <a:t>b) Détermination des groupes sanguins:</a:t>
            </a:r>
          </a:p>
          <a:p>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085042"/>
            <a:ext cx="10058400" cy="1338828"/>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Pour déterminer le groupe sanguin d'une personne, on mélange une goutte de son sang avec un </a:t>
            </a:r>
            <a:r>
              <a:rPr kumimoji="0" lang="fr-FR" sz="3000" b="1" i="0" u="none" strike="noStrike" kern="1200" cap="none" spc="0" normalizeH="0" baseline="0" noProof="0" dirty="0">
                <a:ln>
                  <a:noFill/>
                </a:ln>
                <a:effectLst/>
                <a:uLnTx/>
                <a:uFillTx/>
                <a:latin typeface="Calibri" panose="020F0502020204030204"/>
                <a:ea typeface="+mn-ea"/>
                <a:cs typeface="+mn-cs"/>
              </a:rPr>
              <a:t>sérum-test</a:t>
            </a:r>
            <a:r>
              <a:rPr kumimoji="0" lang="fr-FR" sz="3000" i="0" u="none" strike="noStrike" kern="1200" cap="none" spc="0" normalizeH="0" baseline="0" noProof="0" dirty="0">
                <a:ln>
                  <a:noFill/>
                </a:ln>
                <a:effectLst/>
                <a:uLnTx/>
                <a:uFillTx/>
                <a:latin typeface="Calibri" panose="020F0502020204030204"/>
                <a:ea typeface="+mn-ea"/>
                <a:cs typeface="+mn-cs"/>
              </a:rPr>
              <a:t> contenant des anticorps «anti-antigène A » ou «anti-antigène B».</a:t>
            </a:r>
          </a:p>
        </p:txBody>
      </p:sp>
    </p:spTree>
    <p:extLst>
      <p:ext uri="{BB962C8B-B14F-4D97-AF65-F5344CB8AC3E}">
        <p14:creationId xmlns:p14="http://schemas.microsoft.com/office/powerpoint/2010/main" val="608309807"/>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pPr marL="0" marR="0" lvl="0" indent="0" algn="just" defTabSz="914400" rtl="0" eaLnBrk="1" fontAlgn="auto" latinLnBrk="0" hangingPunct="1">
              <a:lnSpc>
                <a:spcPct val="90000"/>
              </a:lnSpc>
              <a:spcBef>
                <a:spcPts val="600"/>
              </a:spcBef>
              <a:spcAft>
                <a:spcPts val="200"/>
              </a:spcAft>
              <a:buClr>
                <a:srgbClr val="E48312"/>
              </a:buClr>
              <a:buSzPct val="100000"/>
              <a:buFontTx/>
              <a:buNone/>
              <a:tabLst/>
              <a:defRPr/>
            </a:pPr>
            <a:r>
              <a:rPr kumimoji="0" lang="fr-FR" sz="3200" b="1" i="0" u="none" strike="noStrike" kern="1200" cap="none" spc="0" normalizeH="0" baseline="0" noProof="0" dirty="0">
                <a:ln>
                  <a:noFill/>
                </a:ln>
                <a:solidFill>
                  <a:srgbClr val="7030A0"/>
                </a:solidFill>
                <a:effectLst/>
                <a:uLnTx/>
                <a:uFillTx/>
                <a:latin typeface="Calibri" panose="020F0502020204030204"/>
                <a:ea typeface="+mn-ea"/>
                <a:cs typeface="+mn-cs"/>
              </a:rPr>
              <a:t>b) Détermination des groupes sanguins:</a:t>
            </a:r>
          </a:p>
          <a:p>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pic>
        <p:nvPicPr>
          <p:cNvPr id="4" name="Picture 3">
            <a:extLst>
              <a:ext uri="{FF2B5EF4-FFF2-40B4-BE49-F238E27FC236}">
                <a16:creationId xmlns:a16="http://schemas.microsoft.com/office/drawing/2014/main" id="{115B0759-A63B-F726-7758-3E3FD1231E87}"/>
              </a:ext>
            </a:extLst>
          </p:cNvPr>
          <p:cNvPicPr>
            <a:picLocks noChangeAspect="1"/>
          </p:cNvPicPr>
          <p:nvPr/>
        </p:nvPicPr>
        <p:blipFill>
          <a:blip r:embed="rId2"/>
          <a:stretch>
            <a:fillRect/>
          </a:stretch>
        </p:blipFill>
        <p:spPr>
          <a:xfrm>
            <a:off x="1922667" y="2109182"/>
            <a:ext cx="8346665" cy="3790173"/>
          </a:xfrm>
          <a:prstGeom prst="rect">
            <a:avLst/>
          </a:prstGeom>
        </p:spPr>
      </p:pic>
    </p:spTree>
    <p:extLst>
      <p:ext uri="{BB962C8B-B14F-4D97-AF65-F5344CB8AC3E}">
        <p14:creationId xmlns:p14="http://schemas.microsoft.com/office/powerpoint/2010/main" val="635712295"/>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A2B795-8DEB-274B-5E18-6F703410E57F}"/>
              </a:ext>
            </a:extLst>
          </p:cNvPr>
          <p:cNvPicPr>
            <a:picLocks noChangeAspect="1"/>
          </p:cNvPicPr>
          <p:nvPr/>
        </p:nvPicPr>
        <p:blipFill>
          <a:blip r:embed="rId2"/>
          <a:stretch>
            <a:fillRect/>
          </a:stretch>
        </p:blipFill>
        <p:spPr>
          <a:xfrm>
            <a:off x="1963916" y="566737"/>
            <a:ext cx="8264167" cy="5724525"/>
          </a:xfrm>
          <a:prstGeom prst="rect">
            <a:avLst/>
          </a:prstGeom>
        </p:spPr>
      </p:pic>
      <p:sp>
        <p:nvSpPr>
          <p:cNvPr id="8" name="Rectangle 7">
            <a:extLst>
              <a:ext uri="{FF2B5EF4-FFF2-40B4-BE49-F238E27FC236}">
                <a16:creationId xmlns:a16="http://schemas.microsoft.com/office/drawing/2014/main" id="{95B7E803-C3DA-5495-B9E0-D41EB6934F7F}"/>
              </a:ext>
            </a:extLst>
          </p:cNvPr>
          <p:cNvSpPr/>
          <p:nvPr/>
        </p:nvSpPr>
        <p:spPr>
          <a:xfrm>
            <a:off x="2076983" y="2835098"/>
            <a:ext cx="754707" cy="7192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8E574B34-5B6C-7913-873D-57EAA2D9B6FC}"/>
              </a:ext>
            </a:extLst>
          </p:cNvPr>
          <p:cNvSpPr/>
          <p:nvPr/>
        </p:nvSpPr>
        <p:spPr>
          <a:xfrm>
            <a:off x="2076982" y="3710169"/>
            <a:ext cx="754707" cy="7192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FC0020DB-4C52-24C7-9794-3DE274879CDD}"/>
              </a:ext>
            </a:extLst>
          </p:cNvPr>
          <p:cNvSpPr/>
          <p:nvPr/>
        </p:nvSpPr>
        <p:spPr>
          <a:xfrm>
            <a:off x="2076981" y="4641083"/>
            <a:ext cx="754707" cy="7192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56305532-D87B-5EE4-E16A-BD1EE415DD06}"/>
              </a:ext>
            </a:extLst>
          </p:cNvPr>
          <p:cNvSpPr/>
          <p:nvPr/>
        </p:nvSpPr>
        <p:spPr>
          <a:xfrm>
            <a:off x="2083083" y="5466172"/>
            <a:ext cx="754707" cy="719263"/>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9831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9"/>
                                        </p:tgtEl>
                                      </p:cBhvr>
                                    </p:animEffect>
                                    <p:set>
                                      <p:cBhvr>
                                        <p:cTn id="12" dur="1" fill="hold">
                                          <p:stCondLst>
                                            <p:cond delay="499"/>
                                          </p:stCondLst>
                                        </p:cTn>
                                        <p:tgtEl>
                                          <p:spTgt spid="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1"/>
                                        </p:tgtEl>
                                      </p:cBhvr>
                                    </p:animEffect>
                                    <p:set>
                                      <p:cBhvr>
                                        <p:cTn id="2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6FDE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A9C5-6211-C658-7B85-729A6E95D4EF}"/>
              </a:ext>
            </a:extLst>
          </p:cNvPr>
          <p:cNvSpPr>
            <a:spLocks noGrp="1"/>
          </p:cNvSpPr>
          <p:nvPr>
            <p:ph type="title"/>
          </p:nvPr>
        </p:nvSpPr>
        <p:spPr/>
        <p:txBody>
          <a:bodyPr/>
          <a:lstStyle/>
          <a:p>
            <a:r>
              <a:rPr lang="fr-FR" sz="4400" b="1" spc="0" dirty="0">
                <a:solidFill>
                  <a:srgbClr val="FF0000"/>
                </a:solidFill>
                <a:latin typeface="Calibri" panose="020F0502020204030204"/>
                <a:ea typeface="+mn-ea"/>
                <a:cs typeface="+mn-cs"/>
              </a:rPr>
              <a:t>CONCLUSION :</a:t>
            </a:r>
          </a:p>
        </p:txBody>
      </p:sp>
      <p:pic>
        <p:nvPicPr>
          <p:cNvPr id="5" name="Content Placeholder 4">
            <a:extLst>
              <a:ext uri="{FF2B5EF4-FFF2-40B4-BE49-F238E27FC236}">
                <a16:creationId xmlns:a16="http://schemas.microsoft.com/office/drawing/2014/main" id="{23AA4F20-7363-57EE-4518-235139C2C95F}"/>
              </a:ext>
            </a:extLst>
          </p:cNvPr>
          <p:cNvPicPr>
            <a:picLocks noGrp="1" noChangeAspect="1"/>
          </p:cNvPicPr>
          <p:nvPr>
            <p:ph idx="1"/>
          </p:nvPr>
        </p:nvPicPr>
        <p:blipFill>
          <a:blip r:embed="rId2"/>
          <a:stretch>
            <a:fillRect/>
          </a:stretch>
        </p:blipFill>
        <p:spPr>
          <a:xfrm>
            <a:off x="777081" y="2283696"/>
            <a:ext cx="10637837" cy="3490540"/>
          </a:xfrm>
        </p:spPr>
      </p:pic>
    </p:spTree>
    <p:extLst>
      <p:ext uri="{BB962C8B-B14F-4D97-AF65-F5344CB8AC3E}">
        <p14:creationId xmlns:p14="http://schemas.microsoft.com/office/powerpoint/2010/main" val="320729438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840659"/>
            <a:ext cx="10058400" cy="766917"/>
          </a:xfrm>
        </p:spPr>
        <p:txBody>
          <a:bodyPr>
            <a:normAutofit/>
          </a:bodyPr>
          <a:lstStyle/>
          <a:p>
            <a:pPr marL="0" marR="0" lvl="0" indent="0" algn="just" defTabSz="914400" rtl="0" eaLnBrk="1" fontAlgn="auto" latinLnBrk="0" hangingPunct="1">
              <a:lnSpc>
                <a:spcPct val="90000"/>
              </a:lnSpc>
              <a:spcBef>
                <a:spcPts val="600"/>
              </a:spcBef>
              <a:spcAft>
                <a:spcPts val="200"/>
              </a:spcAft>
              <a:buClr>
                <a:srgbClr val="E48312"/>
              </a:buClr>
              <a:buSzPct val="100000"/>
              <a:buFontTx/>
              <a:buNone/>
              <a:tabLst/>
              <a:defRPr/>
            </a:pPr>
            <a:r>
              <a:rPr kumimoji="0" lang="fr-FR" sz="4400" b="1" i="0" u="none" strike="noStrike" kern="1200" cap="none" spc="0" normalizeH="0" baseline="0" noProof="0" dirty="0">
                <a:ln>
                  <a:noFill/>
                </a:ln>
                <a:solidFill>
                  <a:srgbClr val="FF0000"/>
                </a:solidFill>
                <a:effectLst/>
                <a:uLnTx/>
                <a:uFillTx/>
                <a:latin typeface="Calibri" panose="020F0502020204030204"/>
                <a:ea typeface="+mn-ea"/>
                <a:cs typeface="+mn-cs"/>
              </a:rPr>
              <a:t>REMARQUE</a:t>
            </a:r>
            <a:r>
              <a:rPr kumimoji="0" lang="fr-FR" sz="3200" b="1"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114539"/>
            <a:ext cx="10058400" cy="1967718"/>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i="0" u="none" strike="noStrike" kern="1200" cap="none" spc="0" normalizeH="0" baseline="0" noProof="0" dirty="0">
                <a:ln>
                  <a:noFill/>
                </a:ln>
                <a:effectLst/>
                <a:uLnTx/>
                <a:uFillTx/>
                <a:latin typeface="Calibri" panose="020F0502020204030204"/>
                <a:ea typeface="+mn-ea"/>
                <a:cs typeface="+mn-cs"/>
              </a:rPr>
              <a:t>- Ces anticorps sont innés. Ils ne résultent pas d'une réponse immunitaire.</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i="0" u="none" strike="noStrike" kern="1200" cap="none" spc="0" normalizeH="0" baseline="0" noProof="0" dirty="0">
                <a:ln>
                  <a:noFill/>
                </a:ln>
                <a:effectLst/>
                <a:uLnTx/>
                <a:uFillTx/>
                <a:latin typeface="Calibri" panose="020F0502020204030204"/>
                <a:ea typeface="+mn-ea"/>
                <a:cs typeface="+mn-cs"/>
              </a:rPr>
              <a:t>- Le sang transfusé ne doit pas être contaminé par des microbes. D'où l'intérêt des tests de Dépistage.</a:t>
            </a:r>
          </a:p>
        </p:txBody>
      </p:sp>
    </p:spTree>
    <p:extLst>
      <p:ext uri="{BB962C8B-B14F-4D97-AF65-F5344CB8AC3E}">
        <p14:creationId xmlns:p14="http://schemas.microsoft.com/office/powerpoint/2010/main" val="1448352389"/>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958645"/>
            <a:ext cx="10058400" cy="766917"/>
          </a:xfrm>
        </p:spPr>
        <p:txBody>
          <a:bodyPr>
            <a:normAutofit/>
          </a:bodyPr>
          <a:lstStyle/>
          <a:p>
            <a:r>
              <a:rPr kumimoji="0" lang="fr-FR" sz="4000" b="1" i="0" u="none" strike="noStrike" kern="1200" cap="none" spc="-50" normalizeH="0" baseline="0" noProof="0" dirty="0">
                <a:ln>
                  <a:noFill/>
                </a:ln>
                <a:solidFill>
                  <a:srgbClr val="00602B"/>
                </a:solidFill>
                <a:effectLst/>
                <a:uLnTx/>
                <a:uFillTx/>
                <a:latin typeface="Calibri" panose="020F0502020204030204"/>
                <a:ea typeface="+mj-ea"/>
                <a:cs typeface="+mj-cs"/>
              </a:rPr>
              <a:t>3) le système Rhésus :</a:t>
            </a:r>
            <a:endParaRPr kumimoji="0" lang="fr-FR" sz="4000" b="1" i="0" u="none" strike="noStrike" kern="1200" cap="none" spc="-50" normalizeH="0" baseline="0" noProof="0" dirty="0">
              <a:ln>
                <a:noFill/>
              </a:ln>
              <a:solidFill>
                <a:srgbClr val="00602B"/>
              </a:solidFill>
              <a:effectLst/>
              <a:uLnTx/>
              <a:uFillTx/>
              <a:latin typeface="Adobe Arabic" panose="02040503050201020203" pitchFamily="18" charset="-78"/>
              <a:ea typeface="+mj-ea"/>
              <a:cs typeface="Adobe Arabic" panose="02040503050201020203" pitchFamily="18" charset="-78"/>
            </a:endParaRP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058400" cy="3724096"/>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En plus des groupes sanguins du </a:t>
            </a:r>
            <a:r>
              <a:rPr kumimoji="0" lang="fr-FR" sz="3000" b="1" i="0" u="none" strike="noStrike" kern="1200" cap="none" spc="0" normalizeH="0" baseline="0" noProof="0" dirty="0">
                <a:ln>
                  <a:noFill/>
                </a:ln>
                <a:effectLst/>
                <a:uLnTx/>
                <a:uFillTx/>
                <a:latin typeface="Calibri" panose="020F0502020204030204"/>
                <a:ea typeface="+mn-ea"/>
                <a:cs typeface="+mn-cs"/>
              </a:rPr>
              <a:t>système ABO</a:t>
            </a:r>
            <a:r>
              <a:rPr kumimoji="0" lang="fr-FR" sz="3000" i="0" u="none" strike="noStrike" kern="1200" cap="none" spc="0" normalizeH="0" baseline="0" noProof="0" dirty="0">
                <a:ln>
                  <a:noFill/>
                </a:ln>
                <a:effectLst/>
                <a:uLnTx/>
                <a:uFillTx/>
                <a:latin typeface="Calibri" panose="020F0502020204030204"/>
                <a:ea typeface="+mn-ea"/>
                <a:cs typeface="+mn-cs"/>
              </a:rPr>
              <a:t>, il existe un autre système appelé </a:t>
            </a:r>
            <a:r>
              <a:rPr kumimoji="0" lang="fr-FR" sz="3000" b="1" i="0" u="none" strike="noStrike" kern="1200" cap="none" spc="0" normalizeH="0" baseline="0" noProof="0" dirty="0">
                <a:ln>
                  <a:noFill/>
                </a:ln>
                <a:effectLst/>
                <a:uLnTx/>
                <a:uFillTx/>
                <a:latin typeface="Calibri" panose="020F0502020204030204"/>
                <a:ea typeface="+mn-ea"/>
                <a:cs typeface="+mn-cs"/>
              </a:rPr>
              <a:t>système Rhésus (Rh)</a:t>
            </a:r>
            <a:r>
              <a:rPr kumimoji="0" lang="fr-FR" sz="3000" i="0" u="none" strike="noStrike" kern="1200" cap="none" spc="0" normalizeH="0" baseline="0" noProof="0" dirty="0">
                <a:ln>
                  <a:noFill/>
                </a:ln>
                <a:effectLst/>
                <a:uLnTx/>
                <a:uFillTx/>
                <a:latin typeface="Calibri" panose="020F0502020204030204"/>
                <a:ea typeface="+mn-ea"/>
                <a:cs typeface="+mn-cs"/>
              </a:rPr>
              <a:t>. Il a été découvert en 1940 par le chercheur Landsteiner.</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 Les personnes appartenant au groupe sanguin </a:t>
            </a:r>
            <a:r>
              <a:rPr kumimoji="0" lang="fr-FR" sz="3000" b="1" i="0" u="none" strike="noStrike" kern="1200" cap="none" spc="0" normalizeH="0" baseline="0" noProof="0" dirty="0">
                <a:ln>
                  <a:noFill/>
                </a:ln>
                <a:solidFill>
                  <a:srgbClr val="7030A0"/>
                </a:solidFill>
                <a:effectLst/>
                <a:uLnTx/>
                <a:uFillTx/>
                <a:latin typeface="Calibri" panose="020F0502020204030204"/>
                <a:ea typeface="+mn-ea"/>
                <a:cs typeface="+mn-cs"/>
              </a:rPr>
              <a:t>Rh+</a:t>
            </a:r>
            <a:r>
              <a:rPr kumimoji="0" lang="fr-FR" sz="3000" i="0" u="none" strike="noStrike" kern="1200" cap="none" spc="0" normalizeH="0" baseline="0" noProof="0" dirty="0">
                <a:ln>
                  <a:noFill/>
                </a:ln>
                <a:effectLst/>
                <a:uLnTx/>
                <a:uFillTx/>
                <a:latin typeface="Calibri" panose="020F0502020204030204"/>
                <a:ea typeface="+mn-ea"/>
                <a:cs typeface="+mn-cs"/>
              </a:rPr>
              <a:t> possèdent un antigène supplémentaire sur la membrane des hématies.</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 Les individus du groupe </a:t>
            </a:r>
            <a:r>
              <a:rPr kumimoji="0" lang="fr-FR" sz="3000" b="1" i="0" u="none" strike="noStrike" kern="1200" cap="none" spc="0" normalizeH="0" baseline="0" noProof="0" dirty="0">
                <a:ln>
                  <a:noFill/>
                </a:ln>
                <a:solidFill>
                  <a:srgbClr val="7030A0"/>
                </a:solidFill>
                <a:effectLst/>
                <a:uLnTx/>
                <a:uFillTx/>
                <a:latin typeface="Calibri" panose="020F0502020204030204"/>
                <a:ea typeface="+mn-ea"/>
                <a:cs typeface="+mn-cs"/>
              </a:rPr>
              <a:t>Rh-</a:t>
            </a:r>
            <a:r>
              <a:rPr kumimoji="0" lang="fr-FR" sz="3000" i="0" u="none" strike="noStrike" kern="1200" cap="none" spc="0" normalizeH="0" baseline="0" noProof="0" dirty="0">
                <a:ln>
                  <a:noFill/>
                </a:ln>
                <a:effectLst/>
                <a:uLnTx/>
                <a:uFillTx/>
                <a:latin typeface="Calibri" panose="020F0502020204030204"/>
                <a:ea typeface="+mn-ea"/>
                <a:cs typeface="+mn-cs"/>
              </a:rPr>
              <a:t> ne le possèdent pas.</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 Dans les deux cas, et en dehors des transfusions sanguines, il n'y a pas d'anticorps «</a:t>
            </a:r>
            <a:r>
              <a:rPr kumimoji="0" lang="fr-FR" sz="3000" b="1" i="0" u="none" strike="noStrike" kern="1200" cap="none" spc="0" normalizeH="0" baseline="0" noProof="0" dirty="0">
                <a:ln>
                  <a:noFill/>
                </a:ln>
                <a:effectLst/>
                <a:uLnTx/>
                <a:uFillTx/>
                <a:latin typeface="Calibri" panose="020F0502020204030204"/>
                <a:ea typeface="+mn-ea"/>
                <a:cs typeface="+mn-cs"/>
              </a:rPr>
              <a:t>anti-rhésus</a:t>
            </a:r>
            <a:r>
              <a:rPr kumimoji="0" lang="fr-FR" sz="3000" i="0" u="none" strike="noStrike" kern="1200" cap="none" spc="0" normalizeH="0" baseline="0" noProof="0" dirty="0">
                <a:ln>
                  <a:noFill/>
                </a:ln>
                <a:effectLst/>
                <a:uLnTx/>
                <a:uFillTx/>
                <a:latin typeface="Calibri" panose="020F0502020204030204"/>
                <a:ea typeface="+mn-ea"/>
                <a:cs typeface="+mn-cs"/>
              </a:rPr>
              <a:t>» dans le plasma.</a:t>
            </a:r>
          </a:p>
        </p:txBody>
      </p:sp>
    </p:spTree>
    <p:extLst>
      <p:ext uri="{BB962C8B-B14F-4D97-AF65-F5344CB8AC3E}">
        <p14:creationId xmlns:p14="http://schemas.microsoft.com/office/powerpoint/2010/main" val="269398286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C15183-4967-4B79-C153-22DCABD07A1E}"/>
              </a:ext>
            </a:extLst>
          </p:cNvPr>
          <p:cNvSpPr txBox="1"/>
          <p:nvPr/>
        </p:nvSpPr>
        <p:spPr>
          <a:xfrm>
            <a:off x="1066800" y="1952942"/>
            <a:ext cx="10058400" cy="1338828"/>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000" i="0" u="none" strike="noStrike" kern="1200" cap="none" spc="0" normalizeH="0" baseline="0" noProof="0" dirty="0">
                <a:ln>
                  <a:noFill/>
                </a:ln>
                <a:effectLst/>
                <a:uLnTx/>
                <a:uFillTx/>
                <a:latin typeface="Calibri" panose="020F0502020204030204"/>
                <a:ea typeface="+mn-ea"/>
                <a:cs typeface="+mn-cs"/>
              </a:rPr>
              <a:t>Les conditions de transfusion sanguine sont représentées dans le schéma suivant (les flèches indiquent le sens donneur-receveur:</a:t>
            </a:r>
          </a:p>
        </p:txBody>
      </p:sp>
      <p:pic>
        <p:nvPicPr>
          <p:cNvPr id="4" name="Picture 3">
            <a:extLst>
              <a:ext uri="{FF2B5EF4-FFF2-40B4-BE49-F238E27FC236}">
                <a16:creationId xmlns:a16="http://schemas.microsoft.com/office/drawing/2014/main" id="{3BE99684-3BA8-F394-B126-2181CDB0117E}"/>
              </a:ext>
            </a:extLst>
          </p:cNvPr>
          <p:cNvPicPr>
            <a:picLocks noChangeAspect="1"/>
          </p:cNvPicPr>
          <p:nvPr/>
        </p:nvPicPr>
        <p:blipFill>
          <a:blip r:embed="rId2"/>
          <a:stretch>
            <a:fillRect/>
          </a:stretch>
        </p:blipFill>
        <p:spPr>
          <a:xfrm>
            <a:off x="4164290" y="3739380"/>
            <a:ext cx="3863420" cy="1642294"/>
          </a:xfrm>
          <a:prstGeom prst="rect">
            <a:avLst/>
          </a:prstGeom>
        </p:spPr>
      </p:pic>
    </p:spTree>
    <p:extLst>
      <p:ext uri="{BB962C8B-B14F-4D97-AF65-F5344CB8AC3E}">
        <p14:creationId xmlns:p14="http://schemas.microsoft.com/office/powerpoint/2010/main" val="300030421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6BEC7E-EDBF-AA57-0E28-12A7A8766555}"/>
              </a:ext>
            </a:extLst>
          </p:cNvPr>
          <p:cNvSpPr>
            <a:spLocks noGrp="1"/>
          </p:cNvSpPr>
          <p:nvPr>
            <p:ph idx="1"/>
          </p:nvPr>
        </p:nvSpPr>
        <p:spPr>
          <a:xfrm>
            <a:off x="1066800" y="840659"/>
            <a:ext cx="10058400" cy="766917"/>
          </a:xfrm>
        </p:spPr>
        <p:txBody>
          <a:bodyPr>
            <a:normAutofit/>
          </a:bodyPr>
          <a:lstStyle/>
          <a:p>
            <a:pPr marL="0" marR="0" lvl="0" indent="0" algn="just" defTabSz="914400" rtl="0" eaLnBrk="1" fontAlgn="auto" latinLnBrk="0" hangingPunct="1">
              <a:lnSpc>
                <a:spcPct val="90000"/>
              </a:lnSpc>
              <a:spcBef>
                <a:spcPts val="600"/>
              </a:spcBef>
              <a:spcAft>
                <a:spcPts val="200"/>
              </a:spcAft>
              <a:buClr>
                <a:srgbClr val="E48312"/>
              </a:buClr>
              <a:buSzPct val="100000"/>
              <a:buFontTx/>
              <a:buNone/>
              <a:tabLst/>
              <a:defRPr/>
            </a:pPr>
            <a:r>
              <a:rPr kumimoji="0" lang="fr-FR" sz="4400" b="1" i="0" u="none" strike="noStrike" kern="1200" cap="none" spc="0" normalizeH="0" baseline="0" noProof="0" dirty="0">
                <a:ln>
                  <a:noFill/>
                </a:ln>
                <a:solidFill>
                  <a:srgbClr val="FF0000"/>
                </a:solidFill>
                <a:effectLst/>
                <a:uLnTx/>
                <a:uFillTx/>
                <a:latin typeface="Calibri" panose="020F0502020204030204"/>
                <a:ea typeface="+mn-ea"/>
                <a:cs typeface="+mn-cs"/>
              </a:rPr>
              <a:t>REMARQUE</a:t>
            </a:r>
            <a:r>
              <a:rPr kumimoji="0" lang="fr-FR" sz="3200" b="1" i="0" u="none" strike="noStrike" kern="1200" cap="none" spc="0" normalizeH="0" baseline="0" noProof="0" dirty="0">
                <a:ln>
                  <a:noFill/>
                </a:ln>
                <a:solidFill>
                  <a:srgbClr val="FF0000"/>
                </a:solidFill>
                <a:effectLst/>
                <a:uLnTx/>
                <a:uFillTx/>
                <a:latin typeface="Calibri" panose="020F0502020204030204"/>
                <a:ea typeface="+mn-ea"/>
                <a:cs typeface="+mn-cs"/>
              </a:rPr>
              <a:t>:</a:t>
            </a:r>
          </a:p>
        </p:txBody>
      </p:sp>
      <p:sp>
        <p:nvSpPr>
          <p:cNvPr id="5" name="TextBox 4">
            <a:extLst>
              <a:ext uri="{FF2B5EF4-FFF2-40B4-BE49-F238E27FC236}">
                <a16:creationId xmlns:a16="http://schemas.microsoft.com/office/drawing/2014/main" id="{15C15183-4967-4B79-C153-22DCABD07A1E}"/>
              </a:ext>
            </a:extLst>
          </p:cNvPr>
          <p:cNvSpPr txBox="1"/>
          <p:nvPr/>
        </p:nvSpPr>
        <p:spPr>
          <a:xfrm>
            <a:off x="1066800" y="2114539"/>
            <a:ext cx="10058400" cy="2410916"/>
          </a:xfrm>
          <a:prstGeom prst="rect">
            <a:avLst/>
          </a:prstGeom>
          <a:noFill/>
        </p:spPr>
        <p:txBody>
          <a:bodyPr wrap="square">
            <a:spAutoFit/>
          </a:bodyPr>
          <a:lstStyle/>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i="0" u="none" strike="noStrike" kern="1200" cap="none" spc="0" normalizeH="0" baseline="0" noProof="0" dirty="0">
                <a:ln>
                  <a:noFill/>
                </a:ln>
                <a:effectLst/>
                <a:uLnTx/>
                <a:uFillTx/>
                <a:latin typeface="Calibri" panose="020F0502020204030204"/>
                <a:ea typeface="+mn-ea"/>
                <a:cs typeface="+mn-cs"/>
              </a:rPr>
              <a:t>- Lorsqu'une personne Rh- reçoit une transfusion d'un sang Rh+ elle produit des anticorps</a:t>
            </a:r>
            <a:r>
              <a:rPr lang="fr-FR" sz="3200" dirty="0">
                <a:latin typeface="Calibri" panose="020F0502020204030204"/>
              </a:rPr>
              <a:t> </a:t>
            </a:r>
            <a:r>
              <a:rPr kumimoji="0" lang="fr-FR" sz="3200" i="0" u="none" strike="noStrike" kern="1200" cap="none" spc="0" normalizeH="0" baseline="0" noProof="0" dirty="0">
                <a:ln>
                  <a:noFill/>
                </a:ln>
                <a:effectLst/>
                <a:uLnTx/>
                <a:uFillTx/>
                <a:latin typeface="Calibri" panose="020F0502020204030204"/>
                <a:ea typeface="+mn-ea"/>
                <a:cs typeface="+mn-cs"/>
              </a:rPr>
              <a:t>«anti-rhésus» dans le cadre d'une réponse immunitaire spécifique humorale.</a:t>
            </a:r>
          </a:p>
          <a:p>
            <a:pPr marR="0" lvl="0" algn="just" defTabSz="914400" rtl="0" eaLnBrk="1" fontAlgn="auto" latinLnBrk="0" hangingPunct="1">
              <a:lnSpc>
                <a:spcPct val="90000"/>
              </a:lnSpc>
              <a:spcBef>
                <a:spcPts val="600"/>
              </a:spcBef>
              <a:spcAft>
                <a:spcPts val="200"/>
              </a:spcAft>
              <a:buClr>
                <a:srgbClr val="E48312"/>
              </a:buClr>
              <a:buSzPct val="100000"/>
              <a:tabLst/>
              <a:defRPr/>
            </a:pPr>
            <a:r>
              <a:rPr kumimoji="0" lang="fr-FR" sz="3200" i="0" u="none" strike="noStrike" kern="1200" cap="none" spc="0" normalizeH="0" baseline="0" noProof="0" dirty="0">
                <a:ln>
                  <a:noFill/>
                </a:ln>
                <a:effectLst/>
                <a:uLnTx/>
                <a:uFillTx/>
                <a:latin typeface="Calibri" panose="020F0502020204030204"/>
                <a:ea typeface="+mn-ea"/>
                <a:cs typeface="+mn-cs"/>
              </a:rPr>
              <a:t>- Une personne Rh+ ne développe aucune réponse immunitaire vis-à-vis des globules rouges Rh-</a:t>
            </a:r>
          </a:p>
        </p:txBody>
      </p:sp>
    </p:spTree>
    <p:extLst>
      <p:ext uri="{BB962C8B-B14F-4D97-AF65-F5344CB8AC3E}">
        <p14:creationId xmlns:p14="http://schemas.microsoft.com/office/powerpoint/2010/main" val="222041044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6D8D256-7D6F-39E0-C077-DE054704C81C}"/>
              </a:ext>
            </a:extLst>
          </p:cNvPr>
          <p:cNvPicPr>
            <a:picLocks noGrp="1" noChangeAspect="1"/>
          </p:cNvPicPr>
          <p:nvPr>
            <p:ph idx="1"/>
          </p:nvPr>
        </p:nvPicPr>
        <p:blipFill>
          <a:blip r:embed="rId2"/>
          <a:stretch>
            <a:fillRect/>
          </a:stretch>
        </p:blipFill>
        <p:spPr>
          <a:xfrm>
            <a:off x="1672882" y="386892"/>
            <a:ext cx="9594886" cy="6322946"/>
          </a:xfrm>
        </p:spPr>
      </p:pic>
      <p:sp>
        <p:nvSpPr>
          <p:cNvPr id="6" name="Rectangle 5">
            <a:extLst>
              <a:ext uri="{FF2B5EF4-FFF2-40B4-BE49-F238E27FC236}">
                <a16:creationId xmlns:a16="http://schemas.microsoft.com/office/drawing/2014/main" id="{DE536C75-2608-A1B0-BAC0-AED4C3910D7C}"/>
              </a:ext>
            </a:extLst>
          </p:cNvPr>
          <p:cNvSpPr/>
          <p:nvPr/>
        </p:nvSpPr>
        <p:spPr>
          <a:xfrm>
            <a:off x="3227357" y="333654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3730589E-9AF4-E126-B296-2E7181786841}"/>
              </a:ext>
            </a:extLst>
          </p:cNvPr>
          <p:cNvSpPr/>
          <p:nvPr/>
        </p:nvSpPr>
        <p:spPr>
          <a:xfrm>
            <a:off x="4262699" y="333654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752C3D4D-5D68-EA04-2EC4-CA1A86C2CB69}"/>
              </a:ext>
            </a:extLst>
          </p:cNvPr>
          <p:cNvSpPr/>
          <p:nvPr/>
        </p:nvSpPr>
        <p:spPr>
          <a:xfrm>
            <a:off x="5312790" y="335129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B9CF0172-6A63-4378-10D0-8956890F2CCA}"/>
              </a:ext>
            </a:extLst>
          </p:cNvPr>
          <p:cNvSpPr/>
          <p:nvPr/>
        </p:nvSpPr>
        <p:spPr>
          <a:xfrm>
            <a:off x="6270151" y="335129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7AFB36FA-4132-D7AB-F5FD-8F6818A5B105}"/>
              </a:ext>
            </a:extLst>
          </p:cNvPr>
          <p:cNvSpPr/>
          <p:nvPr/>
        </p:nvSpPr>
        <p:spPr>
          <a:xfrm>
            <a:off x="7305493" y="333654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89DD0875-8FB3-B556-9D1E-50FC5EBBB61B}"/>
              </a:ext>
            </a:extLst>
          </p:cNvPr>
          <p:cNvSpPr/>
          <p:nvPr/>
        </p:nvSpPr>
        <p:spPr>
          <a:xfrm>
            <a:off x="8269166" y="333654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11">
            <a:extLst>
              <a:ext uri="{FF2B5EF4-FFF2-40B4-BE49-F238E27FC236}">
                <a16:creationId xmlns:a16="http://schemas.microsoft.com/office/drawing/2014/main" id="{5201690D-588C-F948-2829-DFED899ACDEF}"/>
              </a:ext>
            </a:extLst>
          </p:cNvPr>
          <p:cNvSpPr/>
          <p:nvPr/>
        </p:nvSpPr>
        <p:spPr>
          <a:xfrm>
            <a:off x="9308727" y="3336542"/>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3B7D8C8A-6CDA-BB67-958C-7590B952BF08}"/>
              </a:ext>
            </a:extLst>
          </p:cNvPr>
          <p:cNvSpPr/>
          <p:nvPr/>
        </p:nvSpPr>
        <p:spPr>
          <a:xfrm>
            <a:off x="10391485" y="335129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Rectangle 13">
            <a:extLst>
              <a:ext uri="{FF2B5EF4-FFF2-40B4-BE49-F238E27FC236}">
                <a16:creationId xmlns:a16="http://schemas.microsoft.com/office/drawing/2014/main" id="{58213A37-C30B-8798-BB48-0FB7FDDE9825}"/>
              </a:ext>
            </a:extLst>
          </p:cNvPr>
          <p:cNvSpPr/>
          <p:nvPr/>
        </p:nvSpPr>
        <p:spPr>
          <a:xfrm>
            <a:off x="3227357" y="375788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14">
            <a:extLst>
              <a:ext uri="{FF2B5EF4-FFF2-40B4-BE49-F238E27FC236}">
                <a16:creationId xmlns:a16="http://schemas.microsoft.com/office/drawing/2014/main" id="{15B96EFD-DE71-D413-0318-76C13B6F95AE}"/>
              </a:ext>
            </a:extLst>
          </p:cNvPr>
          <p:cNvSpPr/>
          <p:nvPr/>
        </p:nvSpPr>
        <p:spPr>
          <a:xfrm>
            <a:off x="4262699" y="375788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17F7D83C-CBDA-C660-3F0E-9FE9E14D4FC3}"/>
              </a:ext>
            </a:extLst>
          </p:cNvPr>
          <p:cNvSpPr/>
          <p:nvPr/>
        </p:nvSpPr>
        <p:spPr>
          <a:xfrm>
            <a:off x="5312790" y="377263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a:extLst>
              <a:ext uri="{FF2B5EF4-FFF2-40B4-BE49-F238E27FC236}">
                <a16:creationId xmlns:a16="http://schemas.microsoft.com/office/drawing/2014/main" id="{B6FDA7EB-491E-8535-97CD-C7731A615EF5}"/>
              </a:ext>
            </a:extLst>
          </p:cNvPr>
          <p:cNvSpPr/>
          <p:nvPr/>
        </p:nvSpPr>
        <p:spPr>
          <a:xfrm>
            <a:off x="6270151" y="377263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17">
            <a:extLst>
              <a:ext uri="{FF2B5EF4-FFF2-40B4-BE49-F238E27FC236}">
                <a16:creationId xmlns:a16="http://schemas.microsoft.com/office/drawing/2014/main" id="{153B5C4A-C2FC-5D7F-A5D0-80F15C06558F}"/>
              </a:ext>
            </a:extLst>
          </p:cNvPr>
          <p:cNvSpPr/>
          <p:nvPr/>
        </p:nvSpPr>
        <p:spPr>
          <a:xfrm>
            <a:off x="7305493" y="375788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id="{199C3A1B-4F5E-4F62-D538-5382614E7710}"/>
              </a:ext>
            </a:extLst>
          </p:cNvPr>
          <p:cNvSpPr/>
          <p:nvPr/>
        </p:nvSpPr>
        <p:spPr>
          <a:xfrm>
            <a:off x="8269166" y="375788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F712C572-371F-9533-CD1C-7C3FF66038FC}"/>
              </a:ext>
            </a:extLst>
          </p:cNvPr>
          <p:cNvSpPr/>
          <p:nvPr/>
        </p:nvSpPr>
        <p:spPr>
          <a:xfrm>
            <a:off x="9308727" y="3757886"/>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2511B264-D76C-1446-6DED-6CCEEB348A51}"/>
              </a:ext>
            </a:extLst>
          </p:cNvPr>
          <p:cNvSpPr/>
          <p:nvPr/>
        </p:nvSpPr>
        <p:spPr>
          <a:xfrm>
            <a:off x="10391485" y="377263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96E9AC4A-7ED8-365E-90F8-2310917E1D30}"/>
              </a:ext>
            </a:extLst>
          </p:cNvPr>
          <p:cNvSpPr/>
          <p:nvPr/>
        </p:nvSpPr>
        <p:spPr>
          <a:xfrm>
            <a:off x="3276394" y="41433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94C077B7-2E32-1843-769C-991A6BAC5BB8}"/>
              </a:ext>
            </a:extLst>
          </p:cNvPr>
          <p:cNvSpPr/>
          <p:nvPr/>
        </p:nvSpPr>
        <p:spPr>
          <a:xfrm>
            <a:off x="4311736" y="41433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9A6BFCCB-F8DB-E9F0-04C6-74609F93422D}"/>
              </a:ext>
            </a:extLst>
          </p:cNvPr>
          <p:cNvSpPr/>
          <p:nvPr/>
        </p:nvSpPr>
        <p:spPr>
          <a:xfrm>
            <a:off x="5361827" y="41581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9E129D99-BBEB-7D3D-CCCD-E38850B43DC7}"/>
              </a:ext>
            </a:extLst>
          </p:cNvPr>
          <p:cNvSpPr/>
          <p:nvPr/>
        </p:nvSpPr>
        <p:spPr>
          <a:xfrm>
            <a:off x="6319188" y="41581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42D09832-2539-B0C2-4D2E-BB93BEFCDE4B}"/>
              </a:ext>
            </a:extLst>
          </p:cNvPr>
          <p:cNvSpPr/>
          <p:nvPr/>
        </p:nvSpPr>
        <p:spPr>
          <a:xfrm>
            <a:off x="7354530" y="41433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6A6CD0EC-5369-ECBD-01C9-494BBC8C394C}"/>
              </a:ext>
            </a:extLst>
          </p:cNvPr>
          <p:cNvSpPr/>
          <p:nvPr/>
        </p:nvSpPr>
        <p:spPr>
          <a:xfrm>
            <a:off x="8318203" y="41433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3A3F5F16-6540-54EA-1C7B-5C281B272CB9}"/>
              </a:ext>
            </a:extLst>
          </p:cNvPr>
          <p:cNvSpPr/>
          <p:nvPr/>
        </p:nvSpPr>
        <p:spPr>
          <a:xfrm>
            <a:off x="9357764" y="4143374"/>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2457657C-4643-8002-47FE-ACE33F41426B}"/>
              </a:ext>
            </a:extLst>
          </p:cNvPr>
          <p:cNvSpPr/>
          <p:nvPr/>
        </p:nvSpPr>
        <p:spPr>
          <a:xfrm>
            <a:off x="10440522" y="41581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a:extLst>
              <a:ext uri="{FF2B5EF4-FFF2-40B4-BE49-F238E27FC236}">
                <a16:creationId xmlns:a16="http://schemas.microsoft.com/office/drawing/2014/main" id="{1FB04F74-FC90-5A33-73E5-8A645B4CDCF4}"/>
              </a:ext>
            </a:extLst>
          </p:cNvPr>
          <p:cNvSpPr/>
          <p:nvPr/>
        </p:nvSpPr>
        <p:spPr>
          <a:xfrm>
            <a:off x="3276394" y="456471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766F7A4A-B834-2549-9564-57EF997BC6A8}"/>
              </a:ext>
            </a:extLst>
          </p:cNvPr>
          <p:cNvSpPr/>
          <p:nvPr/>
        </p:nvSpPr>
        <p:spPr>
          <a:xfrm>
            <a:off x="4311736" y="456471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a:extLst>
              <a:ext uri="{FF2B5EF4-FFF2-40B4-BE49-F238E27FC236}">
                <a16:creationId xmlns:a16="http://schemas.microsoft.com/office/drawing/2014/main" id="{FDD7148E-0108-74B4-E0E4-E07AFFF859D9}"/>
              </a:ext>
            </a:extLst>
          </p:cNvPr>
          <p:cNvSpPr/>
          <p:nvPr/>
        </p:nvSpPr>
        <p:spPr>
          <a:xfrm>
            <a:off x="5361827" y="457946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F177539D-F763-7D2B-EA46-678471571693}"/>
              </a:ext>
            </a:extLst>
          </p:cNvPr>
          <p:cNvSpPr/>
          <p:nvPr/>
        </p:nvSpPr>
        <p:spPr>
          <a:xfrm>
            <a:off x="6319188" y="457946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E9EFE47D-F42A-DBC2-8720-851D841AAC7B}"/>
              </a:ext>
            </a:extLst>
          </p:cNvPr>
          <p:cNvSpPr/>
          <p:nvPr/>
        </p:nvSpPr>
        <p:spPr>
          <a:xfrm>
            <a:off x="7354530" y="456471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C2E2047-4F1A-B71E-98D0-5F7EFE7A5E03}"/>
              </a:ext>
            </a:extLst>
          </p:cNvPr>
          <p:cNvSpPr/>
          <p:nvPr/>
        </p:nvSpPr>
        <p:spPr>
          <a:xfrm>
            <a:off x="8318203" y="456471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407A18AA-8B1D-7DF0-491F-F7431C796FC0}"/>
              </a:ext>
            </a:extLst>
          </p:cNvPr>
          <p:cNvSpPr/>
          <p:nvPr/>
        </p:nvSpPr>
        <p:spPr>
          <a:xfrm>
            <a:off x="9357764" y="4564718"/>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a:extLst>
              <a:ext uri="{FF2B5EF4-FFF2-40B4-BE49-F238E27FC236}">
                <a16:creationId xmlns:a16="http://schemas.microsoft.com/office/drawing/2014/main" id="{57945F68-CCB6-016F-44E9-F8B39EEC65AD}"/>
              </a:ext>
            </a:extLst>
          </p:cNvPr>
          <p:cNvSpPr/>
          <p:nvPr/>
        </p:nvSpPr>
        <p:spPr>
          <a:xfrm>
            <a:off x="10440522" y="457946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B103F694-F42B-882A-6D38-36F85688C830}"/>
              </a:ext>
            </a:extLst>
          </p:cNvPr>
          <p:cNvSpPr/>
          <p:nvPr/>
        </p:nvSpPr>
        <p:spPr>
          <a:xfrm>
            <a:off x="3178320" y="502490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642F28D1-08D1-54D8-D6BA-06CCAAF40013}"/>
              </a:ext>
            </a:extLst>
          </p:cNvPr>
          <p:cNvSpPr/>
          <p:nvPr/>
        </p:nvSpPr>
        <p:spPr>
          <a:xfrm>
            <a:off x="4213662" y="502490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a:extLst>
              <a:ext uri="{FF2B5EF4-FFF2-40B4-BE49-F238E27FC236}">
                <a16:creationId xmlns:a16="http://schemas.microsoft.com/office/drawing/2014/main" id="{A25EA616-126B-10BF-EF1E-0CD4280D2BFB}"/>
              </a:ext>
            </a:extLst>
          </p:cNvPr>
          <p:cNvSpPr/>
          <p:nvPr/>
        </p:nvSpPr>
        <p:spPr>
          <a:xfrm>
            <a:off x="5263753" y="503965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Rectangle 40">
            <a:extLst>
              <a:ext uri="{FF2B5EF4-FFF2-40B4-BE49-F238E27FC236}">
                <a16:creationId xmlns:a16="http://schemas.microsoft.com/office/drawing/2014/main" id="{2313C58D-F6DE-4EBC-F1A3-31952E41D9B0}"/>
              </a:ext>
            </a:extLst>
          </p:cNvPr>
          <p:cNvSpPr/>
          <p:nvPr/>
        </p:nvSpPr>
        <p:spPr>
          <a:xfrm>
            <a:off x="6221114" y="503965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Rectangle 41">
            <a:extLst>
              <a:ext uri="{FF2B5EF4-FFF2-40B4-BE49-F238E27FC236}">
                <a16:creationId xmlns:a16="http://schemas.microsoft.com/office/drawing/2014/main" id="{0B438C13-E854-85AB-A54A-4ED7FFEAD62B}"/>
              </a:ext>
            </a:extLst>
          </p:cNvPr>
          <p:cNvSpPr/>
          <p:nvPr/>
        </p:nvSpPr>
        <p:spPr>
          <a:xfrm>
            <a:off x="7256456" y="502490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Rectangle 42">
            <a:extLst>
              <a:ext uri="{FF2B5EF4-FFF2-40B4-BE49-F238E27FC236}">
                <a16:creationId xmlns:a16="http://schemas.microsoft.com/office/drawing/2014/main" id="{0519FD52-9C67-C6A8-7424-23F99D6531DF}"/>
              </a:ext>
            </a:extLst>
          </p:cNvPr>
          <p:cNvSpPr/>
          <p:nvPr/>
        </p:nvSpPr>
        <p:spPr>
          <a:xfrm>
            <a:off x="8220129" y="5024907"/>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Rectangle 43">
            <a:extLst>
              <a:ext uri="{FF2B5EF4-FFF2-40B4-BE49-F238E27FC236}">
                <a16:creationId xmlns:a16="http://schemas.microsoft.com/office/drawing/2014/main" id="{B5768059-9338-1DA0-B12D-B5155FAF8E78}"/>
              </a:ext>
            </a:extLst>
          </p:cNvPr>
          <p:cNvSpPr/>
          <p:nvPr/>
        </p:nvSpPr>
        <p:spPr>
          <a:xfrm>
            <a:off x="9259690" y="5024906"/>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20080B9D-F70B-E951-274C-C7A2D420DA8C}"/>
              </a:ext>
            </a:extLst>
          </p:cNvPr>
          <p:cNvSpPr/>
          <p:nvPr/>
        </p:nvSpPr>
        <p:spPr>
          <a:xfrm>
            <a:off x="10342448" y="503965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a:extLst>
              <a:ext uri="{FF2B5EF4-FFF2-40B4-BE49-F238E27FC236}">
                <a16:creationId xmlns:a16="http://schemas.microsoft.com/office/drawing/2014/main" id="{82003391-33B9-30C7-1B2E-3FA5A3E00018}"/>
              </a:ext>
            </a:extLst>
          </p:cNvPr>
          <p:cNvSpPr/>
          <p:nvPr/>
        </p:nvSpPr>
        <p:spPr>
          <a:xfrm>
            <a:off x="3178320" y="543150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a:extLst>
              <a:ext uri="{FF2B5EF4-FFF2-40B4-BE49-F238E27FC236}">
                <a16:creationId xmlns:a16="http://schemas.microsoft.com/office/drawing/2014/main" id="{73B3BBED-56F4-1594-FE8C-B8A46DAAE75F}"/>
              </a:ext>
            </a:extLst>
          </p:cNvPr>
          <p:cNvSpPr/>
          <p:nvPr/>
        </p:nvSpPr>
        <p:spPr>
          <a:xfrm>
            <a:off x="4213662" y="543150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a:extLst>
              <a:ext uri="{FF2B5EF4-FFF2-40B4-BE49-F238E27FC236}">
                <a16:creationId xmlns:a16="http://schemas.microsoft.com/office/drawing/2014/main" id="{3BB7BB1C-17B4-F611-6578-7DDD6C1CDD48}"/>
              </a:ext>
            </a:extLst>
          </p:cNvPr>
          <p:cNvSpPr/>
          <p:nvPr/>
        </p:nvSpPr>
        <p:spPr>
          <a:xfrm>
            <a:off x="5263753" y="544625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a:extLst>
              <a:ext uri="{FF2B5EF4-FFF2-40B4-BE49-F238E27FC236}">
                <a16:creationId xmlns:a16="http://schemas.microsoft.com/office/drawing/2014/main" id="{4686C208-12D4-9091-5A2F-AFDEC0F6917F}"/>
              </a:ext>
            </a:extLst>
          </p:cNvPr>
          <p:cNvSpPr/>
          <p:nvPr/>
        </p:nvSpPr>
        <p:spPr>
          <a:xfrm>
            <a:off x="6221114" y="544625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a:extLst>
              <a:ext uri="{FF2B5EF4-FFF2-40B4-BE49-F238E27FC236}">
                <a16:creationId xmlns:a16="http://schemas.microsoft.com/office/drawing/2014/main" id="{339826BA-B92F-CF39-A519-9BDF158C2103}"/>
              </a:ext>
            </a:extLst>
          </p:cNvPr>
          <p:cNvSpPr/>
          <p:nvPr/>
        </p:nvSpPr>
        <p:spPr>
          <a:xfrm>
            <a:off x="7256456" y="543150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CB6C3CAE-ED38-BDB0-67E9-9C2A8067BADA}"/>
              </a:ext>
            </a:extLst>
          </p:cNvPr>
          <p:cNvSpPr/>
          <p:nvPr/>
        </p:nvSpPr>
        <p:spPr>
          <a:xfrm>
            <a:off x="8220129" y="543150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a:extLst>
              <a:ext uri="{FF2B5EF4-FFF2-40B4-BE49-F238E27FC236}">
                <a16:creationId xmlns:a16="http://schemas.microsoft.com/office/drawing/2014/main" id="{841BE12F-A48C-732D-A6C9-2E56AE92F45F}"/>
              </a:ext>
            </a:extLst>
          </p:cNvPr>
          <p:cNvSpPr/>
          <p:nvPr/>
        </p:nvSpPr>
        <p:spPr>
          <a:xfrm>
            <a:off x="9259690" y="5431502"/>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a:extLst>
              <a:ext uri="{FF2B5EF4-FFF2-40B4-BE49-F238E27FC236}">
                <a16:creationId xmlns:a16="http://schemas.microsoft.com/office/drawing/2014/main" id="{974B8267-9B65-3245-DEEA-87A70E170A97}"/>
              </a:ext>
            </a:extLst>
          </p:cNvPr>
          <p:cNvSpPr/>
          <p:nvPr/>
        </p:nvSpPr>
        <p:spPr>
          <a:xfrm>
            <a:off x="10342448" y="544625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a:extLst>
              <a:ext uri="{FF2B5EF4-FFF2-40B4-BE49-F238E27FC236}">
                <a16:creationId xmlns:a16="http://schemas.microsoft.com/office/drawing/2014/main" id="{1D50D848-3200-1310-81FC-78ED81855AF9}"/>
              </a:ext>
            </a:extLst>
          </p:cNvPr>
          <p:cNvSpPr/>
          <p:nvPr/>
        </p:nvSpPr>
        <p:spPr>
          <a:xfrm>
            <a:off x="3227357" y="589073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a:extLst>
              <a:ext uri="{FF2B5EF4-FFF2-40B4-BE49-F238E27FC236}">
                <a16:creationId xmlns:a16="http://schemas.microsoft.com/office/drawing/2014/main" id="{74423A28-66DD-69CE-59D4-DA18EDAAA7D8}"/>
              </a:ext>
            </a:extLst>
          </p:cNvPr>
          <p:cNvSpPr/>
          <p:nvPr/>
        </p:nvSpPr>
        <p:spPr>
          <a:xfrm>
            <a:off x="4262699" y="589073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a:extLst>
              <a:ext uri="{FF2B5EF4-FFF2-40B4-BE49-F238E27FC236}">
                <a16:creationId xmlns:a16="http://schemas.microsoft.com/office/drawing/2014/main" id="{D8A625AD-7C78-3E47-2B99-F981798F17A6}"/>
              </a:ext>
            </a:extLst>
          </p:cNvPr>
          <p:cNvSpPr/>
          <p:nvPr/>
        </p:nvSpPr>
        <p:spPr>
          <a:xfrm>
            <a:off x="5312790" y="590547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Rectangle 56">
            <a:extLst>
              <a:ext uri="{FF2B5EF4-FFF2-40B4-BE49-F238E27FC236}">
                <a16:creationId xmlns:a16="http://schemas.microsoft.com/office/drawing/2014/main" id="{EE92DCF7-703C-FA55-0C17-129B6B29B89B}"/>
              </a:ext>
            </a:extLst>
          </p:cNvPr>
          <p:cNvSpPr/>
          <p:nvPr/>
        </p:nvSpPr>
        <p:spPr>
          <a:xfrm>
            <a:off x="6270151" y="590547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Rectangle 57">
            <a:extLst>
              <a:ext uri="{FF2B5EF4-FFF2-40B4-BE49-F238E27FC236}">
                <a16:creationId xmlns:a16="http://schemas.microsoft.com/office/drawing/2014/main" id="{14445A17-30E7-CE42-3681-868A4112A82D}"/>
              </a:ext>
            </a:extLst>
          </p:cNvPr>
          <p:cNvSpPr/>
          <p:nvPr/>
        </p:nvSpPr>
        <p:spPr>
          <a:xfrm>
            <a:off x="7305493" y="589073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Rectangle 58">
            <a:extLst>
              <a:ext uri="{FF2B5EF4-FFF2-40B4-BE49-F238E27FC236}">
                <a16:creationId xmlns:a16="http://schemas.microsoft.com/office/drawing/2014/main" id="{63F85045-C971-8FA3-014A-31A9F197DE57}"/>
              </a:ext>
            </a:extLst>
          </p:cNvPr>
          <p:cNvSpPr/>
          <p:nvPr/>
        </p:nvSpPr>
        <p:spPr>
          <a:xfrm>
            <a:off x="8269166" y="5890731"/>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Rectangle 59">
            <a:extLst>
              <a:ext uri="{FF2B5EF4-FFF2-40B4-BE49-F238E27FC236}">
                <a16:creationId xmlns:a16="http://schemas.microsoft.com/office/drawing/2014/main" id="{47F90D4B-6733-D5B3-5EDF-20876D31F899}"/>
              </a:ext>
            </a:extLst>
          </p:cNvPr>
          <p:cNvSpPr/>
          <p:nvPr/>
        </p:nvSpPr>
        <p:spPr>
          <a:xfrm>
            <a:off x="9308727" y="5890730"/>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Rectangle 60">
            <a:extLst>
              <a:ext uri="{FF2B5EF4-FFF2-40B4-BE49-F238E27FC236}">
                <a16:creationId xmlns:a16="http://schemas.microsoft.com/office/drawing/2014/main" id="{8E91851E-76D9-64F0-E661-9FB21273D2F3}"/>
              </a:ext>
            </a:extLst>
          </p:cNvPr>
          <p:cNvSpPr/>
          <p:nvPr/>
        </p:nvSpPr>
        <p:spPr>
          <a:xfrm>
            <a:off x="10391485" y="5905479"/>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Rectangle 61">
            <a:extLst>
              <a:ext uri="{FF2B5EF4-FFF2-40B4-BE49-F238E27FC236}">
                <a16:creationId xmlns:a16="http://schemas.microsoft.com/office/drawing/2014/main" id="{97C29F1B-2C0E-BB2A-E230-0F1B95D4BF84}"/>
              </a:ext>
            </a:extLst>
          </p:cNvPr>
          <p:cNvSpPr/>
          <p:nvPr/>
        </p:nvSpPr>
        <p:spPr>
          <a:xfrm>
            <a:off x="3227357" y="63120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Rectangle 62">
            <a:extLst>
              <a:ext uri="{FF2B5EF4-FFF2-40B4-BE49-F238E27FC236}">
                <a16:creationId xmlns:a16="http://schemas.microsoft.com/office/drawing/2014/main" id="{5A0BA283-52AA-A374-A4C5-E941F766F743}"/>
              </a:ext>
            </a:extLst>
          </p:cNvPr>
          <p:cNvSpPr/>
          <p:nvPr/>
        </p:nvSpPr>
        <p:spPr>
          <a:xfrm>
            <a:off x="4262699" y="63120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4" name="Rectangle 63">
            <a:extLst>
              <a:ext uri="{FF2B5EF4-FFF2-40B4-BE49-F238E27FC236}">
                <a16:creationId xmlns:a16="http://schemas.microsoft.com/office/drawing/2014/main" id="{567CFAE9-52E2-EA31-7D1E-70B74F0E4511}"/>
              </a:ext>
            </a:extLst>
          </p:cNvPr>
          <p:cNvSpPr/>
          <p:nvPr/>
        </p:nvSpPr>
        <p:spPr>
          <a:xfrm>
            <a:off x="5312790" y="63268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5" name="Rectangle 64">
            <a:extLst>
              <a:ext uri="{FF2B5EF4-FFF2-40B4-BE49-F238E27FC236}">
                <a16:creationId xmlns:a16="http://schemas.microsoft.com/office/drawing/2014/main" id="{51946885-C7DC-E3C1-92B1-262E6FE9E26B}"/>
              </a:ext>
            </a:extLst>
          </p:cNvPr>
          <p:cNvSpPr/>
          <p:nvPr/>
        </p:nvSpPr>
        <p:spPr>
          <a:xfrm>
            <a:off x="6270151" y="63268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6" name="Rectangle 65">
            <a:extLst>
              <a:ext uri="{FF2B5EF4-FFF2-40B4-BE49-F238E27FC236}">
                <a16:creationId xmlns:a16="http://schemas.microsoft.com/office/drawing/2014/main" id="{DCE621B8-6F81-97B8-227D-7EB2A0476F91}"/>
              </a:ext>
            </a:extLst>
          </p:cNvPr>
          <p:cNvSpPr/>
          <p:nvPr/>
        </p:nvSpPr>
        <p:spPr>
          <a:xfrm>
            <a:off x="7305493" y="63120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7" name="Rectangle 66">
            <a:extLst>
              <a:ext uri="{FF2B5EF4-FFF2-40B4-BE49-F238E27FC236}">
                <a16:creationId xmlns:a16="http://schemas.microsoft.com/office/drawing/2014/main" id="{4D2D57F2-87BE-0D8C-F6BF-EFF154E66879}"/>
              </a:ext>
            </a:extLst>
          </p:cNvPr>
          <p:cNvSpPr/>
          <p:nvPr/>
        </p:nvSpPr>
        <p:spPr>
          <a:xfrm>
            <a:off x="8269166" y="6312075"/>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8" name="Rectangle 67">
            <a:extLst>
              <a:ext uri="{FF2B5EF4-FFF2-40B4-BE49-F238E27FC236}">
                <a16:creationId xmlns:a16="http://schemas.microsoft.com/office/drawing/2014/main" id="{0BCD7D8C-AB7D-721A-D632-7C8C030F23DB}"/>
              </a:ext>
            </a:extLst>
          </p:cNvPr>
          <p:cNvSpPr/>
          <p:nvPr/>
        </p:nvSpPr>
        <p:spPr>
          <a:xfrm>
            <a:off x="9308727" y="6312074"/>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9" name="Rectangle 68">
            <a:extLst>
              <a:ext uri="{FF2B5EF4-FFF2-40B4-BE49-F238E27FC236}">
                <a16:creationId xmlns:a16="http://schemas.microsoft.com/office/drawing/2014/main" id="{C65F5482-76A6-873E-1DF5-4D28D7E7F62E}"/>
              </a:ext>
            </a:extLst>
          </p:cNvPr>
          <p:cNvSpPr/>
          <p:nvPr/>
        </p:nvSpPr>
        <p:spPr>
          <a:xfrm>
            <a:off x="10391485" y="6326823"/>
            <a:ext cx="459740" cy="30630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040994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8"/>
                                        </p:tgtEl>
                                      </p:cBhvr>
                                    </p:animEffect>
                                    <p:set>
                                      <p:cBhvr>
                                        <p:cTn id="17" dur="1" fill="hold">
                                          <p:stCondLst>
                                            <p:cond delay="499"/>
                                          </p:stCondLst>
                                        </p:cTn>
                                        <p:tgtEl>
                                          <p:spTgt spid="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0"/>
                                        </p:tgtEl>
                                      </p:cBhvr>
                                    </p:animEffect>
                                    <p:set>
                                      <p:cBhvr>
                                        <p:cTn id="27" dur="1" fill="hold">
                                          <p:stCondLst>
                                            <p:cond delay="499"/>
                                          </p:stCondLst>
                                        </p:cTn>
                                        <p:tgtEl>
                                          <p:spTgt spid="10"/>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3"/>
                                        </p:tgtEl>
                                      </p:cBhvr>
                                    </p:animEffect>
                                    <p:set>
                                      <p:cBhvr>
                                        <p:cTn id="42" dur="1" fill="hold">
                                          <p:stCondLst>
                                            <p:cond delay="499"/>
                                          </p:stCondLst>
                                        </p:cTn>
                                        <p:tgtEl>
                                          <p:spTgt spid="13"/>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4"/>
                                        </p:tgtEl>
                                      </p:cBhvr>
                                    </p:animEffect>
                                    <p:set>
                                      <p:cBhvr>
                                        <p:cTn id="47" dur="1" fill="hold">
                                          <p:stCondLst>
                                            <p:cond delay="499"/>
                                          </p:stCondLst>
                                        </p:cTn>
                                        <p:tgtEl>
                                          <p:spTgt spid="14"/>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5"/>
                                        </p:tgtEl>
                                      </p:cBhvr>
                                    </p:animEffect>
                                    <p:set>
                                      <p:cBhvr>
                                        <p:cTn id="52" dur="1" fill="hold">
                                          <p:stCondLst>
                                            <p:cond delay="499"/>
                                          </p:stCondLst>
                                        </p:cTn>
                                        <p:tgtEl>
                                          <p:spTgt spid="15"/>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16"/>
                                        </p:tgtEl>
                                      </p:cBhvr>
                                    </p:animEffect>
                                    <p:set>
                                      <p:cBhvr>
                                        <p:cTn id="57" dur="1" fill="hold">
                                          <p:stCondLst>
                                            <p:cond delay="499"/>
                                          </p:stCondLst>
                                        </p:cTn>
                                        <p:tgtEl>
                                          <p:spTgt spid="16"/>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17"/>
                                        </p:tgtEl>
                                      </p:cBhvr>
                                    </p:animEffect>
                                    <p:set>
                                      <p:cBhvr>
                                        <p:cTn id="62" dur="1" fill="hold">
                                          <p:stCondLst>
                                            <p:cond delay="499"/>
                                          </p:stCondLst>
                                        </p:cTn>
                                        <p:tgtEl>
                                          <p:spTgt spid="17"/>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0"/>
                                  </p:stCondLst>
                                  <p:childTnLst>
                                    <p:animEffect transition="out" filter="fade">
                                      <p:cBhvr>
                                        <p:cTn id="66" dur="500"/>
                                        <p:tgtEl>
                                          <p:spTgt spid="18"/>
                                        </p:tgtEl>
                                      </p:cBhvr>
                                    </p:animEffect>
                                    <p:set>
                                      <p:cBhvr>
                                        <p:cTn id="67" dur="1" fill="hold">
                                          <p:stCondLst>
                                            <p:cond delay="499"/>
                                          </p:stCondLst>
                                        </p:cTn>
                                        <p:tgtEl>
                                          <p:spTgt spid="18"/>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0"/>
                                  </p:stCondLst>
                                  <p:childTnLst>
                                    <p:animEffect transition="out" filter="fade">
                                      <p:cBhvr>
                                        <p:cTn id="71" dur="500"/>
                                        <p:tgtEl>
                                          <p:spTgt spid="19"/>
                                        </p:tgtEl>
                                      </p:cBhvr>
                                    </p:animEffect>
                                    <p:set>
                                      <p:cBhvr>
                                        <p:cTn id="72" dur="1" fill="hold">
                                          <p:stCondLst>
                                            <p:cond delay="499"/>
                                          </p:stCondLst>
                                        </p:cTn>
                                        <p:tgtEl>
                                          <p:spTgt spid="19"/>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0" nodeType="clickEffect">
                                  <p:stCondLst>
                                    <p:cond delay="0"/>
                                  </p:stCondLst>
                                  <p:childTnLst>
                                    <p:animEffect transition="out" filter="fade">
                                      <p:cBhvr>
                                        <p:cTn id="76" dur="500"/>
                                        <p:tgtEl>
                                          <p:spTgt spid="20"/>
                                        </p:tgtEl>
                                      </p:cBhvr>
                                    </p:animEffect>
                                    <p:set>
                                      <p:cBhvr>
                                        <p:cTn id="77" dur="1" fill="hold">
                                          <p:stCondLst>
                                            <p:cond delay="499"/>
                                          </p:stCondLst>
                                        </p:cTn>
                                        <p:tgtEl>
                                          <p:spTgt spid="20"/>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grpId="0" nodeType="clickEffect">
                                  <p:stCondLst>
                                    <p:cond delay="0"/>
                                  </p:stCondLst>
                                  <p:childTnLst>
                                    <p:animEffect transition="out" filter="fade">
                                      <p:cBhvr>
                                        <p:cTn id="81" dur="500"/>
                                        <p:tgtEl>
                                          <p:spTgt spid="21"/>
                                        </p:tgtEl>
                                      </p:cBhvr>
                                    </p:animEffect>
                                    <p:set>
                                      <p:cBhvr>
                                        <p:cTn id="82" dur="1" fill="hold">
                                          <p:stCondLst>
                                            <p:cond delay="499"/>
                                          </p:stCondLst>
                                        </p:cTn>
                                        <p:tgtEl>
                                          <p:spTgt spid="21"/>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0" nodeType="clickEffect">
                                  <p:stCondLst>
                                    <p:cond delay="0"/>
                                  </p:stCondLst>
                                  <p:childTnLst>
                                    <p:animEffect transition="out" filter="fade">
                                      <p:cBhvr>
                                        <p:cTn id="86" dur="500"/>
                                        <p:tgtEl>
                                          <p:spTgt spid="22"/>
                                        </p:tgtEl>
                                      </p:cBhvr>
                                    </p:animEffect>
                                    <p:set>
                                      <p:cBhvr>
                                        <p:cTn id="87" dur="1" fill="hold">
                                          <p:stCondLst>
                                            <p:cond delay="499"/>
                                          </p:stCondLst>
                                        </p:cTn>
                                        <p:tgtEl>
                                          <p:spTgt spid="2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23"/>
                                        </p:tgtEl>
                                      </p:cBhvr>
                                    </p:animEffect>
                                    <p:set>
                                      <p:cBhvr>
                                        <p:cTn id="92" dur="1" fill="hold">
                                          <p:stCondLst>
                                            <p:cond delay="499"/>
                                          </p:stCondLst>
                                        </p:cTn>
                                        <p:tgtEl>
                                          <p:spTgt spid="23"/>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24"/>
                                        </p:tgtEl>
                                      </p:cBhvr>
                                    </p:animEffect>
                                    <p:set>
                                      <p:cBhvr>
                                        <p:cTn id="97" dur="1" fill="hold">
                                          <p:stCondLst>
                                            <p:cond delay="499"/>
                                          </p:stCondLst>
                                        </p:cTn>
                                        <p:tgtEl>
                                          <p:spTgt spid="24"/>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0" nodeType="clickEffect">
                                  <p:stCondLst>
                                    <p:cond delay="0"/>
                                  </p:stCondLst>
                                  <p:childTnLst>
                                    <p:animEffect transition="out" filter="fade">
                                      <p:cBhvr>
                                        <p:cTn id="101" dur="500"/>
                                        <p:tgtEl>
                                          <p:spTgt spid="25"/>
                                        </p:tgtEl>
                                      </p:cBhvr>
                                    </p:animEffect>
                                    <p:set>
                                      <p:cBhvr>
                                        <p:cTn id="102" dur="1" fill="hold">
                                          <p:stCondLst>
                                            <p:cond delay="499"/>
                                          </p:stCondLst>
                                        </p:cTn>
                                        <p:tgtEl>
                                          <p:spTgt spid="25"/>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0" nodeType="clickEffect">
                                  <p:stCondLst>
                                    <p:cond delay="0"/>
                                  </p:stCondLst>
                                  <p:childTnLst>
                                    <p:animEffect transition="out" filter="fade">
                                      <p:cBhvr>
                                        <p:cTn id="106" dur="500"/>
                                        <p:tgtEl>
                                          <p:spTgt spid="26"/>
                                        </p:tgtEl>
                                      </p:cBhvr>
                                    </p:animEffect>
                                    <p:set>
                                      <p:cBhvr>
                                        <p:cTn id="107" dur="1" fill="hold">
                                          <p:stCondLst>
                                            <p:cond delay="499"/>
                                          </p:stCondLst>
                                        </p:cTn>
                                        <p:tgtEl>
                                          <p:spTgt spid="26"/>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0" nodeType="clickEffect">
                                  <p:stCondLst>
                                    <p:cond delay="0"/>
                                  </p:stCondLst>
                                  <p:childTnLst>
                                    <p:animEffect transition="out" filter="fade">
                                      <p:cBhvr>
                                        <p:cTn id="111" dur="500"/>
                                        <p:tgtEl>
                                          <p:spTgt spid="27"/>
                                        </p:tgtEl>
                                      </p:cBhvr>
                                    </p:animEffect>
                                    <p:set>
                                      <p:cBhvr>
                                        <p:cTn id="112" dur="1" fill="hold">
                                          <p:stCondLst>
                                            <p:cond delay="499"/>
                                          </p:stCondLst>
                                        </p:cTn>
                                        <p:tgtEl>
                                          <p:spTgt spid="27"/>
                                        </p:tgtEl>
                                        <p:attrNameLst>
                                          <p:attrName>style.visibility</p:attrName>
                                        </p:attrNameLst>
                                      </p:cBhvr>
                                      <p:to>
                                        <p:strVal val="hidden"/>
                                      </p:to>
                                    </p:set>
                                  </p:childTnLst>
                                </p:cTn>
                              </p:par>
                            </p:childTnLst>
                          </p:cTn>
                        </p:par>
                      </p:childTnLst>
                    </p:cTn>
                  </p:par>
                  <p:par>
                    <p:cTn id="113" fill="hold">
                      <p:stCondLst>
                        <p:cond delay="indefinite"/>
                      </p:stCondLst>
                      <p:childTnLst>
                        <p:par>
                          <p:cTn id="114" fill="hold">
                            <p:stCondLst>
                              <p:cond delay="0"/>
                            </p:stCondLst>
                            <p:childTnLst>
                              <p:par>
                                <p:cTn id="115" presetID="10" presetClass="exit" presetSubtype="0" fill="hold" grpId="0" nodeType="clickEffect">
                                  <p:stCondLst>
                                    <p:cond delay="0"/>
                                  </p:stCondLst>
                                  <p:childTnLst>
                                    <p:animEffect transition="out" filter="fade">
                                      <p:cBhvr>
                                        <p:cTn id="116" dur="500"/>
                                        <p:tgtEl>
                                          <p:spTgt spid="28"/>
                                        </p:tgtEl>
                                      </p:cBhvr>
                                    </p:animEffect>
                                    <p:set>
                                      <p:cBhvr>
                                        <p:cTn id="117" dur="1" fill="hold">
                                          <p:stCondLst>
                                            <p:cond delay="499"/>
                                          </p:stCondLst>
                                        </p:cTn>
                                        <p:tgtEl>
                                          <p:spTgt spid="28"/>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10" presetClass="exit" presetSubtype="0" fill="hold" grpId="0" nodeType="clickEffect">
                                  <p:stCondLst>
                                    <p:cond delay="0"/>
                                  </p:stCondLst>
                                  <p:childTnLst>
                                    <p:animEffect transition="out" filter="fade">
                                      <p:cBhvr>
                                        <p:cTn id="121" dur="500"/>
                                        <p:tgtEl>
                                          <p:spTgt spid="29"/>
                                        </p:tgtEl>
                                      </p:cBhvr>
                                    </p:animEffect>
                                    <p:set>
                                      <p:cBhvr>
                                        <p:cTn id="122" dur="1" fill="hold">
                                          <p:stCondLst>
                                            <p:cond delay="499"/>
                                          </p:stCondLst>
                                        </p:cTn>
                                        <p:tgtEl>
                                          <p:spTgt spid="29"/>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30"/>
                                        </p:tgtEl>
                                      </p:cBhvr>
                                    </p:animEffect>
                                    <p:set>
                                      <p:cBhvr>
                                        <p:cTn id="127" dur="1" fill="hold">
                                          <p:stCondLst>
                                            <p:cond delay="499"/>
                                          </p:stCondLst>
                                        </p:cTn>
                                        <p:tgtEl>
                                          <p:spTgt spid="30"/>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xit" presetSubtype="0" fill="hold" grpId="0" nodeType="clickEffect">
                                  <p:stCondLst>
                                    <p:cond delay="0"/>
                                  </p:stCondLst>
                                  <p:childTnLst>
                                    <p:animEffect transition="out" filter="fade">
                                      <p:cBhvr>
                                        <p:cTn id="131" dur="500"/>
                                        <p:tgtEl>
                                          <p:spTgt spid="31"/>
                                        </p:tgtEl>
                                      </p:cBhvr>
                                    </p:animEffect>
                                    <p:set>
                                      <p:cBhvr>
                                        <p:cTn id="132" dur="1" fill="hold">
                                          <p:stCondLst>
                                            <p:cond delay="499"/>
                                          </p:stCondLst>
                                        </p:cTn>
                                        <p:tgtEl>
                                          <p:spTgt spid="31"/>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0" presetClass="exit" presetSubtype="0" fill="hold" grpId="0" nodeType="clickEffect">
                                  <p:stCondLst>
                                    <p:cond delay="0"/>
                                  </p:stCondLst>
                                  <p:childTnLst>
                                    <p:animEffect transition="out" filter="fade">
                                      <p:cBhvr>
                                        <p:cTn id="136" dur="500"/>
                                        <p:tgtEl>
                                          <p:spTgt spid="32"/>
                                        </p:tgtEl>
                                      </p:cBhvr>
                                    </p:animEffect>
                                    <p:set>
                                      <p:cBhvr>
                                        <p:cTn id="137" dur="1" fill="hold">
                                          <p:stCondLst>
                                            <p:cond delay="499"/>
                                          </p:stCondLst>
                                        </p:cTn>
                                        <p:tgtEl>
                                          <p:spTgt spid="32"/>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0" presetClass="exit" presetSubtype="0" fill="hold" grpId="0" nodeType="clickEffect">
                                  <p:stCondLst>
                                    <p:cond delay="0"/>
                                  </p:stCondLst>
                                  <p:childTnLst>
                                    <p:animEffect transition="out" filter="fade">
                                      <p:cBhvr>
                                        <p:cTn id="141" dur="500"/>
                                        <p:tgtEl>
                                          <p:spTgt spid="33"/>
                                        </p:tgtEl>
                                      </p:cBhvr>
                                    </p:animEffect>
                                    <p:set>
                                      <p:cBhvr>
                                        <p:cTn id="142" dur="1" fill="hold">
                                          <p:stCondLst>
                                            <p:cond delay="499"/>
                                          </p:stCondLst>
                                        </p:cTn>
                                        <p:tgtEl>
                                          <p:spTgt spid="33"/>
                                        </p:tgtEl>
                                        <p:attrNameLst>
                                          <p:attrName>style.visibility</p:attrName>
                                        </p:attrNameLst>
                                      </p:cBhvr>
                                      <p:to>
                                        <p:strVal val="hidden"/>
                                      </p:to>
                                    </p:set>
                                  </p:child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grpId="0" nodeType="clickEffect">
                                  <p:stCondLst>
                                    <p:cond delay="0"/>
                                  </p:stCondLst>
                                  <p:childTnLst>
                                    <p:animEffect transition="out" filter="fade">
                                      <p:cBhvr>
                                        <p:cTn id="146" dur="500"/>
                                        <p:tgtEl>
                                          <p:spTgt spid="34"/>
                                        </p:tgtEl>
                                      </p:cBhvr>
                                    </p:animEffect>
                                    <p:set>
                                      <p:cBhvr>
                                        <p:cTn id="147" dur="1" fill="hold">
                                          <p:stCondLst>
                                            <p:cond delay="499"/>
                                          </p:stCondLst>
                                        </p:cTn>
                                        <p:tgtEl>
                                          <p:spTgt spid="34"/>
                                        </p:tgtEl>
                                        <p:attrNameLst>
                                          <p:attrName>style.visibility</p:attrName>
                                        </p:attrNameLst>
                                      </p:cBhvr>
                                      <p:to>
                                        <p:strVal val="hidden"/>
                                      </p:to>
                                    </p:set>
                                  </p:childTnLst>
                                </p:cTn>
                              </p:par>
                            </p:childTnLst>
                          </p:cTn>
                        </p:par>
                      </p:childTnLst>
                    </p:cTn>
                  </p:par>
                  <p:par>
                    <p:cTn id="148" fill="hold">
                      <p:stCondLst>
                        <p:cond delay="indefinite"/>
                      </p:stCondLst>
                      <p:childTnLst>
                        <p:par>
                          <p:cTn id="149" fill="hold">
                            <p:stCondLst>
                              <p:cond delay="0"/>
                            </p:stCondLst>
                            <p:childTnLst>
                              <p:par>
                                <p:cTn id="150" presetID="10" presetClass="exit" presetSubtype="0" fill="hold" grpId="0" nodeType="clickEffect">
                                  <p:stCondLst>
                                    <p:cond delay="0"/>
                                  </p:stCondLst>
                                  <p:childTnLst>
                                    <p:animEffect transition="out" filter="fade">
                                      <p:cBhvr>
                                        <p:cTn id="151" dur="500"/>
                                        <p:tgtEl>
                                          <p:spTgt spid="35"/>
                                        </p:tgtEl>
                                      </p:cBhvr>
                                    </p:animEffect>
                                    <p:set>
                                      <p:cBhvr>
                                        <p:cTn id="152" dur="1" fill="hold">
                                          <p:stCondLst>
                                            <p:cond delay="499"/>
                                          </p:stCondLst>
                                        </p:cTn>
                                        <p:tgtEl>
                                          <p:spTgt spid="35"/>
                                        </p:tgtEl>
                                        <p:attrNameLst>
                                          <p:attrName>style.visibility</p:attrName>
                                        </p:attrNameLst>
                                      </p:cBhvr>
                                      <p:to>
                                        <p:strVal val="hidden"/>
                                      </p:to>
                                    </p:set>
                                  </p:childTnLst>
                                </p:cTn>
                              </p:par>
                            </p:childTnLst>
                          </p:cTn>
                        </p:par>
                      </p:childTnLst>
                    </p:cTn>
                  </p:par>
                  <p:par>
                    <p:cTn id="153" fill="hold">
                      <p:stCondLst>
                        <p:cond delay="indefinite"/>
                      </p:stCondLst>
                      <p:childTnLst>
                        <p:par>
                          <p:cTn id="154" fill="hold">
                            <p:stCondLst>
                              <p:cond delay="0"/>
                            </p:stCondLst>
                            <p:childTnLst>
                              <p:par>
                                <p:cTn id="155" presetID="10" presetClass="exit" presetSubtype="0" fill="hold" grpId="0" nodeType="clickEffect">
                                  <p:stCondLst>
                                    <p:cond delay="0"/>
                                  </p:stCondLst>
                                  <p:childTnLst>
                                    <p:animEffect transition="out" filter="fade">
                                      <p:cBhvr>
                                        <p:cTn id="156" dur="500"/>
                                        <p:tgtEl>
                                          <p:spTgt spid="36"/>
                                        </p:tgtEl>
                                      </p:cBhvr>
                                    </p:animEffect>
                                    <p:set>
                                      <p:cBhvr>
                                        <p:cTn id="157" dur="1" fill="hold">
                                          <p:stCondLst>
                                            <p:cond delay="499"/>
                                          </p:stCondLst>
                                        </p:cTn>
                                        <p:tgtEl>
                                          <p:spTgt spid="36"/>
                                        </p:tgtEl>
                                        <p:attrNameLst>
                                          <p:attrName>style.visibility</p:attrName>
                                        </p:attrNameLst>
                                      </p:cBhvr>
                                      <p:to>
                                        <p:strVal val="hidden"/>
                                      </p:to>
                                    </p:set>
                                  </p:childTnLst>
                                </p:cTn>
                              </p:par>
                            </p:childTnLst>
                          </p:cTn>
                        </p:par>
                      </p:childTnLst>
                    </p:cTn>
                  </p:par>
                  <p:par>
                    <p:cTn id="158" fill="hold">
                      <p:stCondLst>
                        <p:cond delay="indefinite"/>
                      </p:stCondLst>
                      <p:childTnLst>
                        <p:par>
                          <p:cTn id="159" fill="hold">
                            <p:stCondLst>
                              <p:cond delay="0"/>
                            </p:stCondLst>
                            <p:childTnLst>
                              <p:par>
                                <p:cTn id="160" presetID="10" presetClass="exit" presetSubtype="0" fill="hold" grpId="0" nodeType="clickEffect">
                                  <p:stCondLst>
                                    <p:cond delay="0"/>
                                  </p:stCondLst>
                                  <p:childTnLst>
                                    <p:animEffect transition="out" filter="fade">
                                      <p:cBhvr>
                                        <p:cTn id="161" dur="500"/>
                                        <p:tgtEl>
                                          <p:spTgt spid="37"/>
                                        </p:tgtEl>
                                      </p:cBhvr>
                                    </p:animEffect>
                                    <p:set>
                                      <p:cBhvr>
                                        <p:cTn id="162" dur="1" fill="hold">
                                          <p:stCondLst>
                                            <p:cond delay="499"/>
                                          </p:stCondLst>
                                        </p:cTn>
                                        <p:tgtEl>
                                          <p:spTgt spid="37"/>
                                        </p:tgtEl>
                                        <p:attrNameLst>
                                          <p:attrName>style.visibility</p:attrName>
                                        </p:attrNameLst>
                                      </p:cBhvr>
                                      <p:to>
                                        <p:strVal val="hidden"/>
                                      </p:to>
                                    </p:set>
                                  </p:childTnLst>
                                </p:cTn>
                              </p:par>
                            </p:childTnLst>
                          </p:cTn>
                        </p:par>
                      </p:childTnLst>
                    </p:cTn>
                  </p:par>
                  <p:par>
                    <p:cTn id="163" fill="hold">
                      <p:stCondLst>
                        <p:cond delay="indefinite"/>
                      </p:stCondLst>
                      <p:childTnLst>
                        <p:par>
                          <p:cTn id="164" fill="hold">
                            <p:stCondLst>
                              <p:cond delay="0"/>
                            </p:stCondLst>
                            <p:childTnLst>
                              <p:par>
                                <p:cTn id="165" presetID="10" presetClass="exit" presetSubtype="0" fill="hold" grpId="0" nodeType="clickEffect">
                                  <p:stCondLst>
                                    <p:cond delay="0"/>
                                  </p:stCondLst>
                                  <p:childTnLst>
                                    <p:animEffect transition="out" filter="fade">
                                      <p:cBhvr>
                                        <p:cTn id="166" dur="500"/>
                                        <p:tgtEl>
                                          <p:spTgt spid="38"/>
                                        </p:tgtEl>
                                      </p:cBhvr>
                                    </p:animEffect>
                                    <p:set>
                                      <p:cBhvr>
                                        <p:cTn id="167" dur="1" fill="hold">
                                          <p:stCondLst>
                                            <p:cond delay="499"/>
                                          </p:stCondLst>
                                        </p:cTn>
                                        <p:tgtEl>
                                          <p:spTgt spid="38"/>
                                        </p:tgtEl>
                                        <p:attrNameLst>
                                          <p:attrName>style.visibility</p:attrName>
                                        </p:attrNameLst>
                                      </p:cBhvr>
                                      <p:to>
                                        <p:strVal val="hidden"/>
                                      </p:to>
                                    </p:set>
                                  </p:childTnLst>
                                </p:cTn>
                              </p:par>
                            </p:childTnLst>
                          </p:cTn>
                        </p:par>
                      </p:childTnLst>
                    </p:cTn>
                  </p:par>
                  <p:par>
                    <p:cTn id="168" fill="hold">
                      <p:stCondLst>
                        <p:cond delay="indefinite"/>
                      </p:stCondLst>
                      <p:childTnLst>
                        <p:par>
                          <p:cTn id="169" fill="hold">
                            <p:stCondLst>
                              <p:cond delay="0"/>
                            </p:stCondLst>
                            <p:childTnLst>
                              <p:par>
                                <p:cTn id="170" presetID="10" presetClass="exit" presetSubtype="0" fill="hold" grpId="0" nodeType="clickEffect">
                                  <p:stCondLst>
                                    <p:cond delay="0"/>
                                  </p:stCondLst>
                                  <p:childTnLst>
                                    <p:animEffect transition="out" filter="fade">
                                      <p:cBhvr>
                                        <p:cTn id="171" dur="500"/>
                                        <p:tgtEl>
                                          <p:spTgt spid="39"/>
                                        </p:tgtEl>
                                      </p:cBhvr>
                                    </p:animEffect>
                                    <p:set>
                                      <p:cBhvr>
                                        <p:cTn id="172" dur="1" fill="hold">
                                          <p:stCondLst>
                                            <p:cond delay="499"/>
                                          </p:stCondLst>
                                        </p:cTn>
                                        <p:tgtEl>
                                          <p:spTgt spid="39"/>
                                        </p:tgtEl>
                                        <p:attrNameLst>
                                          <p:attrName>style.visibility</p:attrName>
                                        </p:attrNameLst>
                                      </p:cBhvr>
                                      <p:to>
                                        <p:strVal val="hidden"/>
                                      </p:to>
                                    </p:set>
                                  </p:childTnLst>
                                </p:cTn>
                              </p:par>
                            </p:childTnLst>
                          </p:cTn>
                        </p:par>
                      </p:childTnLst>
                    </p:cTn>
                  </p:par>
                  <p:par>
                    <p:cTn id="173" fill="hold">
                      <p:stCondLst>
                        <p:cond delay="indefinite"/>
                      </p:stCondLst>
                      <p:childTnLst>
                        <p:par>
                          <p:cTn id="174" fill="hold">
                            <p:stCondLst>
                              <p:cond delay="0"/>
                            </p:stCondLst>
                            <p:childTnLst>
                              <p:par>
                                <p:cTn id="175" presetID="10" presetClass="exit" presetSubtype="0" fill="hold" grpId="0" nodeType="clickEffect">
                                  <p:stCondLst>
                                    <p:cond delay="0"/>
                                  </p:stCondLst>
                                  <p:childTnLst>
                                    <p:animEffect transition="out" filter="fade">
                                      <p:cBhvr>
                                        <p:cTn id="176" dur="500"/>
                                        <p:tgtEl>
                                          <p:spTgt spid="40"/>
                                        </p:tgtEl>
                                      </p:cBhvr>
                                    </p:animEffect>
                                    <p:set>
                                      <p:cBhvr>
                                        <p:cTn id="177" dur="1" fill="hold">
                                          <p:stCondLst>
                                            <p:cond delay="499"/>
                                          </p:stCondLst>
                                        </p:cTn>
                                        <p:tgtEl>
                                          <p:spTgt spid="40"/>
                                        </p:tgtEl>
                                        <p:attrNameLst>
                                          <p:attrName>style.visibility</p:attrName>
                                        </p:attrNameLst>
                                      </p:cBhvr>
                                      <p:to>
                                        <p:strVal val="hidden"/>
                                      </p:to>
                                    </p:set>
                                  </p:childTnLst>
                                </p:cTn>
                              </p:par>
                            </p:childTnLst>
                          </p:cTn>
                        </p:par>
                      </p:childTnLst>
                    </p:cTn>
                  </p:par>
                  <p:par>
                    <p:cTn id="178" fill="hold">
                      <p:stCondLst>
                        <p:cond delay="indefinite"/>
                      </p:stCondLst>
                      <p:childTnLst>
                        <p:par>
                          <p:cTn id="179" fill="hold">
                            <p:stCondLst>
                              <p:cond delay="0"/>
                            </p:stCondLst>
                            <p:childTnLst>
                              <p:par>
                                <p:cTn id="180" presetID="10" presetClass="exit" presetSubtype="0" fill="hold" grpId="0" nodeType="clickEffect">
                                  <p:stCondLst>
                                    <p:cond delay="0"/>
                                  </p:stCondLst>
                                  <p:childTnLst>
                                    <p:animEffect transition="out" filter="fade">
                                      <p:cBhvr>
                                        <p:cTn id="181" dur="500"/>
                                        <p:tgtEl>
                                          <p:spTgt spid="41"/>
                                        </p:tgtEl>
                                      </p:cBhvr>
                                    </p:animEffect>
                                    <p:set>
                                      <p:cBhvr>
                                        <p:cTn id="182" dur="1" fill="hold">
                                          <p:stCondLst>
                                            <p:cond delay="499"/>
                                          </p:stCondLst>
                                        </p:cTn>
                                        <p:tgtEl>
                                          <p:spTgt spid="41"/>
                                        </p:tgtEl>
                                        <p:attrNameLst>
                                          <p:attrName>style.visibility</p:attrName>
                                        </p:attrNameLst>
                                      </p:cBhvr>
                                      <p:to>
                                        <p:strVal val="hidden"/>
                                      </p:to>
                                    </p:set>
                                  </p:childTnLst>
                                </p:cTn>
                              </p:par>
                            </p:childTnLst>
                          </p:cTn>
                        </p:par>
                      </p:childTnLst>
                    </p:cTn>
                  </p:par>
                  <p:par>
                    <p:cTn id="183" fill="hold">
                      <p:stCondLst>
                        <p:cond delay="indefinite"/>
                      </p:stCondLst>
                      <p:childTnLst>
                        <p:par>
                          <p:cTn id="184" fill="hold">
                            <p:stCondLst>
                              <p:cond delay="0"/>
                            </p:stCondLst>
                            <p:childTnLst>
                              <p:par>
                                <p:cTn id="185" presetID="10" presetClass="exit" presetSubtype="0" fill="hold" grpId="0" nodeType="clickEffect">
                                  <p:stCondLst>
                                    <p:cond delay="0"/>
                                  </p:stCondLst>
                                  <p:childTnLst>
                                    <p:animEffect transition="out" filter="fade">
                                      <p:cBhvr>
                                        <p:cTn id="186" dur="500"/>
                                        <p:tgtEl>
                                          <p:spTgt spid="42"/>
                                        </p:tgtEl>
                                      </p:cBhvr>
                                    </p:animEffect>
                                    <p:set>
                                      <p:cBhvr>
                                        <p:cTn id="187" dur="1" fill="hold">
                                          <p:stCondLst>
                                            <p:cond delay="499"/>
                                          </p:stCondLst>
                                        </p:cTn>
                                        <p:tgtEl>
                                          <p:spTgt spid="42"/>
                                        </p:tgtEl>
                                        <p:attrNameLst>
                                          <p:attrName>style.visibility</p:attrName>
                                        </p:attrNameLst>
                                      </p:cBhvr>
                                      <p:to>
                                        <p:strVal val="hidden"/>
                                      </p:to>
                                    </p:set>
                                  </p:childTnLst>
                                </p:cTn>
                              </p:par>
                            </p:childTnLst>
                          </p:cTn>
                        </p:par>
                      </p:childTnLst>
                    </p:cTn>
                  </p:par>
                  <p:par>
                    <p:cTn id="188" fill="hold">
                      <p:stCondLst>
                        <p:cond delay="indefinite"/>
                      </p:stCondLst>
                      <p:childTnLst>
                        <p:par>
                          <p:cTn id="189" fill="hold">
                            <p:stCondLst>
                              <p:cond delay="0"/>
                            </p:stCondLst>
                            <p:childTnLst>
                              <p:par>
                                <p:cTn id="190" presetID="10" presetClass="exit" presetSubtype="0" fill="hold" grpId="0" nodeType="clickEffect">
                                  <p:stCondLst>
                                    <p:cond delay="0"/>
                                  </p:stCondLst>
                                  <p:childTnLst>
                                    <p:animEffect transition="out" filter="fade">
                                      <p:cBhvr>
                                        <p:cTn id="191" dur="500"/>
                                        <p:tgtEl>
                                          <p:spTgt spid="43"/>
                                        </p:tgtEl>
                                      </p:cBhvr>
                                    </p:animEffect>
                                    <p:set>
                                      <p:cBhvr>
                                        <p:cTn id="192" dur="1" fill="hold">
                                          <p:stCondLst>
                                            <p:cond delay="499"/>
                                          </p:stCondLst>
                                        </p:cTn>
                                        <p:tgtEl>
                                          <p:spTgt spid="43"/>
                                        </p:tgtEl>
                                        <p:attrNameLst>
                                          <p:attrName>style.visibility</p:attrName>
                                        </p:attrNameLst>
                                      </p:cBhvr>
                                      <p:to>
                                        <p:strVal val="hidden"/>
                                      </p:to>
                                    </p:set>
                                  </p:childTnLst>
                                </p:cTn>
                              </p:par>
                            </p:childTnLst>
                          </p:cTn>
                        </p:par>
                      </p:childTnLst>
                    </p:cTn>
                  </p:par>
                  <p:par>
                    <p:cTn id="193" fill="hold">
                      <p:stCondLst>
                        <p:cond delay="indefinite"/>
                      </p:stCondLst>
                      <p:childTnLst>
                        <p:par>
                          <p:cTn id="194" fill="hold">
                            <p:stCondLst>
                              <p:cond delay="0"/>
                            </p:stCondLst>
                            <p:childTnLst>
                              <p:par>
                                <p:cTn id="195" presetID="10" presetClass="exit" presetSubtype="0" fill="hold" grpId="0" nodeType="clickEffect">
                                  <p:stCondLst>
                                    <p:cond delay="0"/>
                                  </p:stCondLst>
                                  <p:childTnLst>
                                    <p:animEffect transition="out" filter="fade">
                                      <p:cBhvr>
                                        <p:cTn id="196" dur="500"/>
                                        <p:tgtEl>
                                          <p:spTgt spid="44"/>
                                        </p:tgtEl>
                                      </p:cBhvr>
                                    </p:animEffect>
                                    <p:set>
                                      <p:cBhvr>
                                        <p:cTn id="197" dur="1" fill="hold">
                                          <p:stCondLst>
                                            <p:cond delay="499"/>
                                          </p:stCondLst>
                                        </p:cTn>
                                        <p:tgtEl>
                                          <p:spTgt spid="44"/>
                                        </p:tgtEl>
                                        <p:attrNameLst>
                                          <p:attrName>style.visibility</p:attrName>
                                        </p:attrNameLst>
                                      </p:cBhvr>
                                      <p:to>
                                        <p:strVal val="hidden"/>
                                      </p:to>
                                    </p:set>
                                  </p:childTnLst>
                                </p:cTn>
                              </p:par>
                            </p:childTnLst>
                          </p:cTn>
                        </p:par>
                      </p:childTnLst>
                    </p:cTn>
                  </p:par>
                  <p:par>
                    <p:cTn id="198" fill="hold">
                      <p:stCondLst>
                        <p:cond delay="indefinite"/>
                      </p:stCondLst>
                      <p:childTnLst>
                        <p:par>
                          <p:cTn id="199" fill="hold">
                            <p:stCondLst>
                              <p:cond delay="0"/>
                            </p:stCondLst>
                            <p:childTnLst>
                              <p:par>
                                <p:cTn id="200" presetID="10" presetClass="exit" presetSubtype="0" fill="hold" grpId="0" nodeType="clickEffect">
                                  <p:stCondLst>
                                    <p:cond delay="0"/>
                                  </p:stCondLst>
                                  <p:childTnLst>
                                    <p:animEffect transition="out" filter="fade">
                                      <p:cBhvr>
                                        <p:cTn id="201" dur="500"/>
                                        <p:tgtEl>
                                          <p:spTgt spid="45"/>
                                        </p:tgtEl>
                                      </p:cBhvr>
                                    </p:animEffect>
                                    <p:set>
                                      <p:cBhvr>
                                        <p:cTn id="202" dur="1" fill="hold">
                                          <p:stCondLst>
                                            <p:cond delay="499"/>
                                          </p:stCondLst>
                                        </p:cTn>
                                        <p:tgtEl>
                                          <p:spTgt spid="45"/>
                                        </p:tgtEl>
                                        <p:attrNameLst>
                                          <p:attrName>style.visibility</p:attrName>
                                        </p:attrNameLst>
                                      </p:cBhvr>
                                      <p:to>
                                        <p:strVal val="hidden"/>
                                      </p:to>
                                    </p:set>
                                  </p:childTnLst>
                                </p:cTn>
                              </p:par>
                            </p:childTnLst>
                          </p:cTn>
                        </p:par>
                      </p:childTnLst>
                    </p:cTn>
                  </p:par>
                  <p:par>
                    <p:cTn id="203" fill="hold">
                      <p:stCondLst>
                        <p:cond delay="indefinite"/>
                      </p:stCondLst>
                      <p:childTnLst>
                        <p:par>
                          <p:cTn id="204" fill="hold">
                            <p:stCondLst>
                              <p:cond delay="0"/>
                            </p:stCondLst>
                            <p:childTnLst>
                              <p:par>
                                <p:cTn id="205" presetID="10" presetClass="exit" presetSubtype="0" fill="hold" grpId="0" nodeType="clickEffect">
                                  <p:stCondLst>
                                    <p:cond delay="0"/>
                                  </p:stCondLst>
                                  <p:childTnLst>
                                    <p:animEffect transition="out" filter="fade">
                                      <p:cBhvr>
                                        <p:cTn id="206" dur="500"/>
                                        <p:tgtEl>
                                          <p:spTgt spid="46"/>
                                        </p:tgtEl>
                                      </p:cBhvr>
                                    </p:animEffect>
                                    <p:set>
                                      <p:cBhvr>
                                        <p:cTn id="207" dur="1" fill="hold">
                                          <p:stCondLst>
                                            <p:cond delay="499"/>
                                          </p:stCondLst>
                                        </p:cTn>
                                        <p:tgtEl>
                                          <p:spTgt spid="46"/>
                                        </p:tgtEl>
                                        <p:attrNameLst>
                                          <p:attrName>style.visibility</p:attrName>
                                        </p:attrNameLst>
                                      </p:cBhvr>
                                      <p:to>
                                        <p:strVal val="hidden"/>
                                      </p:to>
                                    </p:set>
                                  </p:childTnLst>
                                </p:cTn>
                              </p:par>
                            </p:childTnLst>
                          </p:cTn>
                        </p:par>
                      </p:childTnLst>
                    </p:cTn>
                  </p:par>
                  <p:par>
                    <p:cTn id="208" fill="hold">
                      <p:stCondLst>
                        <p:cond delay="indefinite"/>
                      </p:stCondLst>
                      <p:childTnLst>
                        <p:par>
                          <p:cTn id="209" fill="hold">
                            <p:stCondLst>
                              <p:cond delay="0"/>
                            </p:stCondLst>
                            <p:childTnLst>
                              <p:par>
                                <p:cTn id="210" presetID="10" presetClass="exit" presetSubtype="0" fill="hold" grpId="0" nodeType="clickEffect">
                                  <p:stCondLst>
                                    <p:cond delay="0"/>
                                  </p:stCondLst>
                                  <p:childTnLst>
                                    <p:animEffect transition="out" filter="fade">
                                      <p:cBhvr>
                                        <p:cTn id="211" dur="500"/>
                                        <p:tgtEl>
                                          <p:spTgt spid="47"/>
                                        </p:tgtEl>
                                      </p:cBhvr>
                                    </p:animEffect>
                                    <p:set>
                                      <p:cBhvr>
                                        <p:cTn id="212" dur="1" fill="hold">
                                          <p:stCondLst>
                                            <p:cond delay="499"/>
                                          </p:stCondLst>
                                        </p:cTn>
                                        <p:tgtEl>
                                          <p:spTgt spid="47"/>
                                        </p:tgtEl>
                                        <p:attrNameLst>
                                          <p:attrName>style.visibility</p:attrName>
                                        </p:attrNameLst>
                                      </p:cBhvr>
                                      <p:to>
                                        <p:strVal val="hidden"/>
                                      </p:to>
                                    </p:set>
                                  </p:childTnLst>
                                </p:cTn>
                              </p:par>
                            </p:childTnLst>
                          </p:cTn>
                        </p:par>
                      </p:childTnLst>
                    </p:cTn>
                  </p:par>
                  <p:par>
                    <p:cTn id="213" fill="hold">
                      <p:stCondLst>
                        <p:cond delay="indefinite"/>
                      </p:stCondLst>
                      <p:childTnLst>
                        <p:par>
                          <p:cTn id="214" fill="hold">
                            <p:stCondLst>
                              <p:cond delay="0"/>
                            </p:stCondLst>
                            <p:childTnLst>
                              <p:par>
                                <p:cTn id="215" presetID="10" presetClass="exit" presetSubtype="0" fill="hold" grpId="0" nodeType="clickEffect">
                                  <p:stCondLst>
                                    <p:cond delay="0"/>
                                  </p:stCondLst>
                                  <p:childTnLst>
                                    <p:animEffect transition="out" filter="fade">
                                      <p:cBhvr>
                                        <p:cTn id="216" dur="500"/>
                                        <p:tgtEl>
                                          <p:spTgt spid="48"/>
                                        </p:tgtEl>
                                      </p:cBhvr>
                                    </p:animEffect>
                                    <p:set>
                                      <p:cBhvr>
                                        <p:cTn id="217" dur="1" fill="hold">
                                          <p:stCondLst>
                                            <p:cond delay="499"/>
                                          </p:stCondLst>
                                        </p:cTn>
                                        <p:tgtEl>
                                          <p:spTgt spid="48"/>
                                        </p:tgtEl>
                                        <p:attrNameLst>
                                          <p:attrName>style.visibility</p:attrName>
                                        </p:attrNameLst>
                                      </p:cBhvr>
                                      <p:to>
                                        <p:strVal val="hidden"/>
                                      </p:to>
                                    </p:set>
                                  </p:childTnLst>
                                </p:cTn>
                              </p:par>
                            </p:childTnLst>
                          </p:cTn>
                        </p:par>
                      </p:childTnLst>
                    </p:cTn>
                  </p:par>
                  <p:par>
                    <p:cTn id="218" fill="hold">
                      <p:stCondLst>
                        <p:cond delay="indefinite"/>
                      </p:stCondLst>
                      <p:childTnLst>
                        <p:par>
                          <p:cTn id="219" fill="hold">
                            <p:stCondLst>
                              <p:cond delay="0"/>
                            </p:stCondLst>
                            <p:childTnLst>
                              <p:par>
                                <p:cTn id="220" presetID="10" presetClass="exit" presetSubtype="0" fill="hold" grpId="0" nodeType="clickEffect">
                                  <p:stCondLst>
                                    <p:cond delay="0"/>
                                  </p:stCondLst>
                                  <p:childTnLst>
                                    <p:animEffect transition="out" filter="fade">
                                      <p:cBhvr>
                                        <p:cTn id="221" dur="500"/>
                                        <p:tgtEl>
                                          <p:spTgt spid="49"/>
                                        </p:tgtEl>
                                      </p:cBhvr>
                                    </p:animEffect>
                                    <p:set>
                                      <p:cBhvr>
                                        <p:cTn id="222" dur="1" fill="hold">
                                          <p:stCondLst>
                                            <p:cond delay="499"/>
                                          </p:stCondLst>
                                        </p:cTn>
                                        <p:tgtEl>
                                          <p:spTgt spid="49"/>
                                        </p:tgtEl>
                                        <p:attrNameLst>
                                          <p:attrName>style.visibility</p:attrName>
                                        </p:attrNameLst>
                                      </p:cBhvr>
                                      <p:to>
                                        <p:strVal val="hidden"/>
                                      </p:to>
                                    </p:set>
                                  </p:childTnLst>
                                </p:cTn>
                              </p:par>
                            </p:childTnLst>
                          </p:cTn>
                        </p:par>
                      </p:childTnLst>
                    </p:cTn>
                  </p:par>
                  <p:par>
                    <p:cTn id="223" fill="hold">
                      <p:stCondLst>
                        <p:cond delay="indefinite"/>
                      </p:stCondLst>
                      <p:childTnLst>
                        <p:par>
                          <p:cTn id="224" fill="hold">
                            <p:stCondLst>
                              <p:cond delay="0"/>
                            </p:stCondLst>
                            <p:childTnLst>
                              <p:par>
                                <p:cTn id="225" presetID="10" presetClass="exit" presetSubtype="0" fill="hold" grpId="0" nodeType="clickEffect">
                                  <p:stCondLst>
                                    <p:cond delay="0"/>
                                  </p:stCondLst>
                                  <p:childTnLst>
                                    <p:animEffect transition="out" filter="fade">
                                      <p:cBhvr>
                                        <p:cTn id="226" dur="500"/>
                                        <p:tgtEl>
                                          <p:spTgt spid="50"/>
                                        </p:tgtEl>
                                      </p:cBhvr>
                                    </p:animEffect>
                                    <p:set>
                                      <p:cBhvr>
                                        <p:cTn id="227" dur="1" fill="hold">
                                          <p:stCondLst>
                                            <p:cond delay="499"/>
                                          </p:stCondLst>
                                        </p:cTn>
                                        <p:tgtEl>
                                          <p:spTgt spid="50"/>
                                        </p:tgtEl>
                                        <p:attrNameLst>
                                          <p:attrName>style.visibility</p:attrName>
                                        </p:attrNameLst>
                                      </p:cBhvr>
                                      <p:to>
                                        <p:strVal val="hidden"/>
                                      </p:to>
                                    </p:set>
                                  </p:childTnLst>
                                </p:cTn>
                              </p:par>
                            </p:childTnLst>
                          </p:cTn>
                        </p:par>
                      </p:childTnLst>
                    </p:cTn>
                  </p:par>
                  <p:par>
                    <p:cTn id="228" fill="hold">
                      <p:stCondLst>
                        <p:cond delay="indefinite"/>
                      </p:stCondLst>
                      <p:childTnLst>
                        <p:par>
                          <p:cTn id="229" fill="hold">
                            <p:stCondLst>
                              <p:cond delay="0"/>
                            </p:stCondLst>
                            <p:childTnLst>
                              <p:par>
                                <p:cTn id="230" presetID="10" presetClass="exit" presetSubtype="0" fill="hold" grpId="0" nodeType="clickEffect">
                                  <p:stCondLst>
                                    <p:cond delay="0"/>
                                  </p:stCondLst>
                                  <p:childTnLst>
                                    <p:animEffect transition="out" filter="fade">
                                      <p:cBhvr>
                                        <p:cTn id="231" dur="500"/>
                                        <p:tgtEl>
                                          <p:spTgt spid="51"/>
                                        </p:tgtEl>
                                      </p:cBhvr>
                                    </p:animEffect>
                                    <p:set>
                                      <p:cBhvr>
                                        <p:cTn id="232" dur="1" fill="hold">
                                          <p:stCondLst>
                                            <p:cond delay="499"/>
                                          </p:stCondLst>
                                        </p:cTn>
                                        <p:tgtEl>
                                          <p:spTgt spid="51"/>
                                        </p:tgtEl>
                                        <p:attrNameLst>
                                          <p:attrName>style.visibility</p:attrName>
                                        </p:attrNameLst>
                                      </p:cBhvr>
                                      <p:to>
                                        <p:strVal val="hidden"/>
                                      </p:to>
                                    </p:set>
                                  </p:childTnLst>
                                </p:cTn>
                              </p:par>
                            </p:childTnLst>
                          </p:cTn>
                        </p:par>
                      </p:childTnLst>
                    </p:cTn>
                  </p:par>
                  <p:par>
                    <p:cTn id="233" fill="hold">
                      <p:stCondLst>
                        <p:cond delay="indefinite"/>
                      </p:stCondLst>
                      <p:childTnLst>
                        <p:par>
                          <p:cTn id="234" fill="hold">
                            <p:stCondLst>
                              <p:cond delay="0"/>
                            </p:stCondLst>
                            <p:childTnLst>
                              <p:par>
                                <p:cTn id="235" presetID="10" presetClass="exit" presetSubtype="0" fill="hold" grpId="0" nodeType="clickEffect">
                                  <p:stCondLst>
                                    <p:cond delay="0"/>
                                  </p:stCondLst>
                                  <p:childTnLst>
                                    <p:animEffect transition="out" filter="fade">
                                      <p:cBhvr>
                                        <p:cTn id="236" dur="500"/>
                                        <p:tgtEl>
                                          <p:spTgt spid="52"/>
                                        </p:tgtEl>
                                      </p:cBhvr>
                                    </p:animEffect>
                                    <p:set>
                                      <p:cBhvr>
                                        <p:cTn id="237" dur="1" fill="hold">
                                          <p:stCondLst>
                                            <p:cond delay="499"/>
                                          </p:stCondLst>
                                        </p:cTn>
                                        <p:tgtEl>
                                          <p:spTgt spid="52"/>
                                        </p:tgtEl>
                                        <p:attrNameLst>
                                          <p:attrName>style.visibility</p:attrName>
                                        </p:attrNameLst>
                                      </p:cBhvr>
                                      <p:to>
                                        <p:strVal val="hidden"/>
                                      </p:to>
                                    </p:set>
                                  </p:childTnLst>
                                </p:cTn>
                              </p:par>
                            </p:childTnLst>
                          </p:cTn>
                        </p:par>
                      </p:childTnLst>
                    </p:cTn>
                  </p:par>
                  <p:par>
                    <p:cTn id="238" fill="hold">
                      <p:stCondLst>
                        <p:cond delay="indefinite"/>
                      </p:stCondLst>
                      <p:childTnLst>
                        <p:par>
                          <p:cTn id="239" fill="hold">
                            <p:stCondLst>
                              <p:cond delay="0"/>
                            </p:stCondLst>
                            <p:childTnLst>
                              <p:par>
                                <p:cTn id="240" presetID="10" presetClass="exit" presetSubtype="0" fill="hold" grpId="0" nodeType="clickEffect">
                                  <p:stCondLst>
                                    <p:cond delay="0"/>
                                  </p:stCondLst>
                                  <p:childTnLst>
                                    <p:animEffect transition="out" filter="fade">
                                      <p:cBhvr>
                                        <p:cTn id="241" dur="500"/>
                                        <p:tgtEl>
                                          <p:spTgt spid="53"/>
                                        </p:tgtEl>
                                      </p:cBhvr>
                                    </p:animEffect>
                                    <p:set>
                                      <p:cBhvr>
                                        <p:cTn id="242" dur="1" fill="hold">
                                          <p:stCondLst>
                                            <p:cond delay="499"/>
                                          </p:stCondLst>
                                        </p:cTn>
                                        <p:tgtEl>
                                          <p:spTgt spid="53"/>
                                        </p:tgtEl>
                                        <p:attrNameLst>
                                          <p:attrName>style.visibility</p:attrName>
                                        </p:attrNameLst>
                                      </p:cBhvr>
                                      <p:to>
                                        <p:strVal val="hidden"/>
                                      </p:to>
                                    </p:set>
                                  </p:childTnLst>
                                </p:cTn>
                              </p:par>
                            </p:childTnLst>
                          </p:cTn>
                        </p:par>
                      </p:childTnLst>
                    </p:cTn>
                  </p:par>
                  <p:par>
                    <p:cTn id="243" fill="hold">
                      <p:stCondLst>
                        <p:cond delay="indefinite"/>
                      </p:stCondLst>
                      <p:childTnLst>
                        <p:par>
                          <p:cTn id="244" fill="hold">
                            <p:stCondLst>
                              <p:cond delay="0"/>
                            </p:stCondLst>
                            <p:childTnLst>
                              <p:par>
                                <p:cTn id="245" presetID="10" presetClass="exit" presetSubtype="0" fill="hold" grpId="0" nodeType="clickEffect">
                                  <p:stCondLst>
                                    <p:cond delay="0"/>
                                  </p:stCondLst>
                                  <p:childTnLst>
                                    <p:animEffect transition="out" filter="fade">
                                      <p:cBhvr>
                                        <p:cTn id="246" dur="500"/>
                                        <p:tgtEl>
                                          <p:spTgt spid="54"/>
                                        </p:tgtEl>
                                      </p:cBhvr>
                                    </p:animEffect>
                                    <p:set>
                                      <p:cBhvr>
                                        <p:cTn id="247" dur="1" fill="hold">
                                          <p:stCondLst>
                                            <p:cond delay="499"/>
                                          </p:stCondLst>
                                        </p:cTn>
                                        <p:tgtEl>
                                          <p:spTgt spid="54"/>
                                        </p:tgtEl>
                                        <p:attrNameLst>
                                          <p:attrName>style.visibility</p:attrName>
                                        </p:attrNameLst>
                                      </p:cBhvr>
                                      <p:to>
                                        <p:strVal val="hidden"/>
                                      </p:to>
                                    </p:set>
                                  </p:childTnLst>
                                </p:cTn>
                              </p:par>
                            </p:childTnLst>
                          </p:cTn>
                        </p:par>
                      </p:childTnLst>
                    </p:cTn>
                  </p:par>
                  <p:par>
                    <p:cTn id="248" fill="hold">
                      <p:stCondLst>
                        <p:cond delay="indefinite"/>
                      </p:stCondLst>
                      <p:childTnLst>
                        <p:par>
                          <p:cTn id="249" fill="hold">
                            <p:stCondLst>
                              <p:cond delay="0"/>
                            </p:stCondLst>
                            <p:childTnLst>
                              <p:par>
                                <p:cTn id="250" presetID="10" presetClass="exit" presetSubtype="0" fill="hold" grpId="0" nodeType="clickEffect">
                                  <p:stCondLst>
                                    <p:cond delay="0"/>
                                  </p:stCondLst>
                                  <p:childTnLst>
                                    <p:animEffect transition="out" filter="fade">
                                      <p:cBhvr>
                                        <p:cTn id="251" dur="500"/>
                                        <p:tgtEl>
                                          <p:spTgt spid="55"/>
                                        </p:tgtEl>
                                      </p:cBhvr>
                                    </p:animEffect>
                                    <p:set>
                                      <p:cBhvr>
                                        <p:cTn id="252" dur="1" fill="hold">
                                          <p:stCondLst>
                                            <p:cond delay="499"/>
                                          </p:stCondLst>
                                        </p:cTn>
                                        <p:tgtEl>
                                          <p:spTgt spid="55"/>
                                        </p:tgtEl>
                                        <p:attrNameLst>
                                          <p:attrName>style.visibility</p:attrName>
                                        </p:attrNameLst>
                                      </p:cBhvr>
                                      <p:to>
                                        <p:strVal val="hidden"/>
                                      </p:to>
                                    </p:set>
                                  </p:childTnLst>
                                </p:cTn>
                              </p:par>
                            </p:childTnLst>
                          </p:cTn>
                        </p:par>
                      </p:childTnLst>
                    </p:cTn>
                  </p:par>
                  <p:par>
                    <p:cTn id="253" fill="hold">
                      <p:stCondLst>
                        <p:cond delay="indefinite"/>
                      </p:stCondLst>
                      <p:childTnLst>
                        <p:par>
                          <p:cTn id="254" fill="hold">
                            <p:stCondLst>
                              <p:cond delay="0"/>
                            </p:stCondLst>
                            <p:childTnLst>
                              <p:par>
                                <p:cTn id="255" presetID="10" presetClass="exit" presetSubtype="0" fill="hold" grpId="0" nodeType="clickEffect">
                                  <p:stCondLst>
                                    <p:cond delay="0"/>
                                  </p:stCondLst>
                                  <p:childTnLst>
                                    <p:animEffect transition="out" filter="fade">
                                      <p:cBhvr>
                                        <p:cTn id="256" dur="500"/>
                                        <p:tgtEl>
                                          <p:spTgt spid="56"/>
                                        </p:tgtEl>
                                      </p:cBhvr>
                                    </p:animEffect>
                                    <p:set>
                                      <p:cBhvr>
                                        <p:cTn id="257" dur="1" fill="hold">
                                          <p:stCondLst>
                                            <p:cond delay="499"/>
                                          </p:stCondLst>
                                        </p:cTn>
                                        <p:tgtEl>
                                          <p:spTgt spid="56"/>
                                        </p:tgtEl>
                                        <p:attrNameLst>
                                          <p:attrName>style.visibility</p:attrName>
                                        </p:attrNameLst>
                                      </p:cBhvr>
                                      <p:to>
                                        <p:strVal val="hidden"/>
                                      </p:to>
                                    </p:set>
                                  </p:childTnLst>
                                </p:cTn>
                              </p:par>
                            </p:childTnLst>
                          </p:cTn>
                        </p:par>
                      </p:childTnLst>
                    </p:cTn>
                  </p:par>
                  <p:par>
                    <p:cTn id="258" fill="hold">
                      <p:stCondLst>
                        <p:cond delay="indefinite"/>
                      </p:stCondLst>
                      <p:childTnLst>
                        <p:par>
                          <p:cTn id="259" fill="hold">
                            <p:stCondLst>
                              <p:cond delay="0"/>
                            </p:stCondLst>
                            <p:childTnLst>
                              <p:par>
                                <p:cTn id="260" presetID="10" presetClass="exit" presetSubtype="0" fill="hold" grpId="0" nodeType="clickEffect">
                                  <p:stCondLst>
                                    <p:cond delay="0"/>
                                  </p:stCondLst>
                                  <p:childTnLst>
                                    <p:animEffect transition="out" filter="fade">
                                      <p:cBhvr>
                                        <p:cTn id="261" dur="500"/>
                                        <p:tgtEl>
                                          <p:spTgt spid="57"/>
                                        </p:tgtEl>
                                      </p:cBhvr>
                                    </p:animEffect>
                                    <p:set>
                                      <p:cBhvr>
                                        <p:cTn id="262" dur="1" fill="hold">
                                          <p:stCondLst>
                                            <p:cond delay="499"/>
                                          </p:stCondLst>
                                        </p:cTn>
                                        <p:tgtEl>
                                          <p:spTgt spid="57"/>
                                        </p:tgtEl>
                                        <p:attrNameLst>
                                          <p:attrName>style.visibility</p:attrName>
                                        </p:attrNameLst>
                                      </p:cBhvr>
                                      <p:to>
                                        <p:strVal val="hidden"/>
                                      </p:to>
                                    </p:set>
                                  </p:childTnLst>
                                </p:cTn>
                              </p:par>
                            </p:childTnLst>
                          </p:cTn>
                        </p:par>
                      </p:childTnLst>
                    </p:cTn>
                  </p:par>
                  <p:par>
                    <p:cTn id="263" fill="hold">
                      <p:stCondLst>
                        <p:cond delay="indefinite"/>
                      </p:stCondLst>
                      <p:childTnLst>
                        <p:par>
                          <p:cTn id="264" fill="hold">
                            <p:stCondLst>
                              <p:cond delay="0"/>
                            </p:stCondLst>
                            <p:childTnLst>
                              <p:par>
                                <p:cTn id="265" presetID="10" presetClass="exit" presetSubtype="0" fill="hold" grpId="0" nodeType="clickEffect">
                                  <p:stCondLst>
                                    <p:cond delay="0"/>
                                  </p:stCondLst>
                                  <p:childTnLst>
                                    <p:animEffect transition="out" filter="fade">
                                      <p:cBhvr>
                                        <p:cTn id="266" dur="500"/>
                                        <p:tgtEl>
                                          <p:spTgt spid="58"/>
                                        </p:tgtEl>
                                      </p:cBhvr>
                                    </p:animEffect>
                                    <p:set>
                                      <p:cBhvr>
                                        <p:cTn id="267" dur="1" fill="hold">
                                          <p:stCondLst>
                                            <p:cond delay="499"/>
                                          </p:stCondLst>
                                        </p:cTn>
                                        <p:tgtEl>
                                          <p:spTgt spid="58"/>
                                        </p:tgtEl>
                                        <p:attrNameLst>
                                          <p:attrName>style.visibility</p:attrName>
                                        </p:attrNameLst>
                                      </p:cBhvr>
                                      <p:to>
                                        <p:strVal val="hidden"/>
                                      </p:to>
                                    </p:set>
                                  </p:childTnLst>
                                </p:cTn>
                              </p:par>
                            </p:childTnLst>
                          </p:cTn>
                        </p:par>
                      </p:childTnLst>
                    </p:cTn>
                  </p:par>
                  <p:par>
                    <p:cTn id="268" fill="hold">
                      <p:stCondLst>
                        <p:cond delay="indefinite"/>
                      </p:stCondLst>
                      <p:childTnLst>
                        <p:par>
                          <p:cTn id="269" fill="hold">
                            <p:stCondLst>
                              <p:cond delay="0"/>
                            </p:stCondLst>
                            <p:childTnLst>
                              <p:par>
                                <p:cTn id="270" presetID="10" presetClass="exit" presetSubtype="0" fill="hold" grpId="0" nodeType="clickEffect">
                                  <p:stCondLst>
                                    <p:cond delay="0"/>
                                  </p:stCondLst>
                                  <p:childTnLst>
                                    <p:animEffect transition="out" filter="fade">
                                      <p:cBhvr>
                                        <p:cTn id="271" dur="500"/>
                                        <p:tgtEl>
                                          <p:spTgt spid="59"/>
                                        </p:tgtEl>
                                      </p:cBhvr>
                                    </p:animEffect>
                                    <p:set>
                                      <p:cBhvr>
                                        <p:cTn id="272" dur="1" fill="hold">
                                          <p:stCondLst>
                                            <p:cond delay="499"/>
                                          </p:stCondLst>
                                        </p:cTn>
                                        <p:tgtEl>
                                          <p:spTgt spid="59"/>
                                        </p:tgtEl>
                                        <p:attrNameLst>
                                          <p:attrName>style.visibility</p:attrName>
                                        </p:attrNameLst>
                                      </p:cBhvr>
                                      <p:to>
                                        <p:strVal val="hidden"/>
                                      </p:to>
                                    </p:set>
                                  </p:childTnLst>
                                </p:cTn>
                              </p:par>
                            </p:childTnLst>
                          </p:cTn>
                        </p:par>
                      </p:childTnLst>
                    </p:cTn>
                  </p:par>
                  <p:par>
                    <p:cTn id="273" fill="hold">
                      <p:stCondLst>
                        <p:cond delay="indefinite"/>
                      </p:stCondLst>
                      <p:childTnLst>
                        <p:par>
                          <p:cTn id="274" fill="hold">
                            <p:stCondLst>
                              <p:cond delay="0"/>
                            </p:stCondLst>
                            <p:childTnLst>
                              <p:par>
                                <p:cTn id="275" presetID="10" presetClass="exit" presetSubtype="0" fill="hold" grpId="0" nodeType="clickEffect">
                                  <p:stCondLst>
                                    <p:cond delay="0"/>
                                  </p:stCondLst>
                                  <p:childTnLst>
                                    <p:animEffect transition="out" filter="fade">
                                      <p:cBhvr>
                                        <p:cTn id="276" dur="500"/>
                                        <p:tgtEl>
                                          <p:spTgt spid="60"/>
                                        </p:tgtEl>
                                      </p:cBhvr>
                                    </p:animEffect>
                                    <p:set>
                                      <p:cBhvr>
                                        <p:cTn id="277" dur="1" fill="hold">
                                          <p:stCondLst>
                                            <p:cond delay="499"/>
                                          </p:stCondLst>
                                        </p:cTn>
                                        <p:tgtEl>
                                          <p:spTgt spid="60"/>
                                        </p:tgtEl>
                                        <p:attrNameLst>
                                          <p:attrName>style.visibility</p:attrName>
                                        </p:attrNameLst>
                                      </p:cBhvr>
                                      <p:to>
                                        <p:strVal val="hidden"/>
                                      </p:to>
                                    </p:set>
                                  </p:childTnLst>
                                </p:cTn>
                              </p:par>
                            </p:childTnLst>
                          </p:cTn>
                        </p:par>
                      </p:childTnLst>
                    </p:cTn>
                  </p:par>
                  <p:par>
                    <p:cTn id="278" fill="hold">
                      <p:stCondLst>
                        <p:cond delay="indefinite"/>
                      </p:stCondLst>
                      <p:childTnLst>
                        <p:par>
                          <p:cTn id="279" fill="hold">
                            <p:stCondLst>
                              <p:cond delay="0"/>
                            </p:stCondLst>
                            <p:childTnLst>
                              <p:par>
                                <p:cTn id="280" presetID="10" presetClass="exit" presetSubtype="0" fill="hold" grpId="0" nodeType="clickEffect">
                                  <p:stCondLst>
                                    <p:cond delay="0"/>
                                  </p:stCondLst>
                                  <p:childTnLst>
                                    <p:animEffect transition="out" filter="fade">
                                      <p:cBhvr>
                                        <p:cTn id="281" dur="500"/>
                                        <p:tgtEl>
                                          <p:spTgt spid="61"/>
                                        </p:tgtEl>
                                      </p:cBhvr>
                                    </p:animEffect>
                                    <p:set>
                                      <p:cBhvr>
                                        <p:cTn id="282" dur="1" fill="hold">
                                          <p:stCondLst>
                                            <p:cond delay="499"/>
                                          </p:stCondLst>
                                        </p:cTn>
                                        <p:tgtEl>
                                          <p:spTgt spid="61"/>
                                        </p:tgtEl>
                                        <p:attrNameLst>
                                          <p:attrName>style.visibility</p:attrName>
                                        </p:attrNameLst>
                                      </p:cBhvr>
                                      <p:to>
                                        <p:strVal val="hidden"/>
                                      </p:to>
                                    </p:set>
                                  </p:childTnLst>
                                </p:cTn>
                              </p:par>
                            </p:childTnLst>
                          </p:cTn>
                        </p:par>
                      </p:childTnLst>
                    </p:cTn>
                  </p:par>
                  <p:par>
                    <p:cTn id="283" fill="hold">
                      <p:stCondLst>
                        <p:cond delay="indefinite"/>
                      </p:stCondLst>
                      <p:childTnLst>
                        <p:par>
                          <p:cTn id="284" fill="hold">
                            <p:stCondLst>
                              <p:cond delay="0"/>
                            </p:stCondLst>
                            <p:childTnLst>
                              <p:par>
                                <p:cTn id="285" presetID="10" presetClass="exit" presetSubtype="0" fill="hold" grpId="0" nodeType="clickEffect">
                                  <p:stCondLst>
                                    <p:cond delay="0"/>
                                  </p:stCondLst>
                                  <p:childTnLst>
                                    <p:animEffect transition="out" filter="fade">
                                      <p:cBhvr>
                                        <p:cTn id="286" dur="500"/>
                                        <p:tgtEl>
                                          <p:spTgt spid="62"/>
                                        </p:tgtEl>
                                      </p:cBhvr>
                                    </p:animEffect>
                                    <p:set>
                                      <p:cBhvr>
                                        <p:cTn id="287" dur="1" fill="hold">
                                          <p:stCondLst>
                                            <p:cond delay="499"/>
                                          </p:stCondLst>
                                        </p:cTn>
                                        <p:tgtEl>
                                          <p:spTgt spid="62"/>
                                        </p:tgtEl>
                                        <p:attrNameLst>
                                          <p:attrName>style.visibility</p:attrName>
                                        </p:attrNameLst>
                                      </p:cBhvr>
                                      <p:to>
                                        <p:strVal val="hidden"/>
                                      </p:to>
                                    </p:set>
                                  </p:childTnLst>
                                </p:cTn>
                              </p:par>
                            </p:childTnLst>
                          </p:cTn>
                        </p:par>
                      </p:childTnLst>
                    </p:cTn>
                  </p:par>
                  <p:par>
                    <p:cTn id="288" fill="hold">
                      <p:stCondLst>
                        <p:cond delay="indefinite"/>
                      </p:stCondLst>
                      <p:childTnLst>
                        <p:par>
                          <p:cTn id="289" fill="hold">
                            <p:stCondLst>
                              <p:cond delay="0"/>
                            </p:stCondLst>
                            <p:childTnLst>
                              <p:par>
                                <p:cTn id="290" presetID="10" presetClass="exit" presetSubtype="0" fill="hold" grpId="0" nodeType="clickEffect">
                                  <p:stCondLst>
                                    <p:cond delay="0"/>
                                  </p:stCondLst>
                                  <p:childTnLst>
                                    <p:animEffect transition="out" filter="fade">
                                      <p:cBhvr>
                                        <p:cTn id="291" dur="500"/>
                                        <p:tgtEl>
                                          <p:spTgt spid="63"/>
                                        </p:tgtEl>
                                      </p:cBhvr>
                                    </p:animEffect>
                                    <p:set>
                                      <p:cBhvr>
                                        <p:cTn id="292" dur="1" fill="hold">
                                          <p:stCondLst>
                                            <p:cond delay="499"/>
                                          </p:stCondLst>
                                        </p:cTn>
                                        <p:tgtEl>
                                          <p:spTgt spid="63"/>
                                        </p:tgtEl>
                                        <p:attrNameLst>
                                          <p:attrName>style.visibility</p:attrName>
                                        </p:attrNameLst>
                                      </p:cBhvr>
                                      <p:to>
                                        <p:strVal val="hidden"/>
                                      </p:to>
                                    </p:set>
                                  </p:childTnLst>
                                </p:cTn>
                              </p:par>
                            </p:childTnLst>
                          </p:cTn>
                        </p:par>
                      </p:childTnLst>
                    </p:cTn>
                  </p:par>
                  <p:par>
                    <p:cTn id="293" fill="hold">
                      <p:stCondLst>
                        <p:cond delay="indefinite"/>
                      </p:stCondLst>
                      <p:childTnLst>
                        <p:par>
                          <p:cTn id="294" fill="hold">
                            <p:stCondLst>
                              <p:cond delay="0"/>
                            </p:stCondLst>
                            <p:childTnLst>
                              <p:par>
                                <p:cTn id="295" presetID="10" presetClass="exit" presetSubtype="0" fill="hold" grpId="0" nodeType="clickEffect">
                                  <p:stCondLst>
                                    <p:cond delay="0"/>
                                  </p:stCondLst>
                                  <p:childTnLst>
                                    <p:animEffect transition="out" filter="fade">
                                      <p:cBhvr>
                                        <p:cTn id="296" dur="500"/>
                                        <p:tgtEl>
                                          <p:spTgt spid="64"/>
                                        </p:tgtEl>
                                      </p:cBhvr>
                                    </p:animEffect>
                                    <p:set>
                                      <p:cBhvr>
                                        <p:cTn id="297" dur="1" fill="hold">
                                          <p:stCondLst>
                                            <p:cond delay="499"/>
                                          </p:stCondLst>
                                        </p:cTn>
                                        <p:tgtEl>
                                          <p:spTgt spid="64"/>
                                        </p:tgtEl>
                                        <p:attrNameLst>
                                          <p:attrName>style.visibility</p:attrName>
                                        </p:attrNameLst>
                                      </p:cBhvr>
                                      <p:to>
                                        <p:strVal val="hidden"/>
                                      </p:to>
                                    </p:set>
                                  </p:childTnLst>
                                </p:cTn>
                              </p:par>
                            </p:childTnLst>
                          </p:cTn>
                        </p:par>
                      </p:childTnLst>
                    </p:cTn>
                  </p:par>
                  <p:par>
                    <p:cTn id="298" fill="hold">
                      <p:stCondLst>
                        <p:cond delay="indefinite"/>
                      </p:stCondLst>
                      <p:childTnLst>
                        <p:par>
                          <p:cTn id="299" fill="hold">
                            <p:stCondLst>
                              <p:cond delay="0"/>
                            </p:stCondLst>
                            <p:childTnLst>
                              <p:par>
                                <p:cTn id="300" presetID="10" presetClass="exit" presetSubtype="0" fill="hold" grpId="0" nodeType="clickEffect">
                                  <p:stCondLst>
                                    <p:cond delay="0"/>
                                  </p:stCondLst>
                                  <p:childTnLst>
                                    <p:animEffect transition="out" filter="fade">
                                      <p:cBhvr>
                                        <p:cTn id="301" dur="500"/>
                                        <p:tgtEl>
                                          <p:spTgt spid="65"/>
                                        </p:tgtEl>
                                      </p:cBhvr>
                                    </p:animEffect>
                                    <p:set>
                                      <p:cBhvr>
                                        <p:cTn id="302" dur="1" fill="hold">
                                          <p:stCondLst>
                                            <p:cond delay="499"/>
                                          </p:stCondLst>
                                        </p:cTn>
                                        <p:tgtEl>
                                          <p:spTgt spid="65"/>
                                        </p:tgtEl>
                                        <p:attrNameLst>
                                          <p:attrName>style.visibility</p:attrName>
                                        </p:attrNameLst>
                                      </p:cBhvr>
                                      <p:to>
                                        <p:strVal val="hidden"/>
                                      </p:to>
                                    </p:set>
                                  </p:childTnLst>
                                </p:cTn>
                              </p:par>
                            </p:childTnLst>
                          </p:cTn>
                        </p:par>
                      </p:childTnLst>
                    </p:cTn>
                  </p:par>
                  <p:par>
                    <p:cTn id="303" fill="hold">
                      <p:stCondLst>
                        <p:cond delay="indefinite"/>
                      </p:stCondLst>
                      <p:childTnLst>
                        <p:par>
                          <p:cTn id="304" fill="hold">
                            <p:stCondLst>
                              <p:cond delay="0"/>
                            </p:stCondLst>
                            <p:childTnLst>
                              <p:par>
                                <p:cTn id="305" presetID="10" presetClass="exit" presetSubtype="0" fill="hold" grpId="0" nodeType="clickEffect">
                                  <p:stCondLst>
                                    <p:cond delay="0"/>
                                  </p:stCondLst>
                                  <p:childTnLst>
                                    <p:animEffect transition="out" filter="fade">
                                      <p:cBhvr>
                                        <p:cTn id="306" dur="500"/>
                                        <p:tgtEl>
                                          <p:spTgt spid="66"/>
                                        </p:tgtEl>
                                      </p:cBhvr>
                                    </p:animEffect>
                                    <p:set>
                                      <p:cBhvr>
                                        <p:cTn id="307" dur="1" fill="hold">
                                          <p:stCondLst>
                                            <p:cond delay="499"/>
                                          </p:stCondLst>
                                        </p:cTn>
                                        <p:tgtEl>
                                          <p:spTgt spid="66"/>
                                        </p:tgtEl>
                                        <p:attrNameLst>
                                          <p:attrName>style.visibility</p:attrName>
                                        </p:attrNameLst>
                                      </p:cBhvr>
                                      <p:to>
                                        <p:strVal val="hidden"/>
                                      </p:to>
                                    </p:set>
                                  </p:childTnLst>
                                </p:cTn>
                              </p:par>
                            </p:childTnLst>
                          </p:cTn>
                        </p:par>
                      </p:childTnLst>
                    </p:cTn>
                  </p:par>
                  <p:par>
                    <p:cTn id="308" fill="hold">
                      <p:stCondLst>
                        <p:cond delay="indefinite"/>
                      </p:stCondLst>
                      <p:childTnLst>
                        <p:par>
                          <p:cTn id="309" fill="hold">
                            <p:stCondLst>
                              <p:cond delay="0"/>
                            </p:stCondLst>
                            <p:childTnLst>
                              <p:par>
                                <p:cTn id="310" presetID="10" presetClass="exit" presetSubtype="0" fill="hold" grpId="0" nodeType="clickEffect">
                                  <p:stCondLst>
                                    <p:cond delay="0"/>
                                  </p:stCondLst>
                                  <p:childTnLst>
                                    <p:animEffect transition="out" filter="fade">
                                      <p:cBhvr>
                                        <p:cTn id="311" dur="500"/>
                                        <p:tgtEl>
                                          <p:spTgt spid="67"/>
                                        </p:tgtEl>
                                      </p:cBhvr>
                                    </p:animEffect>
                                    <p:set>
                                      <p:cBhvr>
                                        <p:cTn id="312" dur="1" fill="hold">
                                          <p:stCondLst>
                                            <p:cond delay="499"/>
                                          </p:stCondLst>
                                        </p:cTn>
                                        <p:tgtEl>
                                          <p:spTgt spid="67"/>
                                        </p:tgtEl>
                                        <p:attrNameLst>
                                          <p:attrName>style.visibility</p:attrName>
                                        </p:attrNameLst>
                                      </p:cBhvr>
                                      <p:to>
                                        <p:strVal val="hidden"/>
                                      </p:to>
                                    </p:set>
                                  </p:childTnLst>
                                </p:cTn>
                              </p:par>
                            </p:childTnLst>
                          </p:cTn>
                        </p:par>
                      </p:childTnLst>
                    </p:cTn>
                  </p:par>
                  <p:par>
                    <p:cTn id="313" fill="hold">
                      <p:stCondLst>
                        <p:cond delay="indefinite"/>
                      </p:stCondLst>
                      <p:childTnLst>
                        <p:par>
                          <p:cTn id="314" fill="hold">
                            <p:stCondLst>
                              <p:cond delay="0"/>
                            </p:stCondLst>
                            <p:childTnLst>
                              <p:par>
                                <p:cTn id="315" presetID="10" presetClass="exit" presetSubtype="0" fill="hold" grpId="0" nodeType="clickEffect">
                                  <p:stCondLst>
                                    <p:cond delay="0"/>
                                  </p:stCondLst>
                                  <p:childTnLst>
                                    <p:animEffect transition="out" filter="fade">
                                      <p:cBhvr>
                                        <p:cTn id="316" dur="500"/>
                                        <p:tgtEl>
                                          <p:spTgt spid="68"/>
                                        </p:tgtEl>
                                      </p:cBhvr>
                                    </p:animEffect>
                                    <p:set>
                                      <p:cBhvr>
                                        <p:cTn id="317" dur="1" fill="hold">
                                          <p:stCondLst>
                                            <p:cond delay="499"/>
                                          </p:stCondLst>
                                        </p:cTn>
                                        <p:tgtEl>
                                          <p:spTgt spid="68"/>
                                        </p:tgtEl>
                                        <p:attrNameLst>
                                          <p:attrName>style.visibility</p:attrName>
                                        </p:attrNameLst>
                                      </p:cBhvr>
                                      <p:to>
                                        <p:strVal val="hidden"/>
                                      </p:to>
                                    </p:set>
                                  </p:childTnLst>
                                </p:cTn>
                              </p:par>
                            </p:childTnLst>
                          </p:cTn>
                        </p:par>
                      </p:childTnLst>
                    </p:cTn>
                  </p:par>
                  <p:par>
                    <p:cTn id="318" fill="hold">
                      <p:stCondLst>
                        <p:cond delay="indefinite"/>
                      </p:stCondLst>
                      <p:childTnLst>
                        <p:par>
                          <p:cTn id="319" fill="hold">
                            <p:stCondLst>
                              <p:cond delay="0"/>
                            </p:stCondLst>
                            <p:childTnLst>
                              <p:par>
                                <p:cTn id="320" presetID="10" presetClass="exit" presetSubtype="0" fill="hold" grpId="0" nodeType="clickEffect">
                                  <p:stCondLst>
                                    <p:cond delay="0"/>
                                  </p:stCondLst>
                                  <p:childTnLst>
                                    <p:animEffect transition="out" filter="fade">
                                      <p:cBhvr>
                                        <p:cTn id="321" dur="500"/>
                                        <p:tgtEl>
                                          <p:spTgt spid="69"/>
                                        </p:tgtEl>
                                      </p:cBhvr>
                                    </p:animEffect>
                                    <p:set>
                                      <p:cBhvr>
                                        <p:cTn id="322" dur="1" fill="hold">
                                          <p:stCondLst>
                                            <p:cond delay="499"/>
                                          </p:stCondLst>
                                        </p:cTn>
                                        <p:tgtEl>
                                          <p:spTgt spid="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F201A-A110-B703-8876-DF4FDDE8953B}"/>
              </a:ext>
            </a:extLst>
          </p:cNvPr>
          <p:cNvSpPr>
            <a:spLocks noGrp="1"/>
          </p:cNvSpPr>
          <p:nvPr>
            <p:ph type="title"/>
          </p:nvPr>
        </p:nvSpPr>
        <p:spPr>
          <a:xfrm>
            <a:off x="1066800" y="2937262"/>
            <a:ext cx="10058400" cy="983475"/>
          </a:xfrm>
        </p:spPr>
        <p:txBody>
          <a:bodyPr>
            <a:normAutofit/>
          </a:bodyPr>
          <a:lstStyle/>
          <a:p>
            <a:pPr algn="ctr"/>
            <a:r>
              <a:rPr lang="en-US" sz="6000" b="1" dirty="0">
                <a:solidFill>
                  <a:srgbClr val="FF0000"/>
                </a:solidFill>
              </a:rPr>
              <a:t>QUESTIONS :</a:t>
            </a:r>
            <a:endParaRPr lang="fr-FR" sz="6000" b="1" dirty="0">
              <a:solidFill>
                <a:srgbClr val="FF0000"/>
              </a:solidFill>
            </a:endParaRPr>
          </a:p>
        </p:txBody>
      </p:sp>
    </p:spTree>
    <p:extLst>
      <p:ext uri="{BB962C8B-B14F-4D97-AF65-F5344CB8AC3E}">
        <p14:creationId xmlns:p14="http://schemas.microsoft.com/office/powerpoint/2010/main" val="395292357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D945A-F8BB-F6BF-417A-F67C47112E7A}"/>
              </a:ext>
            </a:extLst>
          </p:cNvPr>
          <p:cNvSpPr>
            <a:spLocks noGrp="1"/>
          </p:cNvSpPr>
          <p:nvPr>
            <p:ph idx="1"/>
          </p:nvPr>
        </p:nvSpPr>
        <p:spPr>
          <a:xfrm>
            <a:off x="409377" y="305456"/>
            <a:ext cx="11373245" cy="6247087"/>
          </a:xfrm>
        </p:spPr>
        <p:txBody>
          <a:bodyPr>
            <a:normAutofit/>
          </a:bodyPr>
          <a:lstStyle/>
          <a:p>
            <a:pPr>
              <a:buFont typeface="Wingdings" panose="05000000000000000000" pitchFamily="2" charset="2"/>
              <a:buChar char="§"/>
            </a:pPr>
            <a:r>
              <a:rPr lang="fr-FR" sz="2400" b="1" dirty="0">
                <a:solidFill>
                  <a:schemeClr val="tx1"/>
                </a:solidFill>
              </a:rPr>
              <a:t>Comment s'appelle la pénétration d'un micro-organisme étranger dans le corps ?</a:t>
            </a:r>
          </a:p>
          <a:p>
            <a:pPr marL="0" indent="0">
              <a:buNone/>
            </a:pPr>
            <a:r>
              <a:rPr lang="fr-FR" sz="2400" dirty="0">
                <a:solidFill>
                  <a:schemeClr val="tx1"/>
                </a:solidFill>
              </a:rPr>
              <a:t>La maladie - La contamination - L'infection - L'immunité</a:t>
            </a:r>
          </a:p>
          <a:p>
            <a:pPr>
              <a:buFont typeface="Wingdings" panose="05000000000000000000" pitchFamily="2" charset="2"/>
              <a:buChar char="§"/>
            </a:pPr>
            <a:r>
              <a:rPr lang="fr-FR" sz="2400" b="1" dirty="0">
                <a:solidFill>
                  <a:schemeClr val="tx1"/>
                </a:solidFill>
              </a:rPr>
              <a:t>Quel est l'autre nom des globules blancs ?</a:t>
            </a:r>
          </a:p>
          <a:p>
            <a:pPr marL="0" indent="0">
              <a:buNone/>
            </a:pPr>
            <a:r>
              <a:rPr lang="fr-FR" sz="2400" dirty="0">
                <a:solidFill>
                  <a:schemeClr val="tx1"/>
                </a:solidFill>
              </a:rPr>
              <a:t>Leucocytes – Virus – Hématies – Hémoglobine</a:t>
            </a:r>
          </a:p>
          <a:p>
            <a:pPr>
              <a:buFont typeface="Wingdings" panose="05000000000000000000" pitchFamily="2" charset="2"/>
              <a:buChar char="§"/>
            </a:pPr>
            <a:r>
              <a:rPr lang="fr-FR" sz="2400" b="1" dirty="0">
                <a:solidFill>
                  <a:schemeClr val="tx1"/>
                </a:solidFill>
              </a:rPr>
              <a:t>Comment s'appelle le mécanisme qui consiste, pour certains leucocytes, à absorber l'élément étranger et à l'éliminer en le digérant ?</a:t>
            </a:r>
          </a:p>
          <a:p>
            <a:pPr marL="0" indent="0">
              <a:buNone/>
            </a:pPr>
            <a:r>
              <a:rPr lang="fr-FR" sz="2400" dirty="0">
                <a:solidFill>
                  <a:schemeClr val="tx1"/>
                </a:solidFill>
              </a:rPr>
              <a:t>La phagocytose - La reconnaissance - La réponse immunitaire - La destruction</a:t>
            </a:r>
          </a:p>
          <a:p>
            <a:pPr>
              <a:buFont typeface="Wingdings" panose="05000000000000000000" pitchFamily="2" charset="2"/>
              <a:buChar char="§"/>
            </a:pPr>
            <a:r>
              <a:rPr lang="fr-FR" sz="2400" b="1" dirty="0">
                <a:solidFill>
                  <a:schemeClr val="tx1"/>
                </a:solidFill>
              </a:rPr>
              <a:t>Les micro-organismes sont- ils tous dangereux pour nous ? Justifier votre réponse par deux exemples :</a:t>
            </a:r>
          </a:p>
          <a:p>
            <a:pPr marL="0" indent="0">
              <a:buNone/>
            </a:pPr>
            <a:r>
              <a:rPr lang="fr-FR" sz="2400" dirty="0">
                <a:solidFill>
                  <a:schemeClr val="tx1"/>
                </a:solidFill>
              </a:rPr>
              <a:t>Les micro-organismes ne sont pas tous dangereux pour nous. Il y a des micro-organismes utiles pour l’homme.</a:t>
            </a:r>
          </a:p>
          <a:p>
            <a:pPr marL="0" indent="0">
              <a:buNone/>
            </a:pPr>
            <a:r>
              <a:rPr lang="fr-FR" sz="2400" dirty="0">
                <a:solidFill>
                  <a:schemeClr val="tx1"/>
                </a:solidFill>
              </a:rPr>
              <a:t>❖ Les levures (pain)</a:t>
            </a:r>
          </a:p>
          <a:p>
            <a:pPr marL="0" indent="0">
              <a:buNone/>
            </a:pPr>
            <a:r>
              <a:rPr lang="fr-FR" sz="2400" dirty="0">
                <a:solidFill>
                  <a:schemeClr val="tx1"/>
                </a:solidFill>
              </a:rPr>
              <a:t>❖ Pénicillium (antibiotique)</a:t>
            </a:r>
          </a:p>
        </p:txBody>
      </p:sp>
      <p:sp>
        <p:nvSpPr>
          <p:cNvPr id="5" name="Minus Sign 4">
            <a:extLst>
              <a:ext uri="{FF2B5EF4-FFF2-40B4-BE49-F238E27FC236}">
                <a16:creationId xmlns:a16="http://schemas.microsoft.com/office/drawing/2014/main" id="{59659E04-FF1A-1E3B-AB85-2FF5866DB22C}"/>
              </a:ext>
            </a:extLst>
          </p:cNvPr>
          <p:cNvSpPr/>
          <p:nvPr/>
        </p:nvSpPr>
        <p:spPr>
          <a:xfrm>
            <a:off x="2191408" y="1056290"/>
            <a:ext cx="1576552" cy="28378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Minus Sign 5">
            <a:extLst>
              <a:ext uri="{FF2B5EF4-FFF2-40B4-BE49-F238E27FC236}">
                <a16:creationId xmlns:a16="http://schemas.microsoft.com/office/drawing/2014/main" id="{D2004B58-30D1-150A-D7A2-6AAAACC28DD3}"/>
              </a:ext>
            </a:extLst>
          </p:cNvPr>
          <p:cNvSpPr/>
          <p:nvPr/>
        </p:nvSpPr>
        <p:spPr>
          <a:xfrm>
            <a:off x="278525" y="2060028"/>
            <a:ext cx="1576552" cy="28378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Minus Sign 6">
            <a:extLst>
              <a:ext uri="{FF2B5EF4-FFF2-40B4-BE49-F238E27FC236}">
                <a16:creationId xmlns:a16="http://schemas.microsoft.com/office/drawing/2014/main" id="{3FA019BA-90A8-77E3-CD8A-ACCE26A57EFC}"/>
              </a:ext>
            </a:extLst>
          </p:cNvPr>
          <p:cNvSpPr/>
          <p:nvPr/>
        </p:nvSpPr>
        <p:spPr>
          <a:xfrm>
            <a:off x="614856" y="3413233"/>
            <a:ext cx="1576552" cy="283780"/>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2FC2294-4369-4D94-1C95-83F3DFA5A9B6}"/>
              </a:ext>
            </a:extLst>
          </p:cNvPr>
          <p:cNvSpPr/>
          <p:nvPr/>
        </p:nvSpPr>
        <p:spPr>
          <a:xfrm>
            <a:off x="278525" y="4447846"/>
            <a:ext cx="11298619" cy="187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73528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9"/>
                                        </p:tgtEl>
                                      </p:cBhvr>
                                    </p:animEffect>
                                    <p:set>
                                      <p:cBhvr>
                                        <p:cTn id="22"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D945A-F8BB-F6BF-417A-F67C47112E7A}"/>
              </a:ext>
            </a:extLst>
          </p:cNvPr>
          <p:cNvSpPr>
            <a:spLocks noGrp="1"/>
          </p:cNvSpPr>
          <p:nvPr>
            <p:ph idx="1"/>
          </p:nvPr>
        </p:nvSpPr>
        <p:spPr>
          <a:xfrm>
            <a:off x="818755" y="384284"/>
            <a:ext cx="11373245" cy="6247087"/>
          </a:xfrm>
        </p:spPr>
        <p:txBody>
          <a:bodyPr>
            <a:normAutofit lnSpcReduction="10000"/>
          </a:bodyPr>
          <a:lstStyle/>
          <a:p>
            <a:pPr>
              <a:buFont typeface="Wingdings" panose="05000000000000000000" pitchFamily="2" charset="2"/>
              <a:buChar char="§"/>
            </a:pPr>
            <a:r>
              <a:rPr lang="fr-FR" sz="2400" b="1" dirty="0">
                <a:solidFill>
                  <a:schemeClr val="tx1"/>
                </a:solidFill>
              </a:rPr>
              <a:t>Citer quatre catégories de micro-organismes</a:t>
            </a:r>
          </a:p>
          <a:p>
            <a:pPr marL="0" indent="0">
              <a:buNone/>
            </a:pPr>
            <a:r>
              <a:rPr lang="fr-FR" sz="2400" dirty="0">
                <a:solidFill>
                  <a:schemeClr val="tx1"/>
                </a:solidFill>
              </a:rPr>
              <a:t>Protozoaires - Bactéries – virus - champignons microscopiques</a:t>
            </a:r>
          </a:p>
          <a:p>
            <a:pPr>
              <a:buFont typeface="Wingdings" panose="05000000000000000000" pitchFamily="2" charset="2"/>
              <a:buChar char="§"/>
            </a:pPr>
            <a:r>
              <a:rPr lang="fr-FR" sz="2400" b="1" dirty="0">
                <a:solidFill>
                  <a:schemeClr val="tx1"/>
                </a:solidFill>
              </a:rPr>
              <a:t>Citer les étapes de la phagocytose</a:t>
            </a:r>
          </a:p>
          <a:p>
            <a:pPr marL="457200" indent="-457200">
              <a:buFont typeface="+mj-lt"/>
              <a:buAutoNum type="arabicParenR"/>
            </a:pPr>
            <a:r>
              <a:rPr lang="fr-FR" sz="2400" dirty="0">
                <a:solidFill>
                  <a:schemeClr val="tx1"/>
                </a:solidFill>
              </a:rPr>
              <a:t>Adhésion/Fixation</a:t>
            </a:r>
          </a:p>
          <a:p>
            <a:pPr marL="457200" indent="-457200">
              <a:buFont typeface="+mj-lt"/>
              <a:buAutoNum type="arabicParenR"/>
            </a:pPr>
            <a:r>
              <a:rPr lang="fr-FR" sz="2400" dirty="0">
                <a:solidFill>
                  <a:schemeClr val="tx1"/>
                </a:solidFill>
              </a:rPr>
              <a:t>Ingestion</a:t>
            </a:r>
          </a:p>
          <a:p>
            <a:pPr marL="457200" indent="-457200">
              <a:buFont typeface="+mj-lt"/>
              <a:buAutoNum type="arabicParenR"/>
            </a:pPr>
            <a:r>
              <a:rPr lang="fr-FR" sz="2400" dirty="0">
                <a:solidFill>
                  <a:schemeClr val="tx1"/>
                </a:solidFill>
              </a:rPr>
              <a:t>Digestion</a:t>
            </a:r>
          </a:p>
          <a:p>
            <a:pPr marL="457200" indent="-457200">
              <a:buFont typeface="+mj-lt"/>
              <a:buAutoNum type="arabicParenR"/>
            </a:pPr>
            <a:r>
              <a:rPr lang="fr-FR" sz="2400" dirty="0">
                <a:solidFill>
                  <a:schemeClr val="tx1"/>
                </a:solidFill>
              </a:rPr>
              <a:t>Rejet de déchets</a:t>
            </a:r>
          </a:p>
          <a:p>
            <a:pPr>
              <a:buFont typeface="Wingdings" panose="05000000000000000000" pitchFamily="2" charset="2"/>
              <a:buChar char="§"/>
            </a:pPr>
            <a:r>
              <a:rPr lang="fr-FR" sz="2400" b="1" dirty="0">
                <a:solidFill>
                  <a:schemeClr val="tx1"/>
                </a:solidFill>
              </a:rPr>
              <a:t>Citer Deux types de bactéries selon leur forme</a:t>
            </a:r>
          </a:p>
          <a:p>
            <a:pPr marL="0" indent="0">
              <a:buNone/>
            </a:pPr>
            <a:r>
              <a:rPr lang="fr-FR" sz="2400" dirty="0">
                <a:solidFill>
                  <a:schemeClr val="tx1"/>
                </a:solidFill>
              </a:rPr>
              <a:t>Les bacilles</a:t>
            </a:r>
          </a:p>
          <a:p>
            <a:pPr marL="0" indent="0">
              <a:buNone/>
            </a:pPr>
            <a:r>
              <a:rPr lang="fr-FR" sz="2400" dirty="0">
                <a:solidFill>
                  <a:schemeClr val="tx1"/>
                </a:solidFill>
              </a:rPr>
              <a:t>Les coques</a:t>
            </a:r>
          </a:p>
          <a:p>
            <a:pPr>
              <a:buFont typeface="Wingdings" panose="05000000000000000000" pitchFamily="2" charset="2"/>
              <a:buChar char="§"/>
            </a:pPr>
            <a:r>
              <a:rPr lang="fr-FR" sz="2400" b="1" dirty="0">
                <a:solidFill>
                  <a:schemeClr val="tx1"/>
                </a:solidFill>
              </a:rPr>
              <a:t>Citer deux caractéristiques de l’immunité naturelle</a:t>
            </a:r>
          </a:p>
          <a:p>
            <a:pPr marL="0" indent="0">
              <a:buNone/>
            </a:pPr>
            <a:r>
              <a:rPr lang="fr-FR" sz="2400" dirty="0">
                <a:solidFill>
                  <a:schemeClr val="tx1"/>
                </a:solidFill>
              </a:rPr>
              <a:t>Immédiate</a:t>
            </a:r>
          </a:p>
          <a:p>
            <a:pPr marL="0" indent="0">
              <a:buNone/>
            </a:pPr>
            <a:r>
              <a:rPr lang="fr-FR" sz="2400" dirty="0">
                <a:solidFill>
                  <a:schemeClr val="tx1"/>
                </a:solidFill>
              </a:rPr>
              <a:t>non spécifique</a:t>
            </a:r>
          </a:p>
        </p:txBody>
      </p:sp>
      <p:sp>
        <p:nvSpPr>
          <p:cNvPr id="4" name="Rectangle 3">
            <a:extLst>
              <a:ext uri="{FF2B5EF4-FFF2-40B4-BE49-F238E27FC236}">
                <a16:creationId xmlns:a16="http://schemas.microsoft.com/office/drawing/2014/main" id="{FE4D538D-7905-27B5-1D69-2C4BCA470824}"/>
              </a:ext>
            </a:extLst>
          </p:cNvPr>
          <p:cNvSpPr/>
          <p:nvPr/>
        </p:nvSpPr>
        <p:spPr>
          <a:xfrm>
            <a:off x="818755" y="867104"/>
            <a:ext cx="11298619" cy="337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7">
            <a:extLst>
              <a:ext uri="{FF2B5EF4-FFF2-40B4-BE49-F238E27FC236}">
                <a16:creationId xmlns:a16="http://schemas.microsoft.com/office/drawing/2014/main" id="{9E9FCD81-49A1-7A5F-7DA4-E88EDB00B07B}"/>
              </a:ext>
            </a:extLst>
          </p:cNvPr>
          <p:cNvSpPr/>
          <p:nvPr/>
        </p:nvSpPr>
        <p:spPr>
          <a:xfrm>
            <a:off x="577543" y="1804165"/>
            <a:ext cx="11298619" cy="1937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68CB5C8B-A387-E91E-FFC1-5C7C6FBBEDD2}"/>
              </a:ext>
            </a:extLst>
          </p:cNvPr>
          <p:cNvSpPr/>
          <p:nvPr/>
        </p:nvSpPr>
        <p:spPr>
          <a:xfrm>
            <a:off x="577543" y="4078340"/>
            <a:ext cx="11298619" cy="978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Rectangle 9">
            <a:extLst>
              <a:ext uri="{FF2B5EF4-FFF2-40B4-BE49-F238E27FC236}">
                <a16:creationId xmlns:a16="http://schemas.microsoft.com/office/drawing/2014/main" id="{C3C260A4-ECEA-D7CD-BF3F-80F7E93D234B}"/>
              </a:ext>
            </a:extLst>
          </p:cNvPr>
          <p:cNvSpPr/>
          <p:nvPr/>
        </p:nvSpPr>
        <p:spPr>
          <a:xfrm>
            <a:off x="409378" y="5463487"/>
            <a:ext cx="11298619" cy="978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57127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8"/>
                                        </p:tgtEl>
                                      </p:cBhvr>
                                    </p:animEffect>
                                    <p:set>
                                      <p:cBhvr>
                                        <p:cTn id="12" dur="1" fill="hold">
                                          <p:stCondLst>
                                            <p:cond delay="499"/>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9"/>
                                        </p:tgtEl>
                                      </p:cBhvr>
                                    </p:animEffect>
                                    <p:set>
                                      <p:cBhvr>
                                        <p:cTn id="17" dur="1" fill="hold">
                                          <p:stCondLst>
                                            <p:cond delay="499"/>
                                          </p:stCondLst>
                                        </p:cTn>
                                        <p:tgtEl>
                                          <p:spTgt spid="9"/>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0"/>
                                        </p:tgtEl>
                                      </p:cBhvr>
                                    </p:animEffect>
                                    <p:set>
                                      <p:cBhvr>
                                        <p:cTn id="22"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D945A-F8BB-F6BF-417A-F67C47112E7A}"/>
              </a:ext>
            </a:extLst>
          </p:cNvPr>
          <p:cNvSpPr>
            <a:spLocks noGrp="1"/>
          </p:cNvSpPr>
          <p:nvPr>
            <p:ph idx="1"/>
          </p:nvPr>
        </p:nvSpPr>
        <p:spPr>
          <a:xfrm>
            <a:off x="746235" y="346841"/>
            <a:ext cx="10563423" cy="6700345"/>
          </a:xfrm>
        </p:spPr>
        <p:txBody>
          <a:bodyPr>
            <a:normAutofit fontScale="92500" lnSpcReduction="20000"/>
          </a:bodyPr>
          <a:lstStyle/>
          <a:p>
            <a:pPr>
              <a:buFont typeface="Wingdings" panose="05000000000000000000" pitchFamily="2" charset="2"/>
              <a:buChar char="§"/>
            </a:pPr>
            <a:r>
              <a:rPr lang="fr-FR" sz="2400" b="1" dirty="0">
                <a:solidFill>
                  <a:schemeClr val="tx1"/>
                </a:solidFill>
              </a:rPr>
              <a:t>Citer les symptômes de la réaction inflammatoire</a:t>
            </a:r>
          </a:p>
          <a:p>
            <a:pPr marL="0" indent="0">
              <a:buNone/>
            </a:pPr>
            <a:r>
              <a:rPr lang="fr-FR" sz="2400" dirty="0">
                <a:solidFill>
                  <a:schemeClr val="tx1"/>
                </a:solidFill>
              </a:rPr>
              <a:t>Rougeur</a:t>
            </a:r>
          </a:p>
          <a:p>
            <a:pPr marL="0" indent="0">
              <a:buNone/>
            </a:pPr>
            <a:r>
              <a:rPr lang="fr-FR" sz="2400" dirty="0">
                <a:solidFill>
                  <a:schemeClr val="tx1"/>
                </a:solidFill>
              </a:rPr>
              <a:t>Chaleur</a:t>
            </a:r>
          </a:p>
          <a:p>
            <a:pPr marL="0" indent="0">
              <a:buNone/>
            </a:pPr>
            <a:r>
              <a:rPr lang="fr-FR" sz="2400" dirty="0">
                <a:solidFill>
                  <a:schemeClr val="tx1"/>
                </a:solidFill>
              </a:rPr>
              <a:t>Douleur</a:t>
            </a:r>
          </a:p>
          <a:p>
            <a:pPr marL="0" indent="0">
              <a:buNone/>
            </a:pPr>
            <a:r>
              <a:rPr lang="fr-FR" sz="2400" dirty="0">
                <a:solidFill>
                  <a:schemeClr val="tx1"/>
                </a:solidFill>
              </a:rPr>
              <a:t>Gonflement</a:t>
            </a:r>
          </a:p>
          <a:p>
            <a:pPr>
              <a:buFont typeface="Wingdings" panose="05000000000000000000" pitchFamily="2" charset="2"/>
              <a:buChar char="§"/>
            </a:pPr>
            <a:r>
              <a:rPr lang="fr-FR" sz="2400" b="1" dirty="0">
                <a:solidFill>
                  <a:schemeClr val="tx1"/>
                </a:solidFill>
              </a:rPr>
              <a:t>Comment peut-on expliquer ces symptômes ?</a:t>
            </a:r>
          </a:p>
          <a:p>
            <a:pPr marL="0" indent="0">
              <a:buNone/>
            </a:pPr>
            <a:r>
              <a:rPr lang="fr-FR" sz="2400" u="sng" dirty="0">
                <a:solidFill>
                  <a:schemeClr val="tx1"/>
                </a:solidFill>
              </a:rPr>
              <a:t>Rougeur et chaleur </a:t>
            </a:r>
            <a:r>
              <a:rPr lang="fr-FR" sz="2400" dirty="0">
                <a:solidFill>
                  <a:schemeClr val="tx1"/>
                </a:solidFill>
              </a:rPr>
              <a:t>: dilatation des capillaires sanguins et augmentation du flux sanguin</a:t>
            </a:r>
          </a:p>
          <a:p>
            <a:pPr marL="0" indent="0">
              <a:buNone/>
            </a:pPr>
            <a:r>
              <a:rPr lang="fr-FR" sz="2400" u="sng" dirty="0">
                <a:solidFill>
                  <a:schemeClr val="tx1"/>
                </a:solidFill>
              </a:rPr>
              <a:t>Douleur</a:t>
            </a:r>
            <a:r>
              <a:rPr lang="fr-FR" sz="2400" dirty="0">
                <a:solidFill>
                  <a:schemeClr val="tx1"/>
                </a:solidFill>
              </a:rPr>
              <a:t> : excitation des terminaisons nerveuses</a:t>
            </a:r>
          </a:p>
          <a:p>
            <a:pPr marL="0" indent="0">
              <a:buNone/>
            </a:pPr>
            <a:r>
              <a:rPr lang="fr-FR" sz="2400" u="sng" dirty="0">
                <a:solidFill>
                  <a:schemeClr val="tx1"/>
                </a:solidFill>
              </a:rPr>
              <a:t>Gonflement</a:t>
            </a:r>
            <a:r>
              <a:rPr lang="fr-FR" sz="2400" dirty="0">
                <a:solidFill>
                  <a:schemeClr val="tx1"/>
                </a:solidFill>
              </a:rPr>
              <a:t> : sortie des leucocytes et du plasma de la paroi des capillaires sanguins</a:t>
            </a:r>
          </a:p>
          <a:p>
            <a:pPr>
              <a:buFont typeface="Wingdings" panose="05000000000000000000" pitchFamily="2" charset="2"/>
              <a:buChar char="§"/>
            </a:pPr>
            <a:r>
              <a:rPr lang="fr-FR" sz="2400" b="1" dirty="0">
                <a:solidFill>
                  <a:schemeClr val="tx1"/>
                </a:solidFill>
              </a:rPr>
              <a:t>Comment appelle-t-on les micro-organismes qui provoquent les maladies ?</a:t>
            </a:r>
          </a:p>
          <a:p>
            <a:pPr marL="0" indent="0">
              <a:buNone/>
            </a:pPr>
            <a:r>
              <a:rPr lang="fr-FR" sz="2400" dirty="0">
                <a:solidFill>
                  <a:schemeClr val="tx1"/>
                </a:solidFill>
              </a:rPr>
              <a:t>Micro-organismes pathogènes</a:t>
            </a:r>
          </a:p>
          <a:p>
            <a:pPr>
              <a:buFont typeface="Wingdings" panose="05000000000000000000" pitchFamily="2" charset="2"/>
              <a:buChar char="§"/>
            </a:pPr>
            <a:r>
              <a:rPr lang="fr-FR" sz="2400" b="1" dirty="0">
                <a:solidFill>
                  <a:schemeClr val="tx1"/>
                </a:solidFill>
              </a:rPr>
              <a:t>Quelles sont les défenses naturelles que possède notre organisme pour éviter son envahissement par les micro-organismes ?</a:t>
            </a:r>
          </a:p>
          <a:p>
            <a:pPr marL="0" indent="0">
              <a:buNone/>
            </a:pPr>
            <a:r>
              <a:rPr lang="fr-FR" sz="2400" dirty="0">
                <a:solidFill>
                  <a:schemeClr val="tx1"/>
                </a:solidFill>
              </a:rPr>
              <a:t>Les barrières physiques et chimiques</a:t>
            </a:r>
          </a:p>
          <a:p>
            <a:pPr marL="0" indent="0">
              <a:buNone/>
            </a:pPr>
            <a:r>
              <a:rPr lang="fr-FR" sz="2400" dirty="0">
                <a:solidFill>
                  <a:schemeClr val="tx1"/>
                </a:solidFill>
              </a:rPr>
              <a:t>La réaction inflammatoire</a:t>
            </a:r>
          </a:p>
          <a:p>
            <a:pPr marL="0" indent="0">
              <a:buNone/>
            </a:pPr>
            <a:r>
              <a:rPr lang="fr-FR" sz="2400" dirty="0">
                <a:solidFill>
                  <a:schemeClr val="tx1"/>
                </a:solidFill>
              </a:rPr>
              <a:t>La phagocytose</a:t>
            </a:r>
          </a:p>
        </p:txBody>
      </p:sp>
      <p:sp>
        <p:nvSpPr>
          <p:cNvPr id="4" name="Rectangle 3">
            <a:extLst>
              <a:ext uri="{FF2B5EF4-FFF2-40B4-BE49-F238E27FC236}">
                <a16:creationId xmlns:a16="http://schemas.microsoft.com/office/drawing/2014/main" id="{FE4D538D-7905-27B5-1D69-2C4BCA470824}"/>
              </a:ext>
            </a:extLst>
          </p:cNvPr>
          <p:cNvSpPr/>
          <p:nvPr/>
        </p:nvSpPr>
        <p:spPr>
          <a:xfrm>
            <a:off x="635875" y="685804"/>
            <a:ext cx="11298619" cy="156866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1">
            <a:extLst>
              <a:ext uri="{FF2B5EF4-FFF2-40B4-BE49-F238E27FC236}">
                <a16:creationId xmlns:a16="http://schemas.microsoft.com/office/drawing/2014/main" id="{F9639D42-DE16-9431-AB15-978FACB8C254}"/>
              </a:ext>
            </a:extLst>
          </p:cNvPr>
          <p:cNvSpPr/>
          <p:nvPr/>
        </p:nvSpPr>
        <p:spPr>
          <a:xfrm>
            <a:off x="509751" y="2744188"/>
            <a:ext cx="11298619" cy="128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55228050-0A68-D6EC-EE6A-71A48E325E7E}"/>
              </a:ext>
            </a:extLst>
          </p:cNvPr>
          <p:cNvSpPr/>
          <p:nvPr/>
        </p:nvSpPr>
        <p:spPr>
          <a:xfrm>
            <a:off x="509752" y="4457702"/>
            <a:ext cx="11298619" cy="3350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25F77E17-CF2A-E24C-C62C-0D1818835086}"/>
              </a:ext>
            </a:extLst>
          </p:cNvPr>
          <p:cNvSpPr/>
          <p:nvPr/>
        </p:nvSpPr>
        <p:spPr>
          <a:xfrm>
            <a:off x="746235" y="5385899"/>
            <a:ext cx="11298619" cy="12858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647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5" grpId="0" animBg="1"/>
      <p:bldP spid="6" grpId="0" animBg="1"/>
    </p:bld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D945A-F8BB-F6BF-417A-F67C47112E7A}"/>
              </a:ext>
            </a:extLst>
          </p:cNvPr>
          <p:cNvSpPr>
            <a:spLocks noGrp="1"/>
          </p:cNvSpPr>
          <p:nvPr>
            <p:ph idx="1"/>
          </p:nvPr>
        </p:nvSpPr>
        <p:spPr>
          <a:xfrm>
            <a:off x="746235" y="346841"/>
            <a:ext cx="10563423" cy="6700345"/>
          </a:xfrm>
        </p:spPr>
        <p:txBody>
          <a:bodyPr>
            <a:normAutofit/>
          </a:bodyPr>
          <a:lstStyle/>
          <a:p>
            <a:pPr>
              <a:buFont typeface="Wingdings" panose="05000000000000000000" pitchFamily="2" charset="2"/>
              <a:buChar char="§"/>
            </a:pPr>
            <a:r>
              <a:rPr lang="fr-FR" sz="2400" b="1" dirty="0">
                <a:solidFill>
                  <a:schemeClr val="tx1"/>
                </a:solidFill>
              </a:rPr>
              <a:t>Répondez par vrai ou faux et corriger les expressions fausses :</a:t>
            </a:r>
          </a:p>
          <a:p>
            <a:pPr marL="0" indent="0">
              <a:buNone/>
            </a:pPr>
            <a:r>
              <a:rPr lang="fr-FR" sz="2400" dirty="0">
                <a:solidFill>
                  <a:schemeClr val="tx1"/>
                </a:solidFill>
              </a:rPr>
              <a:t>Tous les microbes sont pathogènes</a:t>
            </a:r>
          </a:p>
          <a:p>
            <a:pPr marL="0" indent="0">
              <a:buNone/>
            </a:pPr>
            <a:r>
              <a:rPr lang="fr-FR" sz="2400" dirty="0">
                <a:solidFill>
                  <a:schemeClr val="tx1"/>
                </a:solidFill>
              </a:rPr>
              <a:t>L'immunité naturelle est une immunité spécifique</a:t>
            </a:r>
          </a:p>
          <a:p>
            <a:pPr marL="0" indent="0">
              <a:buNone/>
            </a:pPr>
            <a:r>
              <a:rPr lang="fr-FR" sz="2400" dirty="0">
                <a:solidFill>
                  <a:schemeClr val="tx1"/>
                </a:solidFill>
              </a:rPr>
              <a:t>Les virus se multiplient par division</a:t>
            </a:r>
          </a:p>
          <a:p>
            <a:pPr marL="0" indent="0">
              <a:buNone/>
            </a:pPr>
            <a:r>
              <a:rPr lang="fr-FR" sz="2400" dirty="0">
                <a:solidFill>
                  <a:schemeClr val="tx1"/>
                </a:solidFill>
              </a:rPr>
              <a:t>Les levures se multiplient par sporulation</a:t>
            </a:r>
          </a:p>
          <a:p>
            <a:pPr marL="0" indent="0">
              <a:buNone/>
            </a:pPr>
            <a:r>
              <a:rPr lang="fr-FR" sz="2400" dirty="0">
                <a:solidFill>
                  <a:schemeClr val="tx1"/>
                </a:solidFill>
              </a:rPr>
              <a:t>L'inflammation est dite locale parce qu'elle se produit dans la zone de la blessure</a:t>
            </a:r>
          </a:p>
          <a:p>
            <a:pPr marL="0" indent="0">
              <a:buNone/>
            </a:pPr>
            <a:endParaRPr lang="fr-FR" sz="2400" dirty="0">
              <a:solidFill>
                <a:schemeClr val="tx1"/>
              </a:solidFill>
            </a:endParaRPr>
          </a:p>
          <a:p>
            <a:pPr>
              <a:buFont typeface="Wingdings" panose="05000000000000000000" pitchFamily="2" charset="2"/>
              <a:buChar char="§"/>
            </a:pPr>
            <a:r>
              <a:rPr lang="fr-FR" sz="2400" b="1" dirty="0">
                <a:solidFill>
                  <a:schemeClr val="tx1"/>
                </a:solidFill>
              </a:rPr>
              <a:t>Donnez un titre au document :</a:t>
            </a:r>
          </a:p>
          <a:p>
            <a:pPr>
              <a:buFont typeface="Wingdings" panose="05000000000000000000" pitchFamily="2" charset="2"/>
              <a:buChar char="§"/>
            </a:pPr>
            <a:r>
              <a:rPr lang="fr-FR" sz="2400" b="1" dirty="0">
                <a:solidFill>
                  <a:schemeClr val="tx1"/>
                </a:solidFill>
              </a:rPr>
              <a:t>Classez les différentes étapes :</a:t>
            </a:r>
          </a:p>
        </p:txBody>
      </p:sp>
      <p:pic>
        <p:nvPicPr>
          <p:cNvPr id="10" name="Picture 9">
            <a:extLst>
              <a:ext uri="{FF2B5EF4-FFF2-40B4-BE49-F238E27FC236}">
                <a16:creationId xmlns:a16="http://schemas.microsoft.com/office/drawing/2014/main" id="{79611EB1-F9A5-E8AD-1CF3-E2F8127995A2}"/>
              </a:ext>
            </a:extLst>
          </p:cNvPr>
          <p:cNvPicPr>
            <a:picLocks noChangeAspect="1"/>
          </p:cNvPicPr>
          <p:nvPr/>
        </p:nvPicPr>
        <p:blipFill>
          <a:blip r:embed="rId2"/>
          <a:stretch>
            <a:fillRect/>
          </a:stretch>
        </p:blipFill>
        <p:spPr>
          <a:xfrm>
            <a:off x="6096000" y="3862552"/>
            <a:ext cx="4732276" cy="2648607"/>
          </a:xfrm>
          <a:prstGeom prst="rect">
            <a:avLst/>
          </a:prstGeom>
        </p:spPr>
      </p:pic>
      <p:sp>
        <p:nvSpPr>
          <p:cNvPr id="12" name="Minus Sign 11">
            <a:extLst>
              <a:ext uri="{FF2B5EF4-FFF2-40B4-BE49-F238E27FC236}">
                <a16:creationId xmlns:a16="http://schemas.microsoft.com/office/drawing/2014/main" id="{2A2ACA5E-60C8-4CC7-75C4-019993453E3C}"/>
              </a:ext>
            </a:extLst>
          </p:cNvPr>
          <p:cNvSpPr/>
          <p:nvPr/>
        </p:nvSpPr>
        <p:spPr>
          <a:xfrm>
            <a:off x="-882605" y="3554331"/>
            <a:ext cx="14325599" cy="45719"/>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14465747"/>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D945A-F8BB-F6BF-417A-F67C47112E7A}"/>
              </a:ext>
            </a:extLst>
          </p:cNvPr>
          <p:cNvSpPr>
            <a:spLocks noGrp="1"/>
          </p:cNvSpPr>
          <p:nvPr>
            <p:ph idx="1"/>
          </p:nvPr>
        </p:nvSpPr>
        <p:spPr>
          <a:xfrm>
            <a:off x="746235" y="346841"/>
            <a:ext cx="10563423" cy="6700345"/>
          </a:xfrm>
        </p:spPr>
        <p:txBody>
          <a:bodyPr>
            <a:normAutofit fontScale="92500" lnSpcReduction="20000"/>
          </a:bodyPr>
          <a:lstStyle/>
          <a:p>
            <a:pPr>
              <a:buFont typeface="Wingdings" panose="05000000000000000000" pitchFamily="2" charset="2"/>
              <a:buChar char="§"/>
            </a:pPr>
            <a:r>
              <a:rPr lang="fr-FR" sz="2400" b="1" dirty="0">
                <a:solidFill>
                  <a:schemeClr val="tx1"/>
                </a:solidFill>
              </a:rPr>
              <a:t>Choisissez la ou les propositions exactes : </a:t>
            </a:r>
            <a:r>
              <a:rPr lang="fr-FR" sz="2400" dirty="0">
                <a:solidFill>
                  <a:schemeClr val="tx1"/>
                </a:solidFill>
              </a:rPr>
              <a:t>(Il peut y avoir une ou plusieurs réponses pour chaque proposition)</a:t>
            </a:r>
          </a:p>
          <a:p>
            <a:pPr marL="0" indent="0">
              <a:buNone/>
            </a:pPr>
            <a:r>
              <a:rPr lang="fr-FR" sz="2400" b="1" u="sng" dirty="0">
                <a:solidFill>
                  <a:schemeClr val="tx1"/>
                </a:solidFill>
              </a:rPr>
              <a:t>1) Un micro-organisme pathogène est :</a:t>
            </a:r>
          </a:p>
          <a:p>
            <a:pPr marL="0" indent="0">
              <a:buNone/>
            </a:pPr>
            <a:r>
              <a:rPr lang="fr-FR" sz="2400" dirty="0">
                <a:solidFill>
                  <a:schemeClr val="tx1"/>
                </a:solidFill>
              </a:rPr>
              <a:t>- Responsable d’une infection chez l’Homme</a:t>
            </a:r>
          </a:p>
          <a:p>
            <a:pPr marL="0" indent="0">
              <a:buNone/>
            </a:pPr>
            <a:r>
              <a:rPr lang="fr-FR" sz="2400" dirty="0">
                <a:solidFill>
                  <a:schemeClr val="tx1"/>
                </a:solidFill>
              </a:rPr>
              <a:t>- Un auxiliaire de l’Homme dans l’industrie alimentaire</a:t>
            </a:r>
          </a:p>
          <a:p>
            <a:pPr marL="0" indent="0">
              <a:buNone/>
            </a:pPr>
            <a:r>
              <a:rPr lang="fr-FR" sz="2400" dirty="0">
                <a:solidFill>
                  <a:schemeClr val="tx1"/>
                </a:solidFill>
              </a:rPr>
              <a:t>- Un producteur de toxines dans certains cas</a:t>
            </a:r>
          </a:p>
          <a:p>
            <a:pPr marL="0" indent="0">
              <a:buNone/>
            </a:pPr>
            <a:r>
              <a:rPr lang="fr-FR" sz="2400" b="1" u="sng" dirty="0">
                <a:solidFill>
                  <a:schemeClr val="tx1"/>
                </a:solidFill>
              </a:rPr>
              <a:t>2) Les barrières naturelles contre l’infection sont :</a:t>
            </a:r>
          </a:p>
          <a:p>
            <a:pPr marL="0" indent="0">
              <a:buNone/>
            </a:pPr>
            <a:r>
              <a:rPr lang="fr-FR" sz="2400" dirty="0">
                <a:solidFill>
                  <a:schemeClr val="tx1"/>
                </a:solidFill>
              </a:rPr>
              <a:t>- La peau</a:t>
            </a:r>
          </a:p>
          <a:p>
            <a:pPr marL="0" indent="0">
              <a:buNone/>
            </a:pPr>
            <a:r>
              <a:rPr lang="fr-FR" sz="2400" dirty="0">
                <a:solidFill>
                  <a:schemeClr val="tx1"/>
                </a:solidFill>
              </a:rPr>
              <a:t>- Le sang</a:t>
            </a:r>
          </a:p>
          <a:p>
            <a:pPr marL="0" indent="0">
              <a:buNone/>
            </a:pPr>
            <a:r>
              <a:rPr lang="fr-FR" sz="2400" dirty="0">
                <a:solidFill>
                  <a:schemeClr val="tx1"/>
                </a:solidFill>
              </a:rPr>
              <a:t>- Les muqueuses</a:t>
            </a:r>
          </a:p>
          <a:p>
            <a:pPr marL="0" indent="0">
              <a:buNone/>
            </a:pPr>
            <a:r>
              <a:rPr lang="fr-FR" sz="2400" dirty="0">
                <a:solidFill>
                  <a:schemeClr val="tx1"/>
                </a:solidFill>
              </a:rPr>
              <a:t>- Les larmes</a:t>
            </a:r>
          </a:p>
          <a:p>
            <a:pPr>
              <a:buFont typeface="Wingdings" panose="05000000000000000000" pitchFamily="2" charset="2"/>
              <a:buChar char="§"/>
            </a:pPr>
            <a:r>
              <a:rPr lang="fr-FR" sz="2400" b="1" dirty="0">
                <a:solidFill>
                  <a:schemeClr val="tx1"/>
                </a:solidFill>
              </a:rPr>
              <a:t>Répondez par : Vrai ou faux et corrigez les affirmations fausses.</a:t>
            </a:r>
          </a:p>
          <a:p>
            <a:pPr marL="0" indent="0">
              <a:buNone/>
            </a:pPr>
            <a:r>
              <a:rPr lang="fr-FR" sz="2400" dirty="0">
                <a:solidFill>
                  <a:schemeClr val="tx1"/>
                </a:solidFill>
              </a:rPr>
              <a:t>Toutes les bactéries sont pathogènes.</a:t>
            </a:r>
          </a:p>
          <a:p>
            <a:pPr marL="0" indent="0">
              <a:buNone/>
            </a:pPr>
            <a:r>
              <a:rPr lang="fr-FR" sz="2400" dirty="0">
                <a:solidFill>
                  <a:schemeClr val="tx1"/>
                </a:solidFill>
              </a:rPr>
              <a:t>Virus et bactéries sont des microbes ayant à peu près la même dimension.</a:t>
            </a:r>
          </a:p>
          <a:p>
            <a:pPr marL="0" indent="0">
              <a:buNone/>
            </a:pPr>
            <a:r>
              <a:rPr lang="fr-FR" sz="2400" dirty="0">
                <a:solidFill>
                  <a:schemeClr val="tx1"/>
                </a:solidFill>
              </a:rPr>
              <a:t>Les virus sont obligatoirement parasites de cellules vivantes.</a:t>
            </a:r>
          </a:p>
          <a:p>
            <a:pPr marL="0" indent="0">
              <a:buNone/>
            </a:pPr>
            <a:r>
              <a:rPr lang="fr-FR" sz="2400" dirty="0">
                <a:solidFill>
                  <a:schemeClr val="tx1"/>
                </a:solidFill>
              </a:rPr>
              <a:t>Au cours de la phagocytose le microbe subit une véritable digestion.</a:t>
            </a:r>
          </a:p>
        </p:txBody>
      </p:sp>
      <p:sp>
        <p:nvSpPr>
          <p:cNvPr id="7" name="Minus Sign 6">
            <a:extLst>
              <a:ext uri="{FF2B5EF4-FFF2-40B4-BE49-F238E27FC236}">
                <a16:creationId xmlns:a16="http://schemas.microsoft.com/office/drawing/2014/main" id="{041A440E-0440-013B-4CEB-24A93A183A4D}"/>
              </a:ext>
            </a:extLst>
          </p:cNvPr>
          <p:cNvSpPr/>
          <p:nvPr/>
        </p:nvSpPr>
        <p:spPr>
          <a:xfrm>
            <a:off x="499505" y="1655380"/>
            <a:ext cx="5528441" cy="12612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Minus Sign 7">
            <a:extLst>
              <a:ext uri="{FF2B5EF4-FFF2-40B4-BE49-F238E27FC236}">
                <a16:creationId xmlns:a16="http://schemas.microsoft.com/office/drawing/2014/main" id="{DB333631-5C14-15FA-60D1-90AF443623AD}"/>
              </a:ext>
            </a:extLst>
          </p:cNvPr>
          <p:cNvSpPr/>
          <p:nvPr/>
        </p:nvSpPr>
        <p:spPr>
          <a:xfrm>
            <a:off x="499505" y="2485696"/>
            <a:ext cx="5528441" cy="126124"/>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Minus Sign 8">
            <a:extLst>
              <a:ext uri="{FF2B5EF4-FFF2-40B4-BE49-F238E27FC236}">
                <a16:creationId xmlns:a16="http://schemas.microsoft.com/office/drawing/2014/main" id="{2FFD3C3E-5423-CBCA-4319-5A1961D5A5AD}"/>
              </a:ext>
            </a:extLst>
          </p:cNvPr>
          <p:cNvSpPr/>
          <p:nvPr/>
        </p:nvSpPr>
        <p:spPr>
          <a:xfrm>
            <a:off x="665173" y="4109545"/>
            <a:ext cx="2117044" cy="12612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Minus Sign 9">
            <a:extLst>
              <a:ext uri="{FF2B5EF4-FFF2-40B4-BE49-F238E27FC236}">
                <a16:creationId xmlns:a16="http://schemas.microsoft.com/office/drawing/2014/main" id="{3C662C14-3516-279A-5A3B-93FA7557AF17}"/>
              </a:ext>
            </a:extLst>
          </p:cNvPr>
          <p:cNvSpPr/>
          <p:nvPr/>
        </p:nvSpPr>
        <p:spPr>
          <a:xfrm>
            <a:off x="746235" y="3294992"/>
            <a:ext cx="1008992" cy="15765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Minus Sign 10">
            <a:extLst>
              <a:ext uri="{FF2B5EF4-FFF2-40B4-BE49-F238E27FC236}">
                <a16:creationId xmlns:a16="http://schemas.microsoft.com/office/drawing/2014/main" id="{8C2CCBDF-18B1-DD4C-AFE7-6E23CC53BFA6}"/>
              </a:ext>
            </a:extLst>
          </p:cNvPr>
          <p:cNvSpPr/>
          <p:nvPr/>
        </p:nvSpPr>
        <p:spPr>
          <a:xfrm>
            <a:off x="696705" y="4529956"/>
            <a:ext cx="1494702" cy="157655"/>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54258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TM04033937[[fn=Traînée de condensation]]</Template>
  <TotalTime>4967</TotalTime>
  <Words>5852</Words>
  <Application>Microsoft Office PowerPoint</Application>
  <PresentationFormat>Widescreen</PresentationFormat>
  <Paragraphs>477</Paragraphs>
  <Slides>151</Slides>
  <Notes>5</Notes>
  <HiddenSlides>0</HiddenSlides>
  <MMClips>2</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151</vt:i4>
      </vt:variant>
    </vt:vector>
  </HeadingPairs>
  <TitlesOfParts>
    <vt:vector size="159" baseType="lpstr">
      <vt:lpstr>Adobe Arabic</vt:lpstr>
      <vt:lpstr>Aller</vt:lpstr>
      <vt:lpstr>Arial</vt:lpstr>
      <vt:lpstr>Calibri</vt:lpstr>
      <vt:lpstr>Calibri Light</vt:lpstr>
      <vt:lpstr>Wingdings</vt:lpstr>
      <vt:lpstr>Retrospect</vt:lpstr>
      <vt:lpstr>Image</vt:lpstr>
      <vt:lpstr>L’IMMUNITÉ المناعة</vt:lpstr>
      <vt:lpstr>Introduction :</vt:lpstr>
      <vt:lpstr> I) La diversité des micro-organismes : </vt:lpstr>
      <vt:lpstr>1) Classification des micro-organismes : </vt:lpstr>
      <vt:lpstr>PowerPoint Presentation</vt:lpstr>
      <vt:lpstr>PowerPoint Presentation</vt:lpstr>
      <vt:lpstr>PowerPoint Presentation</vt:lpstr>
      <vt:lpstr>2) Multiplication des micro-organismes : </vt:lpstr>
      <vt:lpstr>3) La dangerosité des micro-organismes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 L’évolution rapide des virus:</vt:lpstr>
      <vt:lpstr>PowerPoint Presentation</vt:lpstr>
      <vt:lpstr>Bilan :</vt:lpstr>
      <vt:lpstr>PowerPoint Presentation</vt:lpstr>
      <vt:lpstr>1) Les organes lymphoïdes :</vt:lpstr>
      <vt:lpstr>PowerPoint Presentation</vt:lpstr>
      <vt:lpstr>a) Les organes lymphoïdes centraux: </vt:lpstr>
      <vt:lpstr>PowerPoint Presentation</vt:lpstr>
      <vt:lpstr>b) Les organes lymphoïdes périphériques:</vt:lpstr>
      <vt:lpstr>PowerPoint Presentation</vt:lpstr>
      <vt:lpstr>2) Les cellules immunitaires  :</vt:lpstr>
      <vt:lpstr>PowerPoint Presentation</vt:lpstr>
      <vt:lpstr>PowerPoint Presentation</vt:lpstr>
      <vt:lpstr>PowerPoint Presentation</vt:lpstr>
      <vt:lpstr>PowerPoint Presentation</vt:lpstr>
      <vt:lpstr>PowerPoint Presentation</vt:lpstr>
      <vt:lpstr>PowerPoint Presentation</vt:lpstr>
      <vt:lpstr>2) La réaction inflammatoire الاستجابة الالتهابية</vt:lpstr>
      <vt:lpstr>PowerPoint Presentation</vt:lpstr>
      <vt:lpstr>PowerPoint Presentation</vt:lpstr>
      <vt:lpstr>Conclusion :</vt:lpstr>
      <vt:lpstr>PowerPoint Presentation</vt:lpstr>
      <vt:lpstr>Remarque :</vt:lpstr>
      <vt:lpstr>PowerPoint Presentation</vt:lpstr>
      <vt:lpstr>Remarque :</vt:lpstr>
      <vt:lpstr>3) Notion de phagocytose البلعمة  :</vt:lpstr>
      <vt:lpstr>PowerPoint Presentation</vt:lpstr>
      <vt:lpstr>PowerPoint Presentation</vt:lpstr>
      <vt:lpstr>PowerPoint Presentation</vt:lpstr>
      <vt:lpstr>PowerPoint Presentation</vt:lpstr>
      <vt:lpstr>CONCLUSION :</vt:lpstr>
      <vt:lpstr>Remarque :</vt:lpstr>
      <vt:lpstr>Bilan :</vt:lpstr>
      <vt:lpstr>PowerPoint Presentation</vt:lpstr>
      <vt:lpstr>IV) La réponse immunitaire spécifique:                                          الاستجابة المناعية النوعية</vt:lpstr>
      <vt:lpstr>PowerPoint Presentation</vt:lpstr>
      <vt:lpstr>- Exercice intégré : </vt:lpstr>
      <vt:lpstr>PowerPoint Presentation</vt:lpstr>
      <vt:lpstr>PowerPoint Presentation</vt:lpstr>
      <vt:lpstr>PowerPoint Presentation</vt:lpstr>
      <vt:lpstr>PowerPoint Presentation</vt:lpstr>
      <vt:lpstr>1) Réponse immunitaire à médiation humoraleالاستجابة المناعية ذات وسيط خلطي </vt:lpstr>
      <vt:lpstr>- Exercice intégré 1 : </vt:lpstr>
      <vt:lpstr>PowerPoint Presentation</vt:lpstr>
      <vt:lpstr>- Exercice intégré 2 : </vt:lpstr>
      <vt:lpstr>PowerPoint Presentation</vt:lpstr>
      <vt:lpstr>a) Les étapes de la réponse immunitaire à médiation humorale :</vt:lpstr>
      <vt:lpstr>PowerPoint Presentation</vt:lpstr>
      <vt:lpstr>PowerPoint Presentation</vt:lpstr>
      <vt:lpstr>Réponses :</vt:lpstr>
      <vt:lpstr>Remarque :</vt:lpstr>
      <vt:lpstr>PowerPoint Presentation</vt:lpstr>
      <vt:lpstr>PowerPoint Presentation</vt:lpstr>
      <vt:lpstr>Les étapes de l’immunité humorale :</vt:lpstr>
      <vt:lpstr>b) Caractéristiques de la réponse immunitaires humorale :</vt:lpstr>
      <vt:lpstr>PowerPoint Presentation</vt:lpstr>
      <vt:lpstr>PowerPoint Presentation</vt:lpstr>
      <vt:lpstr>PowerPoint Presentation</vt:lpstr>
      <vt:lpstr>CONCLUSION :</vt:lpstr>
      <vt:lpstr>2) La réponse immunitaire cellulaire : الاستجابة المناعية ذات وسيط خلوي                 </vt:lpstr>
      <vt:lpstr>PowerPoint Presentation</vt:lpstr>
      <vt:lpstr>PowerPoint Presentation</vt:lpstr>
      <vt:lpstr>PowerPoint Presentation</vt:lpstr>
      <vt:lpstr>a) Mode d’action des lymphocytes T8 tueurs :</vt:lpstr>
      <vt:lpstr>PowerPoint Presentation</vt:lpstr>
      <vt:lpstr>PowerPoint Presentation</vt:lpstr>
      <vt:lpstr>PowerPoint Presentation</vt:lpstr>
      <vt:lpstr>PowerPoint Presentation</vt:lpstr>
      <vt:lpstr>PowerPoint Presentation</vt:lpstr>
      <vt:lpstr>CONCLUSION :</vt:lpstr>
      <vt:lpstr>PowerPoint Presentation</vt:lpstr>
      <vt:lpstr>V) La coopération cellulaire :</vt:lpstr>
      <vt:lpstr>PowerPoint Presentation</vt:lpstr>
      <vt:lpstr>PowerPoint Presentation</vt:lpstr>
      <vt:lpstr>Conclusion :</vt:lpstr>
      <vt:lpstr>PowerPoint Presentation</vt:lpstr>
      <vt:lpstr>VI) Renforcement du système immunitaire تدعيم جهاز المناعة    1) Méthodes de prévention (hygiène)طرق وقائية : a) La découverte de vaccin:</vt:lpstr>
      <vt:lpstr>PowerPoint Presentation</vt:lpstr>
      <vt:lpstr>Définition :</vt:lpstr>
      <vt:lpstr>Caractéristiques de la vaccination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 :</vt:lpstr>
      <vt:lpstr>PowerPoint Presentation</vt:lpstr>
      <vt:lpstr>PowerPoint Presentation</vt:lpstr>
      <vt:lpstr>PowerPoint Presentation</vt:lpstr>
      <vt:lpstr>PowerPoint Presentation</vt:lpstr>
      <vt:lpstr>PowerPoint Presentation</vt:lpstr>
      <vt:lpstr>QUESTIONS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admin</dc:creator>
  <cp:lastModifiedBy>HADIRI.YASSINE</cp:lastModifiedBy>
  <cp:revision>794</cp:revision>
  <dcterms:created xsi:type="dcterms:W3CDTF">2019-09-29T19:18:53Z</dcterms:created>
  <dcterms:modified xsi:type="dcterms:W3CDTF">2026-10-12T19:17:01Z</dcterms:modified>
</cp:coreProperties>
</file>