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30"/>
  </p:notesMasterIdLst>
  <p:sldIdLst>
    <p:sldId id="256" r:id="rId2"/>
    <p:sldId id="800" r:id="rId3"/>
    <p:sldId id="874" r:id="rId4"/>
    <p:sldId id="875" r:id="rId5"/>
    <p:sldId id="850" r:id="rId6"/>
    <p:sldId id="889" r:id="rId7"/>
    <p:sldId id="868" r:id="rId8"/>
    <p:sldId id="873" r:id="rId9"/>
    <p:sldId id="886" r:id="rId10"/>
    <p:sldId id="872" r:id="rId11"/>
    <p:sldId id="887" r:id="rId12"/>
    <p:sldId id="888" r:id="rId13"/>
    <p:sldId id="865" r:id="rId14"/>
    <p:sldId id="864" r:id="rId15"/>
    <p:sldId id="866" r:id="rId16"/>
    <p:sldId id="867" r:id="rId17"/>
    <p:sldId id="869" r:id="rId18"/>
    <p:sldId id="870" r:id="rId19"/>
    <p:sldId id="871" r:id="rId20"/>
    <p:sldId id="881" r:id="rId21"/>
    <p:sldId id="882" r:id="rId22"/>
    <p:sldId id="877" r:id="rId23"/>
    <p:sldId id="876" r:id="rId24"/>
    <p:sldId id="879" r:id="rId25"/>
    <p:sldId id="880" r:id="rId26"/>
    <p:sldId id="885" r:id="rId27"/>
    <p:sldId id="884" r:id="rId28"/>
    <p:sldId id="883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111111"/>
    <a:srgbClr val="0E0E0E"/>
    <a:srgbClr val="FFFFFF"/>
    <a:srgbClr val="00602B"/>
    <a:srgbClr val="F3FAFE"/>
    <a:srgbClr val="FFF5F7"/>
    <a:srgbClr val="F3FDF4"/>
    <a:srgbClr val="96E2D2"/>
    <a:srgbClr val="F4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3969" autoAdjust="0"/>
  </p:normalViewPr>
  <p:slideViewPr>
    <p:cSldViewPr snapToGrid="0">
      <p:cViewPr>
        <p:scale>
          <a:sx n="100" d="100"/>
          <a:sy n="100" d="100"/>
        </p:scale>
        <p:origin x="1320" y="6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2789C-6C93-4C4A-928B-2ACAE0D98AEA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DC59A-B0A9-43FC-AA0C-D8158F86C7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23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9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0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28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752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27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58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73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68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118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912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30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37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60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6313" y="1326659"/>
            <a:ext cx="11190164" cy="284713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SYSTÈME MUSCULAIRE</a:t>
            </a:r>
            <a:b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MA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الجهاز العضلي </a:t>
            </a:r>
            <a:endParaRPr lang="fr-F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658771" y="260547"/>
            <a:ext cx="2910840" cy="374642"/>
          </a:xfrm>
        </p:spPr>
        <p:txBody>
          <a:bodyPr/>
          <a:lstStyle/>
          <a:p>
            <a:pPr algn="ctr"/>
            <a:fld id="{7F437F2F-1DD6-415E-8034-D81F83C0BC5F}" type="datetime1">
              <a:rPr lang="fr-FR" sz="2000" b="1" smtClean="0">
                <a:solidFill>
                  <a:schemeClr val="tx1"/>
                </a:solidFill>
              </a:rPr>
              <a:pPr algn="ctr"/>
              <a:t>12/10/2026</a:t>
            </a:fld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20764" y="5208175"/>
            <a:ext cx="663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PR. YASSINE HADIRI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7C05DD-D68B-BC02-1EB5-93DF8346B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634" y="2291531"/>
            <a:ext cx="40005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6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6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</a:t>
            </a:r>
            <a:r>
              <a:rPr lang="fr-FR" sz="6000" b="1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6072" y="1946094"/>
            <a:ext cx="9654988" cy="425661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Toute activité nerveuse de type volontaire ou involontaire nécessite l’intervention d’un organe effecteur : </a:t>
            </a:r>
            <a:r>
              <a:rPr lang="fr-FR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muscle squelettique</a:t>
            </a: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endParaRPr lang="fr-FR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Comment les muscles squelettiques assurent ils les mouvements ?</a:t>
            </a:r>
          </a:p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Quelle est la structure du muscle ? Quelles sont ses propriétés ?</a:t>
            </a:r>
          </a:p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Comment peut-on préserver notre système musculaire ?</a:t>
            </a:r>
          </a:p>
        </p:txBody>
      </p:sp>
      <p:pic>
        <p:nvPicPr>
          <p:cNvPr id="5" name="Picture 4" descr="A person in a mask&#10;&#10;AI-generated content may be incorrect.">
            <a:extLst>
              <a:ext uri="{FF2B5EF4-FFF2-40B4-BE49-F238E27FC236}">
                <a16:creationId xmlns:a16="http://schemas.microsoft.com/office/drawing/2014/main" id="{09CBB760-4663-83FB-24CB-B000791DB8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347882"/>
            <a:ext cx="1506070" cy="251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20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9BC7C85-9D3F-1133-1438-3E470184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156" y="368661"/>
            <a:ext cx="10001688" cy="1872208"/>
          </a:xfrm>
        </p:spPr>
        <p:txBody>
          <a:bodyPr>
            <a:noAutofit/>
          </a:bodyPr>
          <a:lstStyle/>
          <a:p>
            <a:pPr algn="ctr"/>
            <a:r>
              <a:rPr lang="fr-FR" sz="6000" b="1" dirty="0">
                <a:solidFill>
                  <a:srgbClr val="FF0000"/>
                </a:solidFill>
                <a:latin typeface="+mn-lt"/>
              </a:rPr>
              <a:t>Remarque</a:t>
            </a:r>
            <a:r>
              <a:rPr lang="fr-FR" sz="6000" b="1" dirty="0">
                <a:solidFill>
                  <a:schemeClr val="tx1"/>
                </a:solidFill>
                <a:latin typeface="+mn-lt"/>
              </a:rPr>
              <a:t> : </a:t>
            </a:r>
            <a:r>
              <a:rPr lang="fr-FR" sz="6000" dirty="0">
                <a:solidFill>
                  <a:schemeClr val="tx1"/>
                </a:solidFill>
                <a:latin typeface="+mn-lt"/>
              </a:rPr>
              <a:t>Les muscles squelettiques sont </a:t>
            </a:r>
            <a:r>
              <a:rPr lang="fr-FR" sz="6000" dirty="0">
                <a:solidFill>
                  <a:srgbClr val="0070C0"/>
                </a:solidFill>
                <a:latin typeface="+mn-lt"/>
              </a:rPr>
              <a:t>fixés</a:t>
            </a:r>
            <a:r>
              <a:rPr lang="fr-FR" sz="6000" dirty="0">
                <a:solidFill>
                  <a:schemeClr val="tx1"/>
                </a:solidFill>
                <a:latin typeface="+mn-lt"/>
              </a:rPr>
              <a:t> aux os.</a:t>
            </a:r>
          </a:p>
        </p:txBody>
      </p:sp>
      <p:pic>
        <p:nvPicPr>
          <p:cNvPr id="5" name="Picture 2" descr="C:\Users\houssaine\Desktop\systéme musculaire\fg.JPG">
            <a:extLst>
              <a:ext uri="{FF2B5EF4-FFF2-40B4-BE49-F238E27FC236}">
                <a16:creationId xmlns:a16="http://schemas.microsoft.com/office/drawing/2014/main" id="{F3009CE6-9660-C740-4A2A-116F551E3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882" y="2420888"/>
            <a:ext cx="3133725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 droit avec flèche 3">
            <a:extLst>
              <a:ext uri="{FF2B5EF4-FFF2-40B4-BE49-F238E27FC236}">
                <a16:creationId xmlns:a16="http://schemas.microsoft.com/office/drawing/2014/main" id="{67E119C6-8F9C-4440-FA9E-DC00D2B1D81B}"/>
              </a:ext>
            </a:extLst>
          </p:cNvPr>
          <p:cNvCxnSpPr/>
          <p:nvPr/>
        </p:nvCxnSpPr>
        <p:spPr>
          <a:xfrm flipH="1">
            <a:off x="3431704" y="5733256"/>
            <a:ext cx="331236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7DFADAB-43B5-755F-91F5-7112597EF0FD}"/>
              </a:ext>
            </a:extLst>
          </p:cNvPr>
          <p:cNvCxnSpPr/>
          <p:nvPr/>
        </p:nvCxnSpPr>
        <p:spPr>
          <a:xfrm flipH="1">
            <a:off x="3431704" y="4544963"/>
            <a:ext cx="1800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à coins arrondis 5">
            <a:extLst>
              <a:ext uri="{FF2B5EF4-FFF2-40B4-BE49-F238E27FC236}">
                <a16:creationId xmlns:a16="http://schemas.microsoft.com/office/drawing/2014/main" id="{1A43245A-1A85-4433-2AB2-12BE0087514E}"/>
              </a:ext>
            </a:extLst>
          </p:cNvPr>
          <p:cNvSpPr/>
          <p:nvPr/>
        </p:nvSpPr>
        <p:spPr>
          <a:xfrm>
            <a:off x="6705162" y="5733255"/>
            <a:ext cx="3119774" cy="72008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prstClr val="black"/>
                </a:solidFill>
              </a:rPr>
              <a:t>Un os</a:t>
            </a:r>
            <a:r>
              <a:rPr lang="ar-MA" sz="4000" b="1" dirty="0">
                <a:solidFill>
                  <a:prstClr val="black"/>
                </a:solidFill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عظم</a:t>
            </a:r>
            <a:r>
              <a:rPr lang="ar-MA" sz="4000" b="1" dirty="0">
                <a:solidFill>
                  <a:prstClr val="black"/>
                </a:solidFill>
              </a:rPr>
              <a:t> </a:t>
            </a:r>
            <a:r>
              <a:rPr lang="fr-FR" sz="40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C5768AD6-2112-35C9-6029-A500EBCBF393}"/>
              </a:ext>
            </a:extLst>
          </p:cNvPr>
          <p:cNvSpPr/>
          <p:nvPr/>
        </p:nvSpPr>
        <p:spPr>
          <a:xfrm>
            <a:off x="5231904" y="3933058"/>
            <a:ext cx="6616386" cy="72008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prstClr val="black"/>
                </a:solidFill>
              </a:rPr>
              <a:t>Muscle squelettique </a:t>
            </a:r>
            <a:r>
              <a:rPr lang="ar-MA" sz="36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عضلة هيكلية</a:t>
            </a:r>
            <a:r>
              <a:rPr lang="fr-FR" sz="36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lang="fr-FR" sz="4000" b="1" dirty="0">
              <a:solidFill>
                <a:prstClr val="black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cxnSp>
        <p:nvCxnSpPr>
          <p:cNvPr id="10" name="Connecteur droit avec flèche 7">
            <a:extLst>
              <a:ext uri="{FF2B5EF4-FFF2-40B4-BE49-F238E27FC236}">
                <a16:creationId xmlns:a16="http://schemas.microsoft.com/office/drawing/2014/main" id="{2856D06D-D125-24F3-729E-692F9FCF6FCB}"/>
              </a:ext>
            </a:extLst>
          </p:cNvPr>
          <p:cNvCxnSpPr/>
          <p:nvPr/>
        </p:nvCxnSpPr>
        <p:spPr>
          <a:xfrm flipH="1">
            <a:off x="3575720" y="5373216"/>
            <a:ext cx="331236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à coins arrondis 9">
            <a:extLst>
              <a:ext uri="{FF2B5EF4-FFF2-40B4-BE49-F238E27FC236}">
                <a16:creationId xmlns:a16="http://schemas.microsoft.com/office/drawing/2014/main" id="{15F49EF2-978B-1605-E79B-6BF05721BA05}"/>
              </a:ext>
            </a:extLst>
          </p:cNvPr>
          <p:cNvSpPr/>
          <p:nvPr/>
        </p:nvSpPr>
        <p:spPr>
          <a:xfrm>
            <a:off x="6888087" y="4833156"/>
            <a:ext cx="3792649" cy="72008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prstClr val="black"/>
                </a:solidFill>
              </a:rPr>
              <a:t>Tendon</a:t>
            </a:r>
            <a:r>
              <a:rPr lang="ar-MA" sz="40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وتر</a:t>
            </a:r>
            <a:r>
              <a:rPr lang="ar-MA" sz="4000" b="1" dirty="0">
                <a:solidFill>
                  <a:prstClr val="black"/>
                </a:solidFill>
              </a:rPr>
              <a:t> </a:t>
            </a:r>
            <a:endParaRPr lang="fr-FR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5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1285D47-B69D-41F2-45CE-90BE4D0F3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711" y="435077"/>
            <a:ext cx="2831289" cy="5987845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79F6F2AE-BF22-8B80-594B-77140F2E1A7C}"/>
              </a:ext>
            </a:extLst>
          </p:cNvPr>
          <p:cNvSpPr txBox="1"/>
          <p:nvPr/>
        </p:nvSpPr>
        <p:spPr>
          <a:xfrm>
            <a:off x="267889" y="3679427"/>
            <a:ext cx="9922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Le corps humain possède </a:t>
            </a:r>
            <a:r>
              <a:rPr lang="fr-FR" sz="3600" b="1" dirty="0">
                <a:solidFill>
                  <a:srgbClr val="0070C0"/>
                </a:solidFill>
              </a:rPr>
              <a:t>639</a:t>
            </a:r>
            <a:r>
              <a:rPr lang="fr-FR" sz="3600" b="1" dirty="0"/>
              <a:t> muscles,</a:t>
            </a:r>
          </a:p>
          <a:p>
            <a:pPr algn="ctr"/>
            <a:r>
              <a:rPr lang="fr-FR" sz="3600" b="1" dirty="0"/>
              <a:t>dont </a:t>
            </a:r>
            <a:r>
              <a:rPr lang="fr-FR" sz="3600" b="1" dirty="0">
                <a:solidFill>
                  <a:srgbClr val="0070C0"/>
                </a:solidFill>
              </a:rPr>
              <a:t>570</a:t>
            </a:r>
            <a:r>
              <a:rPr lang="fr-FR" sz="3600" b="1" dirty="0"/>
              <a:t> muscles squelettiques.</a:t>
            </a:r>
          </a:p>
        </p:txBody>
      </p:sp>
      <p:sp>
        <p:nvSpPr>
          <p:cNvPr id="12" name="ZoneTexte 3">
            <a:extLst>
              <a:ext uri="{FF2B5EF4-FFF2-40B4-BE49-F238E27FC236}">
                <a16:creationId xmlns:a16="http://schemas.microsoft.com/office/drawing/2014/main" id="{FE91258A-D9EC-3713-14E9-694B92331DB1}"/>
              </a:ext>
            </a:extLst>
          </p:cNvPr>
          <p:cNvSpPr txBox="1"/>
          <p:nvPr/>
        </p:nvSpPr>
        <p:spPr>
          <a:xfrm>
            <a:off x="404181" y="2385228"/>
            <a:ext cx="9649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Combien de muscles contient le corps humain?</a:t>
            </a:r>
          </a:p>
        </p:txBody>
      </p:sp>
    </p:spTree>
    <p:extLst>
      <p:ext uri="{BB962C8B-B14F-4D97-AF65-F5344CB8AC3E}">
        <p14:creationId xmlns:p14="http://schemas.microsoft.com/office/powerpoint/2010/main" val="394009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1047176" cy="940947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I) Les caractéristiques du muscle squelettiques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374" y="1858243"/>
            <a:ext cx="10339251" cy="4327724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000" b="1" spc="-5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Rôle du muscle dans le mouvement (Contraction musculaire):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32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Comparez l’état du biceps à celle du triceps pendant l’extension et la flexion :</a:t>
            </a:r>
          </a:p>
        </p:txBody>
      </p:sp>
    </p:spTree>
    <p:extLst>
      <p:ext uri="{BB962C8B-B14F-4D97-AF65-F5344CB8AC3E}">
        <p14:creationId xmlns:p14="http://schemas.microsoft.com/office/powerpoint/2010/main" val="366348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0D0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42C7FD-CA51-7919-F341-7A49C850B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ktok_anatomystandard_7403337261493865760">
            <a:hlinkClick r:id="" action="ppaction://media"/>
            <a:extLst>
              <a:ext uri="{FF2B5EF4-FFF2-40B4-BE49-F238E27FC236}">
                <a16:creationId xmlns:a16="http://schemas.microsoft.com/office/drawing/2014/main" id="{31A592FD-7F08-7F88-31E5-4CA941600C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14734" y="0"/>
            <a:ext cx="3857625" cy="6858000"/>
          </a:xfrm>
          <a:prstGeom prst="rect">
            <a:avLst/>
          </a:prstGeom>
        </p:spPr>
      </p:pic>
      <p:pic>
        <p:nvPicPr>
          <p:cNvPr id="9" name="tiktok_voka.io_7447089641779432710">
            <a:hlinkClick r:id="" action="ppaction://media"/>
            <a:extLst>
              <a:ext uri="{FF2B5EF4-FFF2-40B4-BE49-F238E27FC236}">
                <a16:creationId xmlns:a16="http://schemas.microsoft.com/office/drawing/2014/main" id="{6CE6A932-2E2E-39DE-059D-25774D9CBBC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9569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89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9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 mute="1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6DA8C6-5C28-B478-7E81-95178BFA70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7078" y="586355"/>
            <a:ext cx="10058400" cy="598504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DE0738-7EDE-D880-6F3B-D276381643B0}"/>
              </a:ext>
            </a:extLst>
          </p:cNvPr>
          <p:cNvSpPr/>
          <p:nvPr/>
        </p:nvSpPr>
        <p:spPr>
          <a:xfrm>
            <a:off x="7359498" y="1194619"/>
            <a:ext cx="870102" cy="5427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A63B4-AA0D-97E3-86B7-4383473BDC3E}"/>
              </a:ext>
            </a:extLst>
          </p:cNvPr>
          <p:cNvSpPr/>
          <p:nvPr/>
        </p:nvSpPr>
        <p:spPr>
          <a:xfrm>
            <a:off x="9166175" y="3006640"/>
            <a:ext cx="1246185" cy="5477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1F9D74-9DA6-36A9-8663-4581F4AA3D9C}"/>
              </a:ext>
            </a:extLst>
          </p:cNvPr>
          <p:cNvSpPr/>
          <p:nvPr/>
        </p:nvSpPr>
        <p:spPr>
          <a:xfrm>
            <a:off x="1755060" y="1165123"/>
            <a:ext cx="1224114" cy="5722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F9E8AD-592A-257E-9213-E76E83B6633B}"/>
              </a:ext>
            </a:extLst>
          </p:cNvPr>
          <p:cNvSpPr/>
          <p:nvPr/>
        </p:nvSpPr>
        <p:spPr>
          <a:xfrm>
            <a:off x="4832503" y="1194619"/>
            <a:ext cx="1120876" cy="5722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04C1C6-DE49-A972-A4CA-2E8D078E24EF}"/>
              </a:ext>
            </a:extLst>
          </p:cNvPr>
          <p:cNvSpPr/>
          <p:nvPr/>
        </p:nvSpPr>
        <p:spPr>
          <a:xfrm>
            <a:off x="6946491" y="5840361"/>
            <a:ext cx="3465869" cy="5722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73D220-7AEC-4563-7A30-374B19481E29}"/>
              </a:ext>
            </a:extLst>
          </p:cNvPr>
          <p:cNvSpPr/>
          <p:nvPr/>
        </p:nvSpPr>
        <p:spPr>
          <a:xfrm>
            <a:off x="1563331" y="5840360"/>
            <a:ext cx="3269172" cy="5722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23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5" y="1858243"/>
            <a:ext cx="10339251" cy="4327724"/>
          </a:xfrm>
        </p:spPr>
        <p:txBody>
          <a:bodyPr>
            <a:normAutofit fontScale="92500"/>
          </a:bodyPr>
          <a:lstStyle/>
          <a:p>
            <a:pPr marL="0" lvl="0" indent="0" algn="just">
              <a:lnSpc>
                <a:spcPct val="120000"/>
              </a:lnSpc>
              <a:buClr>
                <a:srgbClr val="0070C0"/>
              </a:buClr>
              <a:buNone/>
              <a:defRPr/>
            </a:pPr>
            <a:r>
              <a:rPr lang="fr-FR" sz="3200" b="1" dirty="0">
                <a:solidFill>
                  <a:schemeClr val="tx1"/>
                </a:solidFill>
              </a:rPr>
              <a:t>1) Décrire les états du biceps et du triceps lors de l’extension et la flexion du bras.</a:t>
            </a:r>
          </a:p>
          <a:p>
            <a:pPr marL="0" lvl="0" indent="0" algn="just">
              <a:lnSpc>
                <a:spcPct val="120000"/>
              </a:lnSpc>
              <a:buClr>
                <a:srgbClr val="0070C0"/>
              </a:buClr>
              <a:buNone/>
              <a:defRPr/>
            </a:pPr>
            <a:r>
              <a:rPr lang="fr-FR" sz="3200" dirty="0">
                <a:solidFill>
                  <a:schemeClr val="tx1"/>
                </a:solidFill>
              </a:rPr>
              <a:t>Au cours de la flexion du bras, </a:t>
            </a:r>
            <a:r>
              <a:rPr lang="fr-FR" sz="3200" b="1" u="sng" dirty="0">
                <a:solidFill>
                  <a:schemeClr val="tx1"/>
                </a:solidFill>
              </a:rPr>
              <a:t>le biceps se contracte</a:t>
            </a:r>
            <a:r>
              <a:rPr lang="fr-FR" sz="3200" b="1" dirty="0">
                <a:solidFill>
                  <a:schemeClr val="tx1"/>
                </a:solidFill>
              </a:rPr>
              <a:t> </a:t>
            </a:r>
            <a:r>
              <a:rPr lang="fr-FR" sz="3200" dirty="0">
                <a:solidFill>
                  <a:schemeClr val="tx1"/>
                </a:solidFill>
              </a:rPr>
              <a:t>et </a:t>
            </a:r>
            <a:r>
              <a:rPr lang="fr-FR" sz="3200" b="1" u="sng" dirty="0">
                <a:solidFill>
                  <a:schemeClr val="tx1"/>
                </a:solidFill>
              </a:rPr>
              <a:t>le triceps se relâche</a:t>
            </a:r>
            <a:r>
              <a:rPr lang="fr-FR" sz="3200" dirty="0">
                <a:solidFill>
                  <a:schemeClr val="tx1"/>
                </a:solidFill>
              </a:rPr>
              <a:t>. La situation s'inverse lors de l'extension du bras.</a:t>
            </a:r>
          </a:p>
          <a:p>
            <a:pPr marL="0" indent="0" algn="just">
              <a:lnSpc>
                <a:spcPct val="120000"/>
              </a:lnSpc>
              <a:buClr>
                <a:srgbClr val="0070C0"/>
              </a:buClr>
              <a:buNone/>
              <a:defRPr/>
            </a:pPr>
            <a:r>
              <a:rPr lang="fr-FR" sz="3200" b="1" dirty="0">
                <a:solidFill>
                  <a:schemeClr val="tx1"/>
                </a:solidFill>
              </a:rPr>
              <a:t>2) Que peut-on déduire ?</a:t>
            </a:r>
          </a:p>
          <a:p>
            <a:pPr marL="0" indent="0" algn="just">
              <a:lnSpc>
                <a:spcPct val="120000"/>
              </a:lnSpc>
              <a:buClr>
                <a:srgbClr val="0070C0"/>
              </a:buClr>
              <a:buNone/>
              <a:defRPr/>
            </a:pPr>
            <a:r>
              <a:rPr lang="fr-FR" sz="3200" dirty="0">
                <a:solidFill>
                  <a:schemeClr val="tx1"/>
                </a:solidFill>
              </a:rPr>
              <a:t>On déduit que ces deux muscles sont </a:t>
            </a:r>
            <a:r>
              <a:rPr lang="fr-FR" sz="3200" b="1" u="sng" dirty="0">
                <a:solidFill>
                  <a:srgbClr val="0070C0"/>
                </a:solidFill>
              </a:rPr>
              <a:t>antagonistes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220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62CB6E-9517-8D23-6544-C811C9FB8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flex rotulien">
            <a:hlinkClick r:id="" action="ppaction://media"/>
            <a:extLst>
              <a:ext uri="{FF2B5EF4-FFF2-40B4-BE49-F238E27FC236}">
                <a16:creationId xmlns:a16="http://schemas.microsoft.com/office/drawing/2014/main" id="{93780552-8B35-AE88-5899-80DC5FE07C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1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1047176" cy="940947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Etude des propriétés du muscle squelettique :</a:t>
            </a:r>
            <a:endParaRPr lang="fr-FR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5" y="1858243"/>
            <a:ext cx="8498019" cy="4327724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3600" dirty="0">
                <a:solidFill>
                  <a:schemeClr val="tx1"/>
                </a:solidFill>
              </a:rPr>
              <a:t>Sur un muscle gastrocnémien de grenouille suspendu à un point fixe, on réalise les expériences suivantes (voir tableau).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3200" dirty="0">
              <a:solidFill>
                <a:schemeClr val="tx1"/>
              </a:solidFill>
            </a:endParaRPr>
          </a:p>
        </p:txBody>
      </p:sp>
      <p:pic>
        <p:nvPicPr>
          <p:cNvPr id="6" name="Picture 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FC30BC4C-82F8-0A31-1EAE-FED74DF76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062" y="1876672"/>
            <a:ext cx="2096309" cy="49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3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E7283-ACE5-9C31-1907-CF89FF2CC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FB0BD2-43B4-7326-126B-C8ACD847C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193" y="498381"/>
            <a:ext cx="4383614" cy="586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33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B9D07D-CF74-285F-9AE5-10C98BE3C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4995B9-57A7-1D9F-BBE8-BE4F300CC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548" y="560426"/>
            <a:ext cx="4853828" cy="36167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187D34-2345-20AE-F0E5-99DD842D6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487" y="560426"/>
            <a:ext cx="4806506" cy="36167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68A121-491F-3F5D-C0A1-9DF21990D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4684" y="4499442"/>
            <a:ext cx="4022632" cy="206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2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591064-79A9-BFF9-C2EA-8E1595E21A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5916" y="1"/>
            <a:ext cx="6895680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A73C9D-2EAC-4936-02EB-EF17C53A6FD2}"/>
              </a:ext>
            </a:extLst>
          </p:cNvPr>
          <p:cNvSpPr/>
          <p:nvPr/>
        </p:nvSpPr>
        <p:spPr>
          <a:xfrm>
            <a:off x="5816374" y="516193"/>
            <a:ext cx="1244709" cy="5667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D816FF-E13F-11B1-3605-002DB245B734}"/>
              </a:ext>
            </a:extLst>
          </p:cNvPr>
          <p:cNvSpPr/>
          <p:nvPr/>
        </p:nvSpPr>
        <p:spPr>
          <a:xfrm>
            <a:off x="5754256" y="1319022"/>
            <a:ext cx="1244709" cy="5951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35825F-D57E-2321-71B5-296BD2310F00}"/>
              </a:ext>
            </a:extLst>
          </p:cNvPr>
          <p:cNvSpPr/>
          <p:nvPr/>
        </p:nvSpPr>
        <p:spPr>
          <a:xfrm>
            <a:off x="7178208" y="516193"/>
            <a:ext cx="2124625" cy="5667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52B772-60DD-6C4C-FEDC-F4E51FC0A7BE}"/>
              </a:ext>
            </a:extLst>
          </p:cNvPr>
          <p:cNvSpPr/>
          <p:nvPr/>
        </p:nvSpPr>
        <p:spPr>
          <a:xfrm>
            <a:off x="7178208" y="1216383"/>
            <a:ext cx="2124625" cy="8435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E5078D-4DFA-C52F-79C3-499851D7BCE6}"/>
              </a:ext>
            </a:extLst>
          </p:cNvPr>
          <p:cNvSpPr/>
          <p:nvPr/>
        </p:nvSpPr>
        <p:spPr>
          <a:xfrm>
            <a:off x="5692140" y="2343970"/>
            <a:ext cx="1368943" cy="19317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BC4007-2145-6376-1728-552312E79AE1}"/>
              </a:ext>
            </a:extLst>
          </p:cNvPr>
          <p:cNvSpPr/>
          <p:nvPr/>
        </p:nvSpPr>
        <p:spPr>
          <a:xfrm>
            <a:off x="7414115" y="2193344"/>
            <a:ext cx="1501285" cy="19317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A218DE-B008-C464-804C-19743C26FE24}"/>
              </a:ext>
            </a:extLst>
          </p:cNvPr>
          <p:cNvSpPr/>
          <p:nvPr/>
        </p:nvSpPr>
        <p:spPr>
          <a:xfrm>
            <a:off x="5692140" y="4330103"/>
            <a:ext cx="1244709" cy="5379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934854-B21E-C6FB-EF24-828B0A99F462}"/>
              </a:ext>
            </a:extLst>
          </p:cNvPr>
          <p:cNvSpPr/>
          <p:nvPr/>
        </p:nvSpPr>
        <p:spPr>
          <a:xfrm>
            <a:off x="5754256" y="4922431"/>
            <a:ext cx="1244709" cy="5379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800C7D-BA09-60E4-6BD8-CF2BA23C1589}"/>
              </a:ext>
            </a:extLst>
          </p:cNvPr>
          <p:cNvSpPr/>
          <p:nvPr/>
        </p:nvSpPr>
        <p:spPr>
          <a:xfrm>
            <a:off x="5714828" y="5521486"/>
            <a:ext cx="1244709" cy="9658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07D99E-D9CE-FD79-D14F-1F55FF03D57F}"/>
              </a:ext>
            </a:extLst>
          </p:cNvPr>
          <p:cNvSpPr/>
          <p:nvPr/>
        </p:nvSpPr>
        <p:spPr>
          <a:xfrm>
            <a:off x="7756142" y="4988897"/>
            <a:ext cx="1244709" cy="13848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79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374" y="1991032"/>
            <a:ext cx="10592116" cy="4350774"/>
          </a:xfrm>
        </p:spPr>
        <p:txBody>
          <a:bodyPr>
            <a:normAutofit fontScale="92500"/>
          </a:bodyPr>
          <a:lstStyle/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8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muscle squelettique se caractérise par 3 propriétés :</a:t>
            </a:r>
          </a:p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800" b="1" spc="-5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L’excitabilité</a:t>
            </a:r>
            <a:r>
              <a:rPr lang="fr-FR" sz="38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la capacité du muscle de répondre à une stimulation directe . </a:t>
            </a:r>
          </a:p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800" b="1" spc="-5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contractilité </a:t>
            </a:r>
            <a:r>
              <a:rPr lang="fr-FR" sz="38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la capacité du muscle de se contracter suite à une excitation. </a:t>
            </a:r>
          </a:p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800" b="1" spc="-5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L’élasticité</a:t>
            </a:r>
            <a:r>
              <a:rPr lang="fr-FR" sz="38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la capacité du muscle de reprendre sa longueur initiale après son étirement.  Mais leur élasticité est limitée. </a:t>
            </a:r>
          </a:p>
          <a:p>
            <a:pPr marL="0" lvl="0" indent="0" algn="just">
              <a:buClr>
                <a:srgbClr val="E48312"/>
              </a:buClr>
              <a:buNone/>
              <a:defRPr/>
            </a:pPr>
            <a:endParaRPr lang="ar-MA" sz="3800" spc="-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EF3B2-A6EC-4740-5A8E-66A6C5655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29789"/>
            <a:ext cx="10058400" cy="1450757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+mn-lt"/>
              </a:rPr>
              <a:t>Conclusion :</a:t>
            </a:r>
          </a:p>
        </p:txBody>
      </p:sp>
    </p:spTree>
    <p:extLst>
      <p:ext uri="{BB962C8B-B14F-4D97-AF65-F5344CB8AC3E}">
        <p14:creationId xmlns:p14="http://schemas.microsoft.com/office/powerpoint/2010/main" val="350828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1047176" cy="940947"/>
          </a:xfrm>
        </p:spPr>
        <p:txBody>
          <a:bodyPr>
            <a:norm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II) La structure du muscle squelettique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374" y="1858243"/>
            <a:ext cx="10339251" cy="4327724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000" b="1" spc="-5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Structure du muscle squelettique :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37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F14F61-C4A5-528D-0574-4A2415EB6D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2466" y="94925"/>
            <a:ext cx="8908027" cy="6668149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099E2B-A3E4-FE67-1C1A-818FFE8B9D96}"/>
              </a:ext>
            </a:extLst>
          </p:cNvPr>
          <p:cNvSpPr/>
          <p:nvPr/>
        </p:nvSpPr>
        <p:spPr>
          <a:xfrm>
            <a:off x="4660491" y="4146979"/>
            <a:ext cx="1209368" cy="2627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1F9916-4F19-1F24-B967-37BFDA121FA7}"/>
              </a:ext>
            </a:extLst>
          </p:cNvPr>
          <p:cNvSpPr/>
          <p:nvPr/>
        </p:nvSpPr>
        <p:spPr>
          <a:xfrm>
            <a:off x="4660491" y="2972024"/>
            <a:ext cx="1327354" cy="8330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F3D07F-AE34-24B2-88EA-7E7A54BACABD}"/>
              </a:ext>
            </a:extLst>
          </p:cNvPr>
          <p:cNvSpPr/>
          <p:nvPr/>
        </p:nvSpPr>
        <p:spPr>
          <a:xfrm>
            <a:off x="3927988" y="1056226"/>
            <a:ext cx="2989006" cy="2858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3F4F01-D9C8-1FB0-2470-C815FF75338F}"/>
              </a:ext>
            </a:extLst>
          </p:cNvPr>
          <p:cNvSpPr/>
          <p:nvPr/>
        </p:nvSpPr>
        <p:spPr>
          <a:xfrm>
            <a:off x="2718619" y="1614547"/>
            <a:ext cx="1735393" cy="170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507259-DB9A-3AEB-6A36-70267414F7B5}"/>
              </a:ext>
            </a:extLst>
          </p:cNvPr>
          <p:cNvSpPr/>
          <p:nvPr/>
        </p:nvSpPr>
        <p:spPr>
          <a:xfrm>
            <a:off x="9193162" y="239408"/>
            <a:ext cx="644012" cy="2915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4C3157-0F53-F560-34E4-3237FDC54C07}"/>
              </a:ext>
            </a:extLst>
          </p:cNvPr>
          <p:cNvSpPr/>
          <p:nvPr/>
        </p:nvSpPr>
        <p:spPr>
          <a:xfrm>
            <a:off x="7845159" y="180415"/>
            <a:ext cx="604684" cy="2915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1019F0-F7D7-7A3D-1007-61814E27DB20}"/>
              </a:ext>
            </a:extLst>
          </p:cNvPr>
          <p:cNvSpPr/>
          <p:nvPr/>
        </p:nvSpPr>
        <p:spPr>
          <a:xfrm>
            <a:off x="8910484" y="4104074"/>
            <a:ext cx="764458" cy="2627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646A11-63E7-C9CE-D9F4-C8DB6D192B93}"/>
              </a:ext>
            </a:extLst>
          </p:cNvPr>
          <p:cNvSpPr/>
          <p:nvPr/>
        </p:nvSpPr>
        <p:spPr>
          <a:xfrm>
            <a:off x="7125929" y="4015584"/>
            <a:ext cx="1209368" cy="2627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AAACF7-668E-C512-8440-BBD70C2DC253}"/>
              </a:ext>
            </a:extLst>
          </p:cNvPr>
          <p:cNvSpPr/>
          <p:nvPr/>
        </p:nvSpPr>
        <p:spPr>
          <a:xfrm>
            <a:off x="6752303" y="4235468"/>
            <a:ext cx="1447799" cy="2627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46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5" y="1858243"/>
            <a:ext cx="10339251" cy="4327724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000" dirty="0">
                <a:solidFill>
                  <a:schemeClr val="tx1"/>
                </a:solidFill>
              </a:rPr>
              <a:t>Le muscle squelettique est composé d’un ensemble de </a:t>
            </a:r>
            <a:r>
              <a:rPr lang="fr-FR" sz="4000" b="1" u="sng" dirty="0">
                <a:solidFill>
                  <a:schemeClr val="tx1"/>
                </a:solidFill>
              </a:rPr>
              <a:t>fibres musculaires </a:t>
            </a:r>
            <a:r>
              <a:rPr lang="fr-FR" sz="4000" dirty="0">
                <a:solidFill>
                  <a:schemeClr val="tx1"/>
                </a:solidFill>
              </a:rPr>
              <a:t>groupées en </a:t>
            </a:r>
            <a:r>
              <a:rPr lang="fr-FR" sz="4000" b="1" u="sng" dirty="0">
                <a:solidFill>
                  <a:schemeClr val="tx1"/>
                </a:solidFill>
              </a:rPr>
              <a:t>faisceaux</a:t>
            </a:r>
            <a:r>
              <a:rPr lang="fr-FR" sz="4000" dirty="0">
                <a:solidFill>
                  <a:schemeClr val="tx1"/>
                </a:solidFill>
              </a:rPr>
              <a:t>.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000" dirty="0">
                <a:solidFill>
                  <a:schemeClr val="tx1"/>
                </a:solidFill>
              </a:rPr>
              <a:t>Ces derniers sont séparés les uns des autres par des cloisons conjonctifs. Le muscle est aussi parcouru par de nombreux vaisseaux sanguins et des </a:t>
            </a:r>
            <a:r>
              <a:rPr lang="fr-FR" sz="4000" b="1" u="sng" dirty="0">
                <a:solidFill>
                  <a:schemeClr val="tx1"/>
                </a:solidFill>
              </a:rPr>
              <a:t>fibres nerveuses</a:t>
            </a:r>
            <a:r>
              <a:rPr lang="fr-FR" sz="4000" dirty="0">
                <a:solidFill>
                  <a:schemeClr val="tx1"/>
                </a:solidFill>
              </a:rPr>
              <a:t>.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76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5" y="1858243"/>
            <a:ext cx="10339251" cy="4327724"/>
          </a:xfrm>
        </p:spPr>
        <p:txBody>
          <a:bodyPr>
            <a:normAutofit fontScale="85000" lnSpcReduction="10000"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700" dirty="0">
                <a:solidFill>
                  <a:schemeClr val="tx1"/>
                </a:solidFill>
              </a:rPr>
              <a:t>La fibre musculaire est une cellule formée de :</a:t>
            </a:r>
          </a:p>
          <a:p>
            <a:pPr algn="just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3800" dirty="0">
                <a:solidFill>
                  <a:schemeClr val="tx1"/>
                </a:solidFill>
              </a:rPr>
              <a:t> Membrane cytoplasmique.</a:t>
            </a:r>
          </a:p>
          <a:p>
            <a:pPr algn="just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3800" dirty="0">
                <a:solidFill>
                  <a:schemeClr val="tx1"/>
                </a:solidFill>
              </a:rPr>
              <a:t> Plusieurs noyaux.</a:t>
            </a:r>
          </a:p>
          <a:p>
            <a:pPr algn="just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3800" dirty="0">
                <a:solidFill>
                  <a:schemeClr val="tx1"/>
                </a:solidFill>
              </a:rPr>
              <a:t> Cytoplasme (sarcoplasme) contenant des fibrilles.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3200" dirty="0">
              <a:solidFill>
                <a:schemeClr val="tx1"/>
              </a:solidFill>
            </a:endParaRP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3200" b="1" dirty="0">
                <a:solidFill>
                  <a:srgbClr val="0070C0"/>
                </a:solidFill>
              </a:rPr>
              <a:t>N.B. : la fibre musculaire est l’unité structurale du muscle squelettique.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3200" dirty="0">
              <a:solidFill>
                <a:schemeClr val="tx1"/>
              </a:solidFill>
            </a:endParaRP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03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1047176" cy="940947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Jonction neuro-musculaire :</a:t>
            </a:r>
            <a:endParaRPr lang="fr-FR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F27C08-1FDE-A58A-E911-09B559F743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188" y="2099678"/>
            <a:ext cx="5791623" cy="440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03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74530A-9168-6B22-D437-F4F16380D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1829" y="926906"/>
            <a:ext cx="7348342" cy="5004188"/>
          </a:xfrm>
        </p:spPr>
      </p:pic>
    </p:spTree>
    <p:extLst>
      <p:ext uri="{BB962C8B-B14F-4D97-AF65-F5344CB8AC3E}">
        <p14:creationId xmlns:p14="http://schemas.microsoft.com/office/powerpoint/2010/main" val="2115142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DA66ED-5346-A979-5FC3-5694651A0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270" y="654306"/>
            <a:ext cx="10631459" cy="5549388"/>
          </a:xfrm>
        </p:spPr>
      </p:pic>
    </p:spTree>
    <p:extLst>
      <p:ext uri="{BB962C8B-B14F-4D97-AF65-F5344CB8AC3E}">
        <p14:creationId xmlns:p14="http://schemas.microsoft.com/office/powerpoint/2010/main" val="2185644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3F3B3A70-7B4A-0C06-239C-88906272B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837" y="285553"/>
            <a:ext cx="6783285" cy="628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33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6" y="1858243"/>
            <a:ext cx="10339251" cy="4327724"/>
          </a:xfrm>
        </p:spPr>
        <p:txBody>
          <a:bodyPr>
            <a:normAutofit fontScale="62500" lnSpcReduction="20000"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700" b="1" u="sng" dirty="0">
                <a:solidFill>
                  <a:schemeClr val="tx1"/>
                </a:solidFill>
              </a:rPr>
              <a:t>La jonction neuromusculaire </a:t>
            </a:r>
            <a:r>
              <a:rPr lang="fr-FR" sz="4700" dirty="0">
                <a:solidFill>
                  <a:schemeClr val="tx1"/>
                </a:solidFill>
              </a:rPr>
              <a:t>ou </a:t>
            </a:r>
            <a:r>
              <a:rPr lang="fr-FR" sz="4700" b="1" u="sng" dirty="0">
                <a:solidFill>
                  <a:schemeClr val="tx1"/>
                </a:solidFill>
              </a:rPr>
              <a:t>plaque motrice </a:t>
            </a:r>
            <a:r>
              <a:rPr lang="fr-FR" sz="4700" dirty="0">
                <a:solidFill>
                  <a:schemeClr val="tx1"/>
                </a:solidFill>
              </a:rPr>
              <a:t>est une synapse qui s’établit entre un neurone moteur et une cellule musculaire.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700" dirty="0">
                <a:solidFill>
                  <a:schemeClr val="tx1"/>
                </a:solidFill>
              </a:rPr>
              <a:t>permet la transmission de l'influx nerveux de l'extrémité de l'axone à la fibre musculaire.</a:t>
            </a:r>
          </a:p>
          <a:p>
            <a:pPr mar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800" dirty="0">
                <a:solidFill>
                  <a:schemeClr val="tx1"/>
                </a:solidFill>
              </a:rPr>
              <a:t>Lorsque l'influx nerveux moteur parviens à la plaque motrice, il déclenche la libération d'un </a:t>
            </a:r>
            <a:r>
              <a:rPr lang="fr-FR" sz="4800" b="1" dirty="0">
                <a:solidFill>
                  <a:schemeClr val="tx1"/>
                </a:solidFill>
              </a:rPr>
              <a:t>neurotransmetteur</a:t>
            </a:r>
            <a:r>
              <a:rPr lang="fr-FR" sz="4800" dirty="0">
                <a:solidFill>
                  <a:schemeClr val="tx1"/>
                </a:solidFill>
              </a:rPr>
              <a:t>, </a:t>
            </a:r>
            <a:r>
              <a:rPr lang="fr-FR" sz="4800" b="1" dirty="0">
                <a:solidFill>
                  <a:srgbClr val="FF0000"/>
                </a:solidFill>
              </a:rPr>
              <a:t>l'acétylcholine</a:t>
            </a:r>
            <a:r>
              <a:rPr lang="fr-FR" sz="4800" dirty="0">
                <a:solidFill>
                  <a:schemeClr val="tx1"/>
                </a:solidFill>
              </a:rPr>
              <a:t>, qui en se fixant  sur les récepteurs, entraine la contraction de la fibre musculaire.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4700" dirty="0">
              <a:solidFill>
                <a:schemeClr val="tx1"/>
              </a:solidFill>
            </a:endParaRP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4700" dirty="0">
              <a:solidFill>
                <a:schemeClr val="tx1"/>
              </a:solidFill>
            </a:endParaRP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3200" dirty="0">
              <a:solidFill>
                <a:schemeClr val="tx1"/>
              </a:solidFill>
            </a:endParaRP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endParaRPr lang="fr-F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68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EFB91-A9A2-3A28-3692-CBAA8CB9C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63527"/>
            <a:ext cx="10058400" cy="1450757"/>
          </a:xfrm>
        </p:spPr>
        <p:txBody>
          <a:bodyPr>
            <a:normAutofit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Remarque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0B903-D65E-A4FC-8D44-D6F6FF134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022" y="1963721"/>
            <a:ext cx="10058400" cy="4023360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400" dirty="0">
                <a:solidFill>
                  <a:schemeClr val="tx1"/>
                </a:solidFill>
              </a:rPr>
              <a:t>Un même neurone innerve plusieurs cellules musculaires formant une structure appelée </a:t>
            </a:r>
            <a:r>
              <a:rPr lang="fr-FR" sz="4400" b="1" u="sng" dirty="0">
                <a:solidFill>
                  <a:schemeClr val="tx1"/>
                </a:solidFill>
              </a:rPr>
              <a:t>unité motrice</a:t>
            </a:r>
            <a:r>
              <a:rPr lang="fr-FR" sz="4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6884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1047176" cy="940947"/>
          </a:xfrm>
        </p:spPr>
        <p:txBody>
          <a:bodyPr>
            <a:norm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III) les besoins de la contraction musculaire: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4B620C-C281-A3EE-3CD1-215F896C9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937" y="1892601"/>
            <a:ext cx="8392927" cy="444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82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1047176" cy="940947"/>
          </a:xfrm>
        </p:spPr>
        <p:txBody>
          <a:bodyPr>
            <a:norm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III) les besoins de la contraction musculaire: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523B0B-1E8D-917C-814C-73EF4580E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52796"/>
            <a:ext cx="10058400" cy="4340233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fr-FR" sz="3200" dirty="0">
                <a:solidFill>
                  <a:schemeClr val="tx1"/>
                </a:solidFill>
              </a:rPr>
              <a:t>La contraction musculaire nécessite:</a:t>
            </a:r>
          </a:p>
          <a:p>
            <a:pPr algn="just">
              <a:lnSpc>
                <a:spcPct val="110000"/>
              </a:lnSpc>
            </a:pPr>
            <a:r>
              <a:rPr lang="fr-FR" sz="3200" dirty="0">
                <a:solidFill>
                  <a:schemeClr val="tx1"/>
                </a:solidFill>
              </a:rPr>
              <a:t>- La fixation de </a:t>
            </a:r>
            <a:r>
              <a:rPr lang="fr-FR" sz="3200" b="1" dirty="0">
                <a:solidFill>
                  <a:schemeClr val="tx1"/>
                </a:solidFill>
              </a:rPr>
              <a:t>l’acétylcholine</a:t>
            </a:r>
            <a:r>
              <a:rPr lang="fr-FR" sz="3200" dirty="0">
                <a:solidFill>
                  <a:schemeClr val="tx1"/>
                </a:solidFill>
              </a:rPr>
              <a:t>, libéré par le neuromoteur, sur les récepteurs post-synaptiques des fibres musculaires. </a:t>
            </a:r>
          </a:p>
          <a:p>
            <a:pPr algn="just">
              <a:lnSpc>
                <a:spcPct val="110000"/>
              </a:lnSpc>
            </a:pPr>
            <a:r>
              <a:rPr lang="fr-FR" sz="3200" dirty="0">
                <a:solidFill>
                  <a:schemeClr val="tx1"/>
                </a:solidFill>
              </a:rPr>
              <a:t>- De l’énergie provient de l’oxydation des nutriments (glucose) par le dioxygène suivant l’équation ci-dessous :</a:t>
            </a:r>
          </a:p>
          <a:p>
            <a:pPr algn="just">
              <a:lnSpc>
                <a:spcPct val="110000"/>
              </a:lnSpc>
            </a:pPr>
            <a:endParaRPr lang="fr-FR" sz="4000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endParaRPr lang="fr-FR" sz="4000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endParaRPr lang="fr-FR" sz="4000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endParaRPr lang="fr-FR" sz="4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738224-F079-5E89-9BBA-57C0BF151561}"/>
              </a:ext>
            </a:extLst>
          </p:cNvPr>
          <p:cNvSpPr txBox="1"/>
          <p:nvPr/>
        </p:nvSpPr>
        <p:spPr>
          <a:xfrm>
            <a:off x="2623984" y="5362654"/>
            <a:ext cx="85012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C6H12O6 + 6 O2                   6CO2 + 6H2O + Energie </a:t>
            </a:r>
            <a:endParaRPr lang="fr-FR" sz="2400" dirty="0"/>
          </a:p>
        </p:txBody>
      </p:sp>
      <p:cxnSp>
        <p:nvCxnSpPr>
          <p:cNvPr id="6" name="Connecteur droit avec flèche 8">
            <a:extLst>
              <a:ext uri="{FF2B5EF4-FFF2-40B4-BE49-F238E27FC236}">
                <a16:creationId xmlns:a16="http://schemas.microsoft.com/office/drawing/2014/main" id="{2DEF391C-64FC-4610-6C1F-25F5FDB159A0}"/>
              </a:ext>
            </a:extLst>
          </p:cNvPr>
          <p:cNvCxnSpPr/>
          <p:nvPr/>
        </p:nvCxnSpPr>
        <p:spPr>
          <a:xfrm>
            <a:off x="5213238" y="5608234"/>
            <a:ext cx="100289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1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824" y="627788"/>
            <a:ext cx="9980376" cy="940947"/>
          </a:xfrm>
        </p:spPr>
        <p:txBody>
          <a:bodyPr>
            <a:norm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Conclusion 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523B0B-1E8D-917C-814C-73EF4580E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07965"/>
            <a:ext cx="10058400" cy="4340233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fr-FR" sz="4000" dirty="0">
                <a:solidFill>
                  <a:schemeClr val="tx1"/>
                </a:solidFill>
              </a:rPr>
              <a:t>On déduit que la contraction musculaire est assurée par la combinaison des </a:t>
            </a:r>
            <a:r>
              <a:rPr lang="fr-FR" sz="4000" b="1" dirty="0">
                <a:solidFill>
                  <a:schemeClr val="tx1"/>
                </a:solidFill>
              </a:rPr>
              <a:t>fonctions de nutrition</a:t>
            </a:r>
            <a:r>
              <a:rPr lang="fr-FR" sz="4000" dirty="0">
                <a:solidFill>
                  <a:schemeClr val="tx1"/>
                </a:solidFill>
              </a:rPr>
              <a:t> et des </a:t>
            </a:r>
            <a:r>
              <a:rPr lang="fr-FR" sz="4000" b="1" dirty="0">
                <a:solidFill>
                  <a:schemeClr val="tx1"/>
                </a:solidFill>
              </a:rPr>
              <a:t>fonctions de relation</a:t>
            </a:r>
            <a:r>
              <a:rPr lang="fr-FR" sz="40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8033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58" y="235973"/>
            <a:ext cx="11047176" cy="940947"/>
          </a:xfrm>
        </p:spPr>
        <p:txBody>
          <a:bodyPr>
            <a:norm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IV) Hygiène du système musculaire:</a:t>
            </a:r>
          </a:p>
        </p:txBody>
      </p:sp>
      <p:graphicFrame>
        <p:nvGraphicFramePr>
          <p:cNvPr id="3" name="Tableau 1">
            <a:extLst>
              <a:ext uri="{FF2B5EF4-FFF2-40B4-BE49-F238E27FC236}">
                <a16:creationId xmlns:a16="http://schemas.microsoft.com/office/drawing/2014/main" id="{A81C170F-464F-5367-B390-A042C15A6B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5526515"/>
              </p:ext>
            </p:extLst>
          </p:nvPr>
        </p:nvGraphicFramePr>
        <p:xfrm>
          <a:off x="342165" y="1393231"/>
          <a:ext cx="11507669" cy="52287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98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9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437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chemeClr val="tx1"/>
                          </a:solidFill>
                        </a:rPr>
                        <a:t>Les dangers 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</a:rPr>
                        <a:t>الأخطار</a:t>
                      </a:r>
                      <a:endParaRPr lang="fr-FR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chemeClr val="tx1"/>
                          </a:solidFill>
                        </a:rPr>
                        <a:t>La prévention </a:t>
                      </a:r>
                      <a:r>
                        <a:rPr lang="ar-MA" sz="2800" b="1" dirty="0">
                          <a:solidFill>
                            <a:schemeClr val="tx1"/>
                          </a:solidFill>
                        </a:rPr>
                        <a:t>الوقاية</a:t>
                      </a:r>
                      <a:endParaRPr lang="fr-FR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0359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  <a:buFont typeface="Arial" panose="020B0604020202020204" pitchFamily="34" charset="0"/>
                        <a:buNone/>
                      </a:pPr>
                      <a:endParaRPr lang="fr-FR" sz="2800" b="1" dirty="0">
                        <a:solidFill>
                          <a:srgbClr val="00B050"/>
                        </a:solidFill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fr-FR" sz="2800" b="1" dirty="0">
                          <a:solidFill>
                            <a:srgbClr val="00B050"/>
                          </a:solidFill>
                        </a:rPr>
                        <a:t>- Courbatures musculaires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28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- Déchirures</a:t>
                      </a:r>
                      <a:r>
                        <a:rPr lang="fr-FR" sz="2800" b="1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musculaires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28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- Élongation musculaire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fr-FR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Éviter la violence au cours des exercices</a:t>
                      </a:r>
                      <a:r>
                        <a:rPr lang="fr-FR" sz="2800" b="1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sportifs.</a:t>
                      </a:r>
                      <a:br>
                        <a:rPr lang="fr-FR" sz="280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280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fr-FR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Respecter les règles de l'échauffement</a:t>
                      </a:r>
                      <a:r>
                        <a:rPr lang="fr-FR" sz="2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sportif.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fr-FR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Éviter le tabac, l’alcool, les drogues et des produits dopants.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2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Il faut que la nutrition soit équilibrée et recouvre tous les besoins énergétiques.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49476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TM04033937[[fn=Traînée de condensation]]</Template>
  <TotalTime>3709</TotalTime>
  <Words>639</Words>
  <Application>Microsoft Office PowerPoint</Application>
  <PresentationFormat>Widescreen</PresentationFormat>
  <Paragraphs>69</Paragraphs>
  <Slides>28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Adobe Arabic</vt:lpstr>
      <vt:lpstr>Arial</vt:lpstr>
      <vt:lpstr>Calibri</vt:lpstr>
      <vt:lpstr>Calibri Light</vt:lpstr>
      <vt:lpstr>Times New Roman</vt:lpstr>
      <vt:lpstr>Retrospect</vt:lpstr>
      <vt:lpstr>LE SYSTÈME MUSCULAIRE الجهاز العضلي </vt:lpstr>
      <vt:lpstr>Introduction :</vt:lpstr>
      <vt:lpstr>Remarque : Les muscles squelettiques sont fixés aux os.</vt:lpstr>
      <vt:lpstr>PowerPoint Presentation</vt:lpstr>
      <vt:lpstr>I) Les caractéristiques du muscle squelettiques :</vt:lpstr>
      <vt:lpstr>PowerPoint Presentation</vt:lpstr>
      <vt:lpstr>PowerPoint Presentation</vt:lpstr>
      <vt:lpstr>PowerPoint Presentation</vt:lpstr>
      <vt:lpstr>PowerPoint Presentation</vt:lpstr>
      <vt:lpstr>2) Etude des propriétés du muscle squelettique :</vt:lpstr>
      <vt:lpstr>PowerPoint Presentation</vt:lpstr>
      <vt:lpstr>PowerPoint Presentation</vt:lpstr>
      <vt:lpstr>PowerPoint Presentation</vt:lpstr>
      <vt:lpstr>Conclusion :</vt:lpstr>
      <vt:lpstr>II) La structure du muscle squelettique :</vt:lpstr>
      <vt:lpstr>PowerPoint Presentation</vt:lpstr>
      <vt:lpstr>PowerPoint Presentation</vt:lpstr>
      <vt:lpstr>PowerPoint Presentation</vt:lpstr>
      <vt:lpstr>2) Jonction neuro-musculaire :</vt:lpstr>
      <vt:lpstr>PowerPoint Presentation</vt:lpstr>
      <vt:lpstr>PowerPoint Presentation</vt:lpstr>
      <vt:lpstr>PowerPoint Presentation</vt:lpstr>
      <vt:lpstr>PowerPoint Presentation</vt:lpstr>
      <vt:lpstr>Remarque :</vt:lpstr>
      <vt:lpstr>III) les besoins de la contraction musculaire:</vt:lpstr>
      <vt:lpstr>III) les besoins de la contraction musculaire:</vt:lpstr>
      <vt:lpstr>Conclusion :</vt:lpstr>
      <vt:lpstr>IV) Hygiène du système musculaire: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HADIRI.YASSINE</cp:lastModifiedBy>
  <cp:revision>683</cp:revision>
  <dcterms:created xsi:type="dcterms:W3CDTF">2019-09-29T19:18:53Z</dcterms:created>
  <dcterms:modified xsi:type="dcterms:W3CDTF">2026-10-12T19:05:12Z</dcterms:modified>
</cp:coreProperties>
</file>