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notesMasterIdLst>
    <p:notesMasterId r:id="rId82"/>
  </p:notesMasterIdLst>
  <p:sldIdLst>
    <p:sldId id="802" r:id="rId2"/>
    <p:sldId id="256" r:id="rId3"/>
    <p:sldId id="800" r:id="rId4"/>
    <p:sldId id="850" r:id="rId5"/>
    <p:sldId id="833" r:id="rId6"/>
    <p:sldId id="891" r:id="rId7"/>
    <p:sldId id="834" r:id="rId8"/>
    <p:sldId id="812" r:id="rId9"/>
    <p:sldId id="813" r:id="rId10"/>
    <p:sldId id="892" r:id="rId11"/>
    <p:sldId id="863" r:id="rId12"/>
    <p:sldId id="893" r:id="rId13"/>
    <p:sldId id="869" r:id="rId14"/>
    <p:sldId id="894" r:id="rId15"/>
    <p:sldId id="826" r:id="rId16"/>
    <p:sldId id="842" r:id="rId17"/>
    <p:sldId id="902" r:id="rId18"/>
    <p:sldId id="828" r:id="rId19"/>
    <p:sldId id="258" r:id="rId20"/>
    <p:sldId id="761" r:id="rId21"/>
    <p:sldId id="803" r:id="rId22"/>
    <p:sldId id="809" r:id="rId23"/>
    <p:sldId id="896" r:id="rId24"/>
    <p:sldId id="806" r:id="rId25"/>
    <p:sldId id="830" r:id="rId26"/>
    <p:sldId id="831" r:id="rId27"/>
    <p:sldId id="815" r:id="rId28"/>
    <p:sldId id="835" r:id="rId29"/>
    <p:sldId id="816" r:id="rId30"/>
    <p:sldId id="817" r:id="rId31"/>
    <p:sldId id="827" r:id="rId32"/>
    <p:sldId id="818" r:id="rId33"/>
    <p:sldId id="829" r:id="rId34"/>
    <p:sldId id="898" r:id="rId35"/>
    <p:sldId id="838" r:id="rId36"/>
    <p:sldId id="839" r:id="rId37"/>
    <p:sldId id="840" r:id="rId38"/>
    <p:sldId id="841" r:id="rId39"/>
    <p:sldId id="820" r:id="rId40"/>
    <p:sldId id="819" r:id="rId41"/>
    <p:sldId id="822" r:id="rId42"/>
    <p:sldId id="845" r:id="rId43"/>
    <p:sldId id="851" r:id="rId44"/>
    <p:sldId id="824" r:id="rId45"/>
    <p:sldId id="825" r:id="rId46"/>
    <p:sldId id="852" r:id="rId47"/>
    <p:sldId id="849" r:id="rId48"/>
    <p:sldId id="855" r:id="rId49"/>
    <p:sldId id="821" r:id="rId50"/>
    <p:sldId id="854" r:id="rId51"/>
    <p:sldId id="856" r:id="rId52"/>
    <p:sldId id="857" r:id="rId53"/>
    <p:sldId id="858" r:id="rId54"/>
    <p:sldId id="868" r:id="rId55"/>
    <p:sldId id="859" r:id="rId56"/>
    <p:sldId id="871" r:id="rId57"/>
    <p:sldId id="860" r:id="rId58"/>
    <p:sldId id="861" r:id="rId59"/>
    <p:sldId id="881" r:id="rId60"/>
    <p:sldId id="899" r:id="rId61"/>
    <p:sldId id="889" r:id="rId62"/>
    <p:sldId id="870" r:id="rId63"/>
    <p:sldId id="887" r:id="rId64"/>
    <p:sldId id="888" r:id="rId65"/>
    <p:sldId id="885" r:id="rId66"/>
    <p:sldId id="886" r:id="rId67"/>
    <p:sldId id="864" r:id="rId68"/>
    <p:sldId id="901" r:id="rId69"/>
    <p:sldId id="879" r:id="rId70"/>
    <p:sldId id="880" r:id="rId71"/>
    <p:sldId id="877" r:id="rId72"/>
    <p:sldId id="866" r:id="rId73"/>
    <p:sldId id="872" r:id="rId74"/>
    <p:sldId id="873" r:id="rId75"/>
    <p:sldId id="874" r:id="rId76"/>
    <p:sldId id="875" r:id="rId77"/>
    <p:sldId id="846" r:id="rId78"/>
    <p:sldId id="900" r:id="rId79"/>
    <p:sldId id="903" r:id="rId80"/>
    <p:sldId id="904" r:id="rId8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AFE"/>
    <a:srgbClr val="FFFFFF"/>
    <a:srgbClr val="FEFEF0"/>
    <a:srgbClr val="FAFBE0"/>
    <a:srgbClr val="FEFFF7"/>
    <a:srgbClr val="F7F8F5"/>
    <a:srgbClr val="F7FAEF"/>
    <a:srgbClr val="00602B"/>
    <a:srgbClr val="FFF5F7"/>
    <a:srgbClr val="F3F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3969" autoAdjust="0"/>
  </p:normalViewPr>
  <p:slideViewPr>
    <p:cSldViewPr snapToGrid="0">
      <p:cViewPr>
        <p:scale>
          <a:sx n="75" d="100"/>
          <a:sy n="75" d="100"/>
        </p:scale>
        <p:origin x="2280" y="1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53C97A-9DAA-4C86-91E4-4DE63D3F715F}" type="doc">
      <dgm:prSet loTypeId="urn:microsoft.com/office/officeart/2005/8/layout/orgChart1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fr-FR"/>
        </a:p>
      </dgm:t>
    </dgm:pt>
    <dgm:pt modelId="{0AA6773D-9F5B-4788-A3D3-3A42AA31B7F2}">
      <dgm:prSet phldrT="[Text]"/>
      <dgm:spPr/>
      <dgm:t>
        <a:bodyPr/>
        <a:lstStyle/>
        <a:p>
          <a:r>
            <a:rPr lang="fr-FR" noProof="0" dirty="0"/>
            <a:t>Système Nerveux</a:t>
          </a:r>
        </a:p>
      </dgm:t>
    </dgm:pt>
    <dgm:pt modelId="{5F29C878-480E-44AE-AFDB-C4D898E61080}" type="parTrans" cxnId="{2F2FED3D-B4F8-480E-88F6-5CAF1DB7E6FD}">
      <dgm:prSet/>
      <dgm:spPr/>
      <dgm:t>
        <a:bodyPr/>
        <a:lstStyle/>
        <a:p>
          <a:endParaRPr lang="fr-FR" noProof="0" dirty="0"/>
        </a:p>
      </dgm:t>
    </dgm:pt>
    <dgm:pt modelId="{BB79F451-D56F-4F41-BC85-27FCE9CEA8F9}" type="sibTrans" cxnId="{2F2FED3D-B4F8-480E-88F6-5CAF1DB7E6FD}">
      <dgm:prSet/>
      <dgm:spPr/>
      <dgm:t>
        <a:bodyPr/>
        <a:lstStyle/>
        <a:p>
          <a:endParaRPr lang="fr-FR" noProof="0" dirty="0"/>
        </a:p>
      </dgm:t>
    </dgm:pt>
    <dgm:pt modelId="{FBC89D9C-47B1-44CB-BAE6-B0BF6B95245E}" type="asst">
      <dgm:prSet phldrT="[Text]"/>
      <dgm:spPr/>
      <dgm:t>
        <a:bodyPr/>
        <a:lstStyle/>
        <a:p>
          <a:r>
            <a:rPr lang="fr-FR" noProof="0" dirty="0"/>
            <a:t>Système nerveux centrale</a:t>
          </a:r>
        </a:p>
      </dgm:t>
    </dgm:pt>
    <dgm:pt modelId="{A6F06BFC-D313-4B11-9FD2-C569C17BE397}" type="parTrans" cxnId="{85F25CC4-DD2A-47D2-BDC2-F0A41E024D24}">
      <dgm:prSet/>
      <dgm:spPr/>
      <dgm:t>
        <a:bodyPr/>
        <a:lstStyle/>
        <a:p>
          <a:endParaRPr lang="fr-FR" noProof="0" dirty="0"/>
        </a:p>
      </dgm:t>
    </dgm:pt>
    <dgm:pt modelId="{D9EBAD39-6523-4D64-A6CA-167B2D69B006}" type="sibTrans" cxnId="{85F25CC4-DD2A-47D2-BDC2-F0A41E024D24}">
      <dgm:prSet/>
      <dgm:spPr/>
      <dgm:t>
        <a:bodyPr/>
        <a:lstStyle/>
        <a:p>
          <a:endParaRPr lang="fr-FR" noProof="0" dirty="0"/>
        </a:p>
      </dgm:t>
    </dgm:pt>
    <dgm:pt modelId="{9886BFFE-DA0E-4E0E-B908-0497689714E8}">
      <dgm:prSet phldrT="[Text]"/>
      <dgm:spPr/>
      <dgm:t>
        <a:bodyPr/>
        <a:lstStyle/>
        <a:p>
          <a:r>
            <a:rPr lang="fr-FR" noProof="0" dirty="0"/>
            <a:t>Les nerfs</a:t>
          </a:r>
        </a:p>
      </dgm:t>
    </dgm:pt>
    <dgm:pt modelId="{8D9C4234-1197-4BD3-B4EC-762100449B99}" type="parTrans" cxnId="{79EA9D8D-9669-467A-899F-05B28F074BC6}">
      <dgm:prSet/>
      <dgm:spPr/>
      <dgm:t>
        <a:bodyPr/>
        <a:lstStyle/>
        <a:p>
          <a:endParaRPr lang="fr-FR" noProof="0" dirty="0"/>
        </a:p>
      </dgm:t>
    </dgm:pt>
    <dgm:pt modelId="{F6F81705-B288-479A-9C85-048B5AF1BB74}" type="sibTrans" cxnId="{79EA9D8D-9669-467A-899F-05B28F074BC6}">
      <dgm:prSet/>
      <dgm:spPr/>
      <dgm:t>
        <a:bodyPr/>
        <a:lstStyle/>
        <a:p>
          <a:endParaRPr lang="fr-FR" noProof="0" dirty="0"/>
        </a:p>
      </dgm:t>
    </dgm:pt>
    <dgm:pt modelId="{1A5305D9-F11B-4B1C-BFCA-2BD0C14073B0}" type="asst">
      <dgm:prSet phldrT="[Text]"/>
      <dgm:spPr/>
      <dgm:t>
        <a:bodyPr/>
        <a:lstStyle/>
        <a:p>
          <a:r>
            <a:rPr lang="fr-FR" noProof="0" dirty="0"/>
            <a:t>Système nerveux périphérique</a:t>
          </a:r>
        </a:p>
      </dgm:t>
    </dgm:pt>
    <dgm:pt modelId="{8E4DF6C6-977D-4823-930A-D9FBBF39206D}" type="parTrans" cxnId="{4AE72741-5777-4730-AEB3-8C393C51A571}">
      <dgm:prSet/>
      <dgm:spPr/>
      <dgm:t>
        <a:bodyPr/>
        <a:lstStyle/>
        <a:p>
          <a:endParaRPr lang="fr-FR" noProof="0" dirty="0"/>
        </a:p>
      </dgm:t>
    </dgm:pt>
    <dgm:pt modelId="{48473608-7593-403C-9EA5-6DB41ECC0292}" type="sibTrans" cxnId="{4AE72741-5777-4730-AEB3-8C393C51A571}">
      <dgm:prSet/>
      <dgm:spPr/>
      <dgm:t>
        <a:bodyPr/>
        <a:lstStyle/>
        <a:p>
          <a:endParaRPr lang="fr-FR" noProof="0" dirty="0"/>
        </a:p>
      </dgm:t>
    </dgm:pt>
    <dgm:pt modelId="{EFE451A9-D137-4329-A28F-8EE1DF96690C}" type="asst">
      <dgm:prSet phldrT="[Text]"/>
      <dgm:spPr/>
      <dgm:t>
        <a:bodyPr/>
        <a:lstStyle/>
        <a:p>
          <a:r>
            <a:rPr lang="fr-FR" noProof="0" dirty="0"/>
            <a:t>L’Encéphale</a:t>
          </a:r>
        </a:p>
      </dgm:t>
    </dgm:pt>
    <dgm:pt modelId="{474E56ED-3AC1-4577-B97B-F16F0644ED98}" type="parTrans" cxnId="{D7406037-43B4-4E9F-85EC-6BAB06DA6238}">
      <dgm:prSet/>
      <dgm:spPr/>
      <dgm:t>
        <a:bodyPr/>
        <a:lstStyle/>
        <a:p>
          <a:endParaRPr lang="fr-FR" noProof="0" dirty="0"/>
        </a:p>
      </dgm:t>
    </dgm:pt>
    <dgm:pt modelId="{F1A1036A-6B1C-4577-96A3-32A12E64E7E4}" type="sibTrans" cxnId="{D7406037-43B4-4E9F-85EC-6BAB06DA6238}">
      <dgm:prSet/>
      <dgm:spPr/>
      <dgm:t>
        <a:bodyPr/>
        <a:lstStyle/>
        <a:p>
          <a:endParaRPr lang="fr-FR" noProof="0" dirty="0"/>
        </a:p>
      </dgm:t>
    </dgm:pt>
    <dgm:pt modelId="{8943C755-7FDB-4E20-B5DA-E06FE00C437B}" type="asst">
      <dgm:prSet phldrT="[Text]"/>
      <dgm:spPr/>
      <dgm:t>
        <a:bodyPr/>
        <a:lstStyle/>
        <a:p>
          <a:pPr algn="ctr"/>
          <a:r>
            <a:rPr lang="fr-FR" noProof="0" dirty="0"/>
            <a:t>La Moelle épinière</a:t>
          </a:r>
        </a:p>
      </dgm:t>
    </dgm:pt>
    <dgm:pt modelId="{95C695B7-385A-4912-BA41-80A1F8B0B5CD}" type="parTrans" cxnId="{9DF2878F-FB24-452B-8F99-0C875F00386E}">
      <dgm:prSet/>
      <dgm:spPr/>
      <dgm:t>
        <a:bodyPr/>
        <a:lstStyle/>
        <a:p>
          <a:endParaRPr lang="fr-FR" noProof="0" dirty="0"/>
        </a:p>
      </dgm:t>
    </dgm:pt>
    <dgm:pt modelId="{32EC1CF7-C8B9-4B48-BC05-6C90E0E7C8BD}" type="sibTrans" cxnId="{9DF2878F-FB24-452B-8F99-0C875F00386E}">
      <dgm:prSet/>
      <dgm:spPr/>
      <dgm:t>
        <a:bodyPr/>
        <a:lstStyle/>
        <a:p>
          <a:endParaRPr lang="fr-FR" noProof="0" dirty="0"/>
        </a:p>
      </dgm:t>
    </dgm:pt>
    <dgm:pt modelId="{22B8D9BA-40AA-4F9F-A7E5-DF2F7BB0B1A9}" type="asst">
      <dgm:prSet phldrT="[Text]"/>
      <dgm:spPr/>
      <dgm:t>
        <a:bodyPr/>
        <a:lstStyle/>
        <a:p>
          <a:r>
            <a:rPr lang="en-GB" noProof="0" dirty="0" err="1"/>
            <a:t>Cerveau</a:t>
          </a:r>
          <a:endParaRPr lang="en-GB" noProof="0" dirty="0"/>
        </a:p>
      </dgm:t>
    </dgm:pt>
    <dgm:pt modelId="{FE351E56-8370-467A-BC00-4F540B7E2E22}" type="parTrans" cxnId="{DBF9E318-D4DD-49C9-8B4D-B18305C51414}">
      <dgm:prSet/>
      <dgm:spPr/>
      <dgm:t>
        <a:bodyPr/>
        <a:lstStyle/>
        <a:p>
          <a:endParaRPr lang="fr-FR"/>
        </a:p>
      </dgm:t>
    </dgm:pt>
    <dgm:pt modelId="{B894DF77-63F1-4BB0-9B0A-3766C64A48AE}" type="sibTrans" cxnId="{DBF9E318-D4DD-49C9-8B4D-B18305C51414}">
      <dgm:prSet/>
      <dgm:spPr/>
      <dgm:t>
        <a:bodyPr/>
        <a:lstStyle/>
        <a:p>
          <a:endParaRPr lang="fr-FR"/>
        </a:p>
      </dgm:t>
    </dgm:pt>
    <dgm:pt modelId="{49235307-11EA-4A25-B0FE-BEED6F536BC5}" type="asst">
      <dgm:prSet phldrT="[Text]"/>
      <dgm:spPr/>
      <dgm:t>
        <a:bodyPr/>
        <a:lstStyle/>
        <a:p>
          <a:r>
            <a:rPr lang="en-GB" noProof="0" dirty="0" err="1"/>
            <a:t>Cervelet</a:t>
          </a:r>
          <a:endParaRPr lang="en-GB" noProof="0" dirty="0"/>
        </a:p>
      </dgm:t>
    </dgm:pt>
    <dgm:pt modelId="{2E77FAFA-49E3-483F-AFA6-F291EBA57480}" type="parTrans" cxnId="{762378A0-F77A-4A5A-AA54-90D509F5F6C0}">
      <dgm:prSet/>
      <dgm:spPr/>
      <dgm:t>
        <a:bodyPr/>
        <a:lstStyle/>
        <a:p>
          <a:endParaRPr lang="fr-FR"/>
        </a:p>
      </dgm:t>
    </dgm:pt>
    <dgm:pt modelId="{D95460DA-EEF6-4EA7-BF99-11B07CA6DE1B}" type="sibTrans" cxnId="{762378A0-F77A-4A5A-AA54-90D509F5F6C0}">
      <dgm:prSet/>
      <dgm:spPr/>
      <dgm:t>
        <a:bodyPr/>
        <a:lstStyle/>
        <a:p>
          <a:endParaRPr lang="fr-FR"/>
        </a:p>
      </dgm:t>
    </dgm:pt>
    <dgm:pt modelId="{9195D861-7FA7-4CF1-97D3-F30DF4D537BC}" type="asst">
      <dgm:prSet phldrT="[Text]"/>
      <dgm:spPr/>
      <dgm:t>
        <a:bodyPr/>
        <a:lstStyle/>
        <a:p>
          <a:r>
            <a:rPr lang="en-GB" noProof="0" dirty="0" err="1"/>
            <a:t>Bulbe</a:t>
          </a:r>
          <a:r>
            <a:rPr lang="en-GB" noProof="0" dirty="0"/>
            <a:t> </a:t>
          </a:r>
          <a:r>
            <a:rPr lang="en-GB" noProof="0" dirty="0" err="1"/>
            <a:t>rachidien</a:t>
          </a:r>
          <a:endParaRPr lang="en-GB" noProof="0" dirty="0"/>
        </a:p>
      </dgm:t>
    </dgm:pt>
    <dgm:pt modelId="{FE844B3A-0BFB-4995-86C9-DF2968507B39}" type="sibTrans" cxnId="{74E53A04-4F3C-49D6-B9AC-26CC37EBD8E5}">
      <dgm:prSet/>
      <dgm:spPr/>
      <dgm:t>
        <a:bodyPr/>
        <a:lstStyle/>
        <a:p>
          <a:endParaRPr lang="fr-FR"/>
        </a:p>
      </dgm:t>
    </dgm:pt>
    <dgm:pt modelId="{DAFB9329-6FFD-44D3-BBCB-5EF9FFEE1E15}" type="parTrans" cxnId="{74E53A04-4F3C-49D6-B9AC-26CC37EBD8E5}">
      <dgm:prSet/>
      <dgm:spPr/>
      <dgm:t>
        <a:bodyPr/>
        <a:lstStyle/>
        <a:p>
          <a:endParaRPr lang="fr-FR"/>
        </a:p>
      </dgm:t>
    </dgm:pt>
    <dgm:pt modelId="{FEAB9910-B962-4423-9BF2-2AF97B4BF140}" type="pres">
      <dgm:prSet presAssocID="{F553C97A-9DAA-4C86-91E4-4DE63D3F715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F8FD1AD-49F7-4493-B0F3-0302EE362D62}" type="pres">
      <dgm:prSet presAssocID="{0AA6773D-9F5B-4788-A3D3-3A42AA31B7F2}" presName="hierRoot1" presStyleCnt="0">
        <dgm:presLayoutVars>
          <dgm:hierBranch val="init"/>
        </dgm:presLayoutVars>
      </dgm:prSet>
      <dgm:spPr/>
    </dgm:pt>
    <dgm:pt modelId="{18EBE942-8817-4BEC-989D-9E02B57E7F70}" type="pres">
      <dgm:prSet presAssocID="{0AA6773D-9F5B-4788-A3D3-3A42AA31B7F2}" presName="rootComposite1" presStyleCnt="0"/>
      <dgm:spPr/>
    </dgm:pt>
    <dgm:pt modelId="{83190D2C-872B-4616-AB63-3F98F204C0C0}" type="pres">
      <dgm:prSet presAssocID="{0AA6773D-9F5B-4788-A3D3-3A42AA31B7F2}" presName="rootText1" presStyleLbl="node0" presStyleIdx="0" presStyleCnt="1">
        <dgm:presLayoutVars>
          <dgm:chPref val="3"/>
        </dgm:presLayoutVars>
      </dgm:prSet>
      <dgm:spPr/>
    </dgm:pt>
    <dgm:pt modelId="{6208E0F9-D7A8-4D16-AE5E-14C405208CE1}" type="pres">
      <dgm:prSet presAssocID="{0AA6773D-9F5B-4788-A3D3-3A42AA31B7F2}" presName="rootConnector1" presStyleLbl="node1" presStyleIdx="0" presStyleCnt="0"/>
      <dgm:spPr/>
    </dgm:pt>
    <dgm:pt modelId="{26DDBC7C-6323-48EC-B0DE-2B4C431151C8}" type="pres">
      <dgm:prSet presAssocID="{0AA6773D-9F5B-4788-A3D3-3A42AA31B7F2}" presName="hierChild2" presStyleCnt="0"/>
      <dgm:spPr/>
    </dgm:pt>
    <dgm:pt modelId="{A87B252E-F6B1-430D-9223-62D153AACDCE}" type="pres">
      <dgm:prSet presAssocID="{0AA6773D-9F5B-4788-A3D3-3A42AA31B7F2}" presName="hierChild3" presStyleCnt="0"/>
      <dgm:spPr/>
    </dgm:pt>
    <dgm:pt modelId="{1D73FC2A-B57E-4E9E-B351-3AE350E5BD65}" type="pres">
      <dgm:prSet presAssocID="{A6F06BFC-D313-4B11-9FD2-C569C17BE397}" presName="Name111" presStyleLbl="parChTrans1D2" presStyleIdx="0" presStyleCnt="2"/>
      <dgm:spPr/>
    </dgm:pt>
    <dgm:pt modelId="{FE361997-017B-44CE-997D-AF5939921A91}" type="pres">
      <dgm:prSet presAssocID="{FBC89D9C-47B1-44CB-BAE6-B0BF6B95245E}" presName="hierRoot3" presStyleCnt="0">
        <dgm:presLayoutVars>
          <dgm:hierBranch val="init"/>
        </dgm:presLayoutVars>
      </dgm:prSet>
      <dgm:spPr/>
    </dgm:pt>
    <dgm:pt modelId="{EC9A876D-BD7D-4785-8581-2669A3AD2EB9}" type="pres">
      <dgm:prSet presAssocID="{FBC89D9C-47B1-44CB-BAE6-B0BF6B95245E}" presName="rootComposite3" presStyleCnt="0"/>
      <dgm:spPr/>
    </dgm:pt>
    <dgm:pt modelId="{EE55ABDA-D411-4C7B-AC7A-D25682E881FF}" type="pres">
      <dgm:prSet presAssocID="{FBC89D9C-47B1-44CB-BAE6-B0BF6B95245E}" presName="rootText3" presStyleLbl="asst1" presStyleIdx="0" presStyleCnt="7">
        <dgm:presLayoutVars>
          <dgm:chPref val="3"/>
        </dgm:presLayoutVars>
      </dgm:prSet>
      <dgm:spPr/>
    </dgm:pt>
    <dgm:pt modelId="{E459907F-299D-4176-BB3B-44276D2FC78B}" type="pres">
      <dgm:prSet presAssocID="{FBC89D9C-47B1-44CB-BAE6-B0BF6B95245E}" presName="rootConnector3" presStyleLbl="asst1" presStyleIdx="0" presStyleCnt="7"/>
      <dgm:spPr/>
    </dgm:pt>
    <dgm:pt modelId="{8638F676-CC98-4A28-AA05-136A182D213F}" type="pres">
      <dgm:prSet presAssocID="{FBC89D9C-47B1-44CB-BAE6-B0BF6B95245E}" presName="hierChild6" presStyleCnt="0"/>
      <dgm:spPr/>
    </dgm:pt>
    <dgm:pt modelId="{B588C195-3037-4BC0-9D5B-0FD721D98C43}" type="pres">
      <dgm:prSet presAssocID="{FBC89D9C-47B1-44CB-BAE6-B0BF6B95245E}" presName="hierChild7" presStyleCnt="0"/>
      <dgm:spPr/>
    </dgm:pt>
    <dgm:pt modelId="{D6D64857-8D87-4A34-AB53-236E5EA5B6D2}" type="pres">
      <dgm:prSet presAssocID="{474E56ED-3AC1-4577-B97B-F16F0644ED98}" presName="Name111" presStyleLbl="parChTrans1D3" presStyleIdx="0" presStyleCnt="3"/>
      <dgm:spPr/>
    </dgm:pt>
    <dgm:pt modelId="{61AD148D-B25C-4FE6-922D-5DB66D8FBB38}" type="pres">
      <dgm:prSet presAssocID="{EFE451A9-D137-4329-A28F-8EE1DF96690C}" presName="hierRoot3" presStyleCnt="0">
        <dgm:presLayoutVars>
          <dgm:hierBranch val="init"/>
        </dgm:presLayoutVars>
      </dgm:prSet>
      <dgm:spPr/>
    </dgm:pt>
    <dgm:pt modelId="{9D6485AE-0219-43C0-A0F3-BE17B41DA7D1}" type="pres">
      <dgm:prSet presAssocID="{EFE451A9-D137-4329-A28F-8EE1DF96690C}" presName="rootComposite3" presStyleCnt="0"/>
      <dgm:spPr/>
    </dgm:pt>
    <dgm:pt modelId="{4828AA5D-F7ED-40AD-87E1-9BA09E542152}" type="pres">
      <dgm:prSet presAssocID="{EFE451A9-D137-4329-A28F-8EE1DF96690C}" presName="rootText3" presStyleLbl="asst1" presStyleIdx="1" presStyleCnt="7">
        <dgm:presLayoutVars>
          <dgm:chPref val="3"/>
        </dgm:presLayoutVars>
      </dgm:prSet>
      <dgm:spPr/>
    </dgm:pt>
    <dgm:pt modelId="{E8835230-477D-44A6-9FA7-5F899A5BE547}" type="pres">
      <dgm:prSet presAssocID="{EFE451A9-D137-4329-A28F-8EE1DF96690C}" presName="rootConnector3" presStyleLbl="asst1" presStyleIdx="1" presStyleCnt="7"/>
      <dgm:spPr/>
    </dgm:pt>
    <dgm:pt modelId="{799608C7-BD8B-4623-804B-806448FF6AD9}" type="pres">
      <dgm:prSet presAssocID="{EFE451A9-D137-4329-A28F-8EE1DF96690C}" presName="hierChild6" presStyleCnt="0"/>
      <dgm:spPr/>
    </dgm:pt>
    <dgm:pt modelId="{32E59AD2-2068-4233-A6E6-7D932D5FEAFF}" type="pres">
      <dgm:prSet presAssocID="{EFE451A9-D137-4329-A28F-8EE1DF96690C}" presName="hierChild7" presStyleCnt="0"/>
      <dgm:spPr/>
    </dgm:pt>
    <dgm:pt modelId="{19F66155-C22F-4A2F-82CC-2C016773689C}" type="pres">
      <dgm:prSet presAssocID="{FE351E56-8370-467A-BC00-4F540B7E2E22}" presName="Name111" presStyleLbl="parChTrans1D4" presStyleIdx="0" presStyleCnt="3"/>
      <dgm:spPr/>
    </dgm:pt>
    <dgm:pt modelId="{E4AF3DBB-E951-4E07-92AF-D69E8A3D9536}" type="pres">
      <dgm:prSet presAssocID="{22B8D9BA-40AA-4F9F-A7E5-DF2F7BB0B1A9}" presName="hierRoot3" presStyleCnt="0">
        <dgm:presLayoutVars>
          <dgm:hierBranch val="init"/>
        </dgm:presLayoutVars>
      </dgm:prSet>
      <dgm:spPr/>
    </dgm:pt>
    <dgm:pt modelId="{60357316-EDD3-4251-B9C0-C94B2FF50E32}" type="pres">
      <dgm:prSet presAssocID="{22B8D9BA-40AA-4F9F-A7E5-DF2F7BB0B1A9}" presName="rootComposite3" presStyleCnt="0"/>
      <dgm:spPr/>
    </dgm:pt>
    <dgm:pt modelId="{56A707A9-75B4-4A18-B485-B5CD89948A3B}" type="pres">
      <dgm:prSet presAssocID="{22B8D9BA-40AA-4F9F-A7E5-DF2F7BB0B1A9}" presName="rootText3" presStyleLbl="asst1" presStyleIdx="2" presStyleCnt="7">
        <dgm:presLayoutVars>
          <dgm:chPref val="3"/>
        </dgm:presLayoutVars>
      </dgm:prSet>
      <dgm:spPr/>
    </dgm:pt>
    <dgm:pt modelId="{BC63C883-B287-412A-B66F-FCDFC68B3D54}" type="pres">
      <dgm:prSet presAssocID="{22B8D9BA-40AA-4F9F-A7E5-DF2F7BB0B1A9}" presName="rootConnector3" presStyleLbl="asst1" presStyleIdx="2" presStyleCnt="7"/>
      <dgm:spPr/>
    </dgm:pt>
    <dgm:pt modelId="{9A55A9BD-90E4-48EB-A029-5522A6E5EB95}" type="pres">
      <dgm:prSet presAssocID="{22B8D9BA-40AA-4F9F-A7E5-DF2F7BB0B1A9}" presName="hierChild6" presStyleCnt="0"/>
      <dgm:spPr/>
    </dgm:pt>
    <dgm:pt modelId="{E3C07D76-CB66-490A-B60A-3DECDB7FFC7A}" type="pres">
      <dgm:prSet presAssocID="{22B8D9BA-40AA-4F9F-A7E5-DF2F7BB0B1A9}" presName="hierChild7" presStyleCnt="0"/>
      <dgm:spPr/>
    </dgm:pt>
    <dgm:pt modelId="{03AC4672-0D5A-4777-BB41-5588D2371445}" type="pres">
      <dgm:prSet presAssocID="{2E77FAFA-49E3-483F-AFA6-F291EBA57480}" presName="Name111" presStyleLbl="parChTrans1D4" presStyleIdx="1" presStyleCnt="3"/>
      <dgm:spPr/>
    </dgm:pt>
    <dgm:pt modelId="{A9A4A31D-B4CE-4393-9ADD-C837D9B4D58F}" type="pres">
      <dgm:prSet presAssocID="{49235307-11EA-4A25-B0FE-BEED6F536BC5}" presName="hierRoot3" presStyleCnt="0">
        <dgm:presLayoutVars>
          <dgm:hierBranch val="init"/>
        </dgm:presLayoutVars>
      </dgm:prSet>
      <dgm:spPr/>
    </dgm:pt>
    <dgm:pt modelId="{929427CA-C8A0-4179-9D7E-EB5F7CD9E394}" type="pres">
      <dgm:prSet presAssocID="{49235307-11EA-4A25-B0FE-BEED6F536BC5}" presName="rootComposite3" presStyleCnt="0"/>
      <dgm:spPr/>
    </dgm:pt>
    <dgm:pt modelId="{7DD431A2-7A41-4C18-BC26-37D605CA3D8A}" type="pres">
      <dgm:prSet presAssocID="{49235307-11EA-4A25-B0FE-BEED6F536BC5}" presName="rootText3" presStyleLbl="asst1" presStyleIdx="3" presStyleCnt="7">
        <dgm:presLayoutVars>
          <dgm:chPref val="3"/>
        </dgm:presLayoutVars>
      </dgm:prSet>
      <dgm:spPr/>
    </dgm:pt>
    <dgm:pt modelId="{181D6312-5A57-4EEA-BDDC-AC205F7EB810}" type="pres">
      <dgm:prSet presAssocID="{49235307-11EA-4A25-B0FE-BEED6F536BC5}" presName="rootConnector3" presStyleLbl="asst1" presStyleIdx="3" presStyleCnt="7"/>
      <dgm:spPr/>
    </dgm:pt>
    <dgm:pt modelId="{9C61A164-870F-4728-81ED-AC8F7C4542D3}" type="pres">
      <dgm:prSet presAssocID="{49235307-11EA-4A25-B0FE-BEED6F536BC5}" presName="hierChild6" presStyleCnt="0"/>
      <dgm:spPr/>
    </dgm:pt>
    <dgm:pt modelId="{E59801BE-9FA6-452F-90DD-8968EE54D22A}" type="pres">
      <dgm:prSet presAssocID="{49235307-11EA-4A25-B0FE-BEED6F536BC5}" presName="hierChild7" presStyleCnt="0"/>
      <dgm:spPr/>
    </dgm:pt>
    <dgm:pt modelId="{1C2BF313-A9B2-428D-96D5-5ADE0E52400C}" type="pres">
      <dgm:prSet presAssocID="{DAFB9329-6FFD-44D3-BBCB-5EF9FFEE1E15}" presName="Name111" presStyleLbl="parChTrans1D4" presStyleIdx="2" presStyleCnt="3"/>
      <dgm:spPr/>
    </dgm:pt>
    <dgm:pt modelId="{92B552EB-CB78-413C-B5DF-8954F257C43F}" type="pres">
      <dgm:prSet presAssocID="{9195D861-7FA7-4CF1-97D3-F30DF4D537BC}" presName="hierRoot3" presStyleCnt="0">
        <dgm:presLayoutVars>
          <dgm:hierBranch val="init"/>
        </dgm:presLayoutVars>
      </dgm:prSet>
      <dgm:spPr/>
    </dgm:pt>
    <dgm:pt modelId="{ADDCA79D-EDDD-4556-8A91-C345912736A8}" type="pres">
      <dgm:prSet presAssocID="{9195D861-7FA7-4CF1-97D3-F30DF4D537BC}" presName="rootComposite3" presStyleCnt="0"/>
      <dgm:spPr/>
    </dgm:pt>
    <dgm:pt modelId="{F3483495-31FC-4C90-B23F-6D8C7AE0B5A8}" type="pres">
      <dgm:prSet presAssocID="{9195D861-7FA7-4CF1-97D3-F30DF4D537BC}" presName="rootText3" presStyleLbl="asst1" presStyleIdx="4" presStyleCnt="7">
        <dgm:presLayoutVars>
          <dgm:chPref val="3"/>
        </dgm:presLayoutVars>
      </dgm:prSet>
      <dgm:spPr/>
    </dgm:pt>
    <dgm:pt modelId="{3FE4DB17-97A9-404D-A722-B532E05DAF2D}" type="pres">
      <dgm:prSet presAssocID="{9195D861-7FA7-4CF1-97D3-F30DF4D537BC}" presName="rootConnector3" presStyleLbl="asst1" presStyleIdx="4" presStyleCnt="7"/>
      <dgm:spPr/>
    </dgm:pt>
    <dgm:pt modelId="{B31D7043-27AA-4508-BD6D-EFDEA8D14A67}" type="pres">
      <dgm:prSet presAssocID="{9195D861-7FA7-4CF1-97D3-F30DF4D537BC}" presName="hierChild6" presStyleCnt="0"/>
      <dgm:spPr/>
    </dgm:pt>
    <dgm:pt modelId="{034E6E5E-309C-4A43-BA9F-82A2FFE62B71}" type="pres">
      <dgm:prSet presAssocID="{9195D861-7FA7-4CF1-97D3-F30DF4D537BC}" presName="hierChild7" presStyleCnt="0"/>
      <dgm:spPr/>
    </dgm:pt>
    <dgm:pt modelId="{B61A27DC-57D1-4857-A7AA-6A18E93D242F}" type="pres">
      <dgm:prSet presAssocID="{95C695B7-385A-4912-BA41-80A1F8B0B5CD}" presName="Name111" presStyleLbl="parChTrans1D3" presStyleIdx="1" presStyleCnt="3"/>
      <dgm:spPr/>
    </dgm:pt>
    <dgm:pt modelId="{85A1B73F-5F7F-4585-8785-F0BBFF222FB6}" type="pres">
      <dgm:prSet presAssocID="{8943C755-7FDB-4E20-B5DA-E06FE00C437B}" presName="hierRoot3" presStyleCnt="0">
        <dgm:presLayoutVars>
          <dgm:hierBranch val="init"/>
        </dgm:presLayoutVars>
      </dgm:prSet>
      <dgm:spPr/>
    </dgm:pt>
    <dgm:pt modelId="{F36F4004-2CE3-470B-9A21-C4E961E49C2D}" type="pres">
      <dgm:prSet presAssocID="{8943C755-7FDB-4E20-B5DA-E06FE00C437B}" presName="rootComposite3" presStyleCnt="0"/>
      <dgm:spPr/>
    </dgm:pt>
    <dgm:pt modelId="{CBDD1C4C-8DC7-402A-B7F8-0C49CD819BE6}" type="pres">
      <dgm:prSet presAssocID="{8943C755-7FDB-4E20-B5DA-E06FE00C437B}" presName="rootText3" presStyleLbl="asst1" presStyleIdx="5" presStyleCnt="7">
        <dgm:presLayoutVars>
          <dgm:chPref val="3"/>
        </dgm:presLayoutVars>
      </dgm:prSet>
      <dgm:spPr/>
    </dgm:pt>
    <dgm:pt modelId="{8591C2DF-74F1-45B3-AC2C-CC9F91DB5F01}" type="pres">
      <dgm:prSet presAssocID="{8943C755-7FDB-4E20-B5DA-E06FE00C437B}" presName="rootConnector3" presStyleLbl="asst1" presStyleIdx="5" presStyleCnt="7"/>
      <dgm:spPr/>
    </dgm:pt>
    <dgm:pt modelId="{3E9958A2-21D0-4EEB-8DBB-4C8B4DFC2728}" type="pres">
      <dgm:prSet presAssocID="{8943C755-7FDB-4E20-B5DA-E06FE00C437B}" presName="hierChild6" presStyleCnt="0"/>
      <dgm:spPr/>
    </dgm:pt>
    <dgm:pt modelId="{1C999C47-D3FD-427A-8AE0-F8693F62737A}" type="pres">
      <dgm:prSet presAssocID="{8943C755-7FDB-4E20-B5DA-E06FE00C437B}" presName="hierChild7" presStyleCnt="0"/>
      <dgm:spPr/>
    </dgm:pt>
    <dgm:pt modelId="{AE7FB079-962A-46C3-A840-A158E52CF974}" type="pres">
      <dgm:prSet presAssocID="{8E4DF6C6-977D-4823-930A-D9FBBF39206D}" presName="Name111" presStyleLbl="parChTrans1D2" presStyleIdx="1" presStyleCnt="2"/>
      <dgm:spPr/>
    </dgm:pt>
    <dgm:pt modelId="{ED98ACD7-A237-462C-B1A1-D90B16BCEEA8}" type="pres">
      <dgm:prSet presAssocID="{1A5305D9-F11B-4B1C-BFCA-2BD0C14073B0}" presName="hierRoot3" presStyleCnt="0">
        <dgm:presLayoutVars>
          <dgm:hierBranch val="init"/>
        </dgm:presLayoutVars>
      </dgm:prSet>
      <dgm:spPr/>
    </dgm:pt>
    <dgm:pt modelId="{F7E1ADAF-3DBD-4FE5-90E9-EBFEF4A14D0D}" type="pres">
      <dgm:prSet presAssocID="{1A5305D9-F11B-4B1C-BFCA-2BD0C14073B0}" presName="rootComposite3" presStyleCnt="0"/>
      <dgm:spPr/>
    </dgm:pt>
    <dgm:pt modelId="{589425B7-03A7-4DBE-A8AA-C39D90A5542B}" type="pres">
      <dgm:prSet presAssocID="{1A5305D9-F11B-4B1C-BFCA-2BD0C14073B0}" presName="rootText3" presStyleLbl="asst1" presStyleIdx="6" presStyleCnt="7">
        <dgm:presLayoutVars>
          <dgm:chPref val="3"/>
        </dgm:presLayoutVars>
      </dgm:prSet>
      <dgm:spPr/>
    </dgm:pt>
    <dgm:pt modelId="{332BDD0F-98F1-4BA2-A2C6-1685EA69E8D4}" type="pres">
      <dgm:prSet presAssocID="{1A5305D9-F11B-4B1C-BFCA-2BD0C14073B0}" presName="rootConnector3" presStyleLbl="asst1" presStyleIdx="6" presStyleCnt="7"/>
      <dgm:spPr/>
    </dgm:pt>
    <dgm:pt modelId="{B126DAA1-54A3-4797-8CBF-BF7BB6EAFD04}" type="pres">
      <dgm:prSet presAssocID="{1A5305D9-F11B-4B1C-BFCA-2BD0C14073B0}" presName="hierChild6" presStyleCnt="0"/>
      <dgm:spPr/>
    </dgm:pt>
    <dgm:pt modelId="{16713AD1-7EF0-446C-9ABE-F78A1B9D88B1}" type="pres">
      <dgm:prSet presAssocID="{8D9C4234-1197-4BD3-B4EC-762100449B99}" presName="Name37" presStyleLbl="parChTrans1D3" presStyleIdx="2" presStyleCnt="3"/>
      <dgm:spPr/>
    </dgm:pt>
    <dgm:pt modelId="{6C56963B-6645-43B1-BCEC-1741FC7B1482}" type="pres">
      <dgm:prSet presAssocID="{9886BFFE-DA0E-4E0E-B908-0497689714E8}" presName="hierRoot2" presStyleCnt="0">
        <dgm:presLayoutVars>
          <dgm:hierBranch val="init"/>
        </dgm:presLayoutVars>
      </dgm:prSet>
      <dgm:spPr/>
    </dgm:pt>
    <dgm:pt modelId="{441C93C2-E0AF-46A7-9583-D6A4E12D6970}" type="pres">
      <dgm:prSet presAssocID="{9886BFFE-DA0E-4E0E-B908-0497689714E8}" presName="rootComposite" presStyleCnt="0"/>
      <dgm:spPr/>
    </dgm:pt>
    <dgm:pt modelId="{967773A9-E675-4592-B0A0-B3AC0BE7426F}" type="pres">
      <dgm:prSet presAssocID="{9886BFFE-DA0E-4E0E-B908-0497689714E8}" presName="rootText" presStyleLbl="node3" presStyleIdx="0" presStyleCnt="1">
        <dgm:presLayoutVars>
          <dgm:chPref val="3"/>
        </dgm:presLayoutVars>
      </dgm:prSet>
      <dgm:spPr/>
    </dgm:pt>
    <dgm:pt modelId="{D5B53327-3858-414E-B477-F0DEF5C51D39}" type="pres">
      <dgm:prSet presAssocID="{9886BFFE-DA0E-4E0E-B908-0497689714E8}" presName="rootConnector" presStyleLbl="node3" presStyleIdx="0" presStyleCnt="1"/>
      <dgm:spPr/>
    </dgm:pt>
    <dgm:pt modelId="{CE8DE2B4-9FE2-44AE-8527-77413EE467DC}" type="pres">
      <dgm:prSet presAssocID="{9886BFFE-DA0E-4E0E-B908-0497689714E8}" presName="hierChild4" presStyleCnt="0"/>
      <dgm:spPr/>
    </dgm:pt>
    <dgm:pt modelId="{97E6CD92-0E27-4020-998E-F3630747B9D3}" type="pres">
      <dgm:prSet presAssocID="{9886BFFE-DA0E-4E0E-B908-0497689714E8}" presName="hierChild5" presStyleCnt="0"/>
      <dgm:spPr/>
    </dgm:pt>
    <dgm:pt modelId="{01251DA6-6F90-4856-AABD-A6A1BF2E9DCC}" type="pres">
      <dgm:prSet presAssocID="{1A5305D9-F11B-4B1C-BFCA-2BD0C14073B0}" presName="hierChild7" presStyleCnt="0"/>
      <dgm:spPr/>
    </dgm:pt>
  </dgm:ptLst>
  <dgm:cxnLst>
    <dgm:cxn modelId="{74E53A04-4F3C-49D6-B9AC-26CC37EBD8E5}" srcId="{EFE451A9-D137-4329-A28F-8EE1DF96690C}" destId="{9195D861-7FA7-4CF1-97D3-F30DF4D537BC}" srcOrd="2" destOrd="0" parTransId="{DAFB9329-6FFD-44D3-BBCB-5EF9FFEE1E15}" sibTransId="{FE844B3A-0BFB-4995-86C9-DF2968507B39}"/>
    <dgm:cxn modelId="{FFEDF40C-7F47-4074-9645-8C7011A4861E}" type="presOf" srcId="{49235307-11EA-4A25-B0FE-BEED6F536BC5}" destId="{7DD431A2-7A41-4C18-BC26-37D605CA3D8A}" srcOrd="0" destOrd="0" presId="urn:microsoft.com/office/officeart/2005/8/layout/orgChart1"/>
    <dgm:cxn modelId="{2552BF0E-66D2-4BC9-B8BE-1D245B7A01A8}" type="presOf" srcId="{474E56ED-3AC1-4577-B97B-F16F0644ED98}" destId="{D6D64857-8D87-4A34-AB53-236E5EA5B6D2}" srcOrd="0" destOrd="0" presId="urn:microsoft.com/office/officeart/2005/8/layout/orgChart1"/>
    <dgm:cxn modelId="{DBF9E318-D4DD-49C9-8B4D-B18305C51414}" srcId="{EFE451A9-D137-4329-A28F-8EE1DF96690C}" destId="{22B8D9BA-40AA-4F9F-A7E5-DF2F7BB0B1A9}" srcOrd="0" destOrd="0" parTransId="{FE351E56-8370-467A-BC00-4F540B7E2E22}" sibTransId="{B894DF77-63F1-4BB0-9B0A-3766C64A48AE}"/>
    <dgm:cxn modelId="{39467E2F-1411-46F1-8521-6B778357835D}" type="presOf" srcId="{0AA6773D-9F5B-4788-A3D3-3A42AA31B7F2}" destId="{83190D2C-872B-4616-AB63-3F98F204C0C0}" srcOrd="0" destOrd="0" presId="urn:microsoft.com/office/officeart/2005/8/layout/orgChart1"/>
    <dgm:cxn modelId="{89001132-5A98-4F4A-BDA5-D4E589999FA7}" type="presOf" srcId="{8943C755-7FDB-4E20-B5DA-E06FE00C437B}" destId="{CBDD1C4C-8DC7-402A-B7F8-0C49CD819BE6}" srcOrd="0" destOrd="0" presId="urn:microsoft.com/office/officeart/2005/8/layout/orgChart1"/>
    <dgm:cxn modelId="{D7406037-43B4-4E9F-85EC-6BAB06DA6238}" srcId="{FBC89D9C-47B1-44CB-BAE6-B0BF6B95245E}" destId="{EFE451A9-D137-4329-A28F-8EE1DF96690C}" srcOrd="0" destOrd="0" parTransId="{474E56ED-3AC1-4577-B97B-F16F0644ED98}" sibTransId="{F1A1036A-6B1C-4577-96A3-32A12E64E7E4}"/>
    <dgm:cxn modelId="{2F2FED3D-B4F8-480E-88F6-5CAF1DB7E6FD}" srcId="{F553C97A-9DAA-4C86-91E4-4DE63D3F715F}" destId="{0AA6773D-9F5B-4788-A3D3-3A42AA31B7F2}" srcOrd="0" destOrd="0" parTransId="{5F29C878-480E-44AE-AFDB-C4D898E61080}" sibTransId="{BB79F451-D56F-4F41-BC85-27FCE9CEA8F9}"/>
    <dgm:cxn modelId="{F0AB193F-C990-4B18-9C21-4D89DD16AD3C}" type="presOf" srcId="{A6F06BFC-D313-4B11-9FD2-C569C17BE397}" destId="{1D73FC2A-B57E-4E9E-B351-3AE350E5BD65}" srcOrd="0" destOrd="0" presId="urn:microsoft.com/office/officeart/2005/8/layout/orgChart1"/>
    <dgm:cxn modelId="{3B916D5C-CB51-4116-87C9-86C743F0C519}" type="presOf" srcId="{1A5305D9-F11B-4B1C-BFCA-2BD0C14073B0}" destId="{332BDD0F-98F1-4BA2-A2C6-1685EA69E8D4}" srcOrd="1" destOrd="0" presId="urn:microsoft.com/office/officeart/2005/8/layout/orgChart1"/>
    <dgm:cxn modelId="{4AE72741-5777-4730-AEB3-8C393C51A571}" srcId="{0AA6773D-9F5B-4788-A3D3-3A42AA31B7F2}" destId="{1A5305D9-F11B-4B1C-BFCA-2BD0C14073B0}" srcOrd="1" destOrd="0" parTransId="{8E4DF6C6-977D-4823-930A-D9FBBF39206D}" sibTransId="{48473608-7593-403C-9EA5-6DB41ECC0292}"/>
    <dgm:cxn modelId="{48E73E63-5EC8-4B75-BCD7-BDC07C734A8B}" type="presOf" srcId="{49235307-11EA-4A25-B0FE-BEED6F536BC5}" destId="{181D6312-5A57-4EEA-BDDC-AC205F7EB810}" srcOrd="1" destOrd="0" presId="urn:microsoft.com/office/officeart/2005/8/layout/orgChart1"/>
    <dgm:cxn modelId="{2C9CA166-E406-4A46-9BA2-1BB4F25CF8DC}" type="presOf" srcId="{9195D861-7FA7-4CF1-97D3-F30DF4D537BC}" destId="{3FE4DB17-97A9-404D-A722-B532E05DAF2D}" srcOrd="1" destOrd="0" presId="urn:microsoft.com/office/officeart/2005/8/layout/orgChart1"/>
    <dgm:cxn modelId="{FFAC2D69-4818-49D6-A133-C13E36FD0BAC}" type="presOf" srcId="{9886BFFE-DA0E-4E0E-B908-0497689714E8}" destId="{967773A9-E675-4592-B0A0-B3AC0BE7426F}" srcOrd="0" destOrd="0" presId="urn:microsoft.com/office/officeart/2005/8/layout/orgChart1"/>
    <dgm:cxn modelId="{02AAFA6E-8AF3-4B05-9A8F-C65FDE1A72DD}" type="presOf" srcId="{8D9C4234-1197-4BD3-B4EC-762100449B99}" destId="{16713AD1-7EF0-446C-9ABE-F78A1B9D88B1}" srcOrd="0" destOrd="0" presId="urn:microsoft.com/office/officeart/2005/8/layout/orgChart1"/>
    <dgm:cxn modelId="{22F6A852-609D-4808-A7C3-B3C1B2DB47D9}" type="presOf" srcId="{22B8D9BA-40AA-4F9F-A7E5-DF2F7BB0B1A9}" destId="{BC63C883-B287-412A-B66F-FCDFC68B3D54}" srcOrd="1" destOrd="0" presId="urn:microsoft.com/office/officeart/2005/8/layout/orgChart1"/>
    <dgm:cxn modelId="{47C16B54-C8EA-47AC-8FDF-CC5249D4EC60}" type="presOf" srcId="{F553C97A-9DAA-4C86-91E4-4DE63D3F715F}" destId="{FEAB9910-B962-4423-9BF2-2AF97B4BF140}" srcOrd="0" destOrd="0" presId="urn:microsoft.com/office/officeart/2005/8/layout/orgChart1"/>
    <dgm:cxn modelId="{88AD8557-5F70-4032-83B2-741371EAD1B0}" type="presOf" srcId="{FE351E56-8370-467A-BC00-4F540B7E2E22}" destId="{19F66155-C22F-4A2F-82CC-2C016773689C}" srcOrd="0" destOrd="0" presId="urn:microsoft.com/office/officeart/2005/8/layout/orgChart1"/>
    <dgm:cxn modelId="{5D8F7C58-20FA-45E6-BAC1-4A50327DB6C9}" type="presOf" srcId="{DAFB9329-6FFD-44D3-BBCB-5EF9FFEE1E15}" destId="{1C2BF313-A9B2-428D-96D5-5ADE0E52400C}" srcOrd="0" destOrd="0" presId="urn:microsoft.com/office/officeart/2005/8/layout/orgChart1"/>
    <dgm:cxn modelId="{B1B72E79-E6D6-4BF6-9423-20DB33B5EE0A}" type="presOf" srcId="{2E77FAFA-49E3-483F-AFA6-F291EBA57480}" destId="{03AC4672-0D5A-4777-BB41-5588D2371445}" srcOrd="0" destOrd="0" presId="urn:microsoft.com/office/officeart/2005/8/layout/orgChart1"/>
    <dgm:cxn modelId="{6A6ED67C-11A5-492B-867D-BF8A8906E86C}" type="presOf" srcId="{95C695B7-385A-4912-BA41-80A1F8B0B5CD}" destId="{B61A27DC-57D1-4857-A7AA-6A18E93D242F}" srcOrd="0" destOrd="0" presId="urn:microsoft.com/office/officeart/2005/8/layout/orgChart1"/>
    <dgm:cxn modelId="{8496657E-62D6-484A-9714-BD7275020D5A}" type="presOf" srcId="{EFE451A9-D137-4329-A28F-8EE1DF96690C}" destId="{E8835230-477D-44A6-9FA7-5F899A5BE547}" srcOrd="1" destOrd="0" presId="urn:microsoft.com/office/officeart/2005/8/layout/orgChart1"/>
    <dgm:cxn modelId="{28664484-DCFD-414B-AC2B-7A02205040A2}" type="presOf" srcId="{1A5305D9-F11B-4B1C-BFCA-2BD0C14073B0}" destId="{589425B7-03A7-4DBE-A8AA-C39D90A5542B}" srcOrd="0" destOrd="0" presId="urn:microsoft.com/office/officeart/2005/8/layout/orgChart1"/>
    <dgm:cxn modelId="{40206186-C1B0-4C79-973B-8D76949BA07A}" type="presOf" srcId="{9195D861-7FA7-4CF1-97D3-F30DF4D537BC}" destId="{F3483495-31FC-4C90-B23F-6D8C7AE0B5A8}" srcOrd="0" destOrd="0" presId="urn:microsoft.com/office/officeart/2005/8/layout/orgChart1"/>
    <dgm:cxn modelId="{4EEFCE86-A775-490A-8FF1-8E9CF00A9672}" type="presOf" srcId="{FBC89D9C-47B1-44CB-BAE6-B0BF6B95245E}" destId="{E459907F-299D-4176-BB3B-44276D2FC78B}" srcOrd="1" destOrd="0" presId="urn:microsoft.com/office/officeart/2005/8/layout/orgChart1"/>
    <dgm:cxn modelId="{86B8DE8B-6A66-4D55-AB23-47DD4CC86C46}" type="presOf" srcId="{8E4DF6C6-977D-4823-930A-D9FBBF39206D}" destId="{AE7FB079-962A-46C3-A840-A158E52CF974}" srcOrd="0" destOrd="0" presId="urn:microsoft.com/office/officeart/2005/8/layout/orgChart1"/>
    <dgm:cxn modelId="{65BB268D-5139-406B-9B50-59AEC8D69736}" type="presOf" srcId="{EFE451A9-D137-4329-A28F-8EE1DF96690C}" destId="{4828AA5D-F7ED-40AD-87E1-9BA09E542152}" srcOrd="0" destOrd="0" presId="urn:microsoft.com/office/officeart/2005/8/layout/orgChart1"/>
    <dgm:cxn modelId="{79EA9D8D-9669-467A-899F-05B28F074BC6}" srcId="{1A5305D9-F11B-4B1C-BFCA-2BD0C14073B0}" destId="{9886BFFE-DA0E-4E0E-B908-0497689714E8}" srcOrd="0" destOrd="0" parTransId="{8D9C4234-1197-4BD3-B4EC-762100449B99}" sibTransId="{F6F81705-B288-479A-9C85-048B5AF1BB74}"/>
    <dgm:cxn modelId="{9DF2878F-FB24-452B-8F99-0C875F00386E}" srcId="{FBC89D9C-47B1-44CB-BAE6-B0BF6B95245E}" destId="{8943C755-7FDB-4E20-B5DA-E06FE00C437B}" srcOrd="1" destOrd="0" parTransId="{95C695B7-385A-4912-BA41-80A1F8B0B5CD}" sibTransId="{32EC1CF7-C8B9-4B48-BC05-6C90E0E7C8BD}"/>
    <dgm:cxn modelId="{762378A0-F77A-4A5A-AA54-90D509F5F6C0}" srcId="{EFE451A9-D137-4329-A28F-8EE1DF96690C}" destId="{49235307-11EA-4A25-B0FE-BEED6F536BC5}" srcOrd="1" destOrd="0" parTransId="{2E77FAFA-49E3-483F-AFA6-F291EBA57480}" sibTransId="{D95460DA-EEF6-4EA7-BF99-11B07CA6DE1B}"/>
    <dgm:cxn modelId="{52F80FA7-EC2B-4892-8B78-8BB4E33ABFB3}" type="presOf" srcId="{22B8D9BA-40AA-4F9F-A7E5-DF2F7BB0B1A9}" destId="{56A707A9-75B4-4A18-B485-B5CD89948A3B}" srcOrd="0" destOrd="0" presId="urn:microsoft.com/office/officeart/2005/8/layout/orgChart1"/>
    <dgm:cxn modelId="{85F25CC4-DD2A-47D2-BDC2-F0A41E024D24}" srcId="{0AA6773D-9F5B-4788-A3D3-3A42AA31B7F2}" destId="{FBC89D9C-47B1-44CB-BAE6-B0BF6B95245E}" srcOrd="0" destOrd="0" parTransId="{A6F06BFC-D313-4B11-9FD2-C569C17BE397}" sibTransId="{D9EBAD39-6523-4D64-A6CA-167B2D69B006}"/>
    <dgm:cxn modelId="{F8CA5DDA-71FD-483B-9F47-BF92EF0227DC}" type="presOf" srcId="{9886BFFE-DA0E-4E0E-B908-0497689714E8}" destId="{D5B53327-3858-414E-B477-F0DEF5C51D39}" srcOrd="1" destOrd="0" presId="urn:microsoft.com/office/officeart/2005/8/layout/orgChart1"/>
    <dgm:cxn modelId="{92FB72DD-ABB8-460F-A490-CA0A855EBA1E}" type="presOf" srcId="{FBC89D9C-47B1-44CB-BAE6-B0BF6B95245E}" destId="{EE55ABDA-D411-4C7B-AC7A-D25682E881FF}" srcOrd="0" destOrd="0" presId="urn:microsoft.com/office/officeart/2005/8/layout/orgChart1"/>
    <dgm:cxn modelId="{E40143DE-1989-40D9-89F1-73E1B5FA8628}" type="presOf" srcId="{0AA6773D-9F5B-4788-A3D3-3A42AA31B7F2}" destId="{6208E0F9-D7A8-4D16-AE5E-14C405208CE1}" srcOrd="1" destOrd="0" presId="urn:microsoft.com/office/officeart/2005/8/layout/orgChart1"/>
    <dgm:cxn modelId="{5C4E13EC-2364-4752-82DA-12A87B91738B}" type="presOf" srcId="{8943C755-7FDB-4E20-B5DA-E06FE00C437B}" destId="{8591C2DF-74F1-45B3-AC2C-CC9F91DB5F01}" srcOrd="1" destOrd="0" presId="urn:microsoft.com/office/officeart/2005/8/layout/orgChart1"/>
    <dgm:cxn modelId="{B49A85D0-E631-472D-802F-47EE3ED7B26E}" type="presParOf" srcId="{FEAB9910-B962-4423-9BF2-2AF97B4BF140}" destId="{0F8FD1AD-49F7-4493-B0F3-0302EE362D62}" srcOrd="0" destOrd="0" presId="urn:microsoft.com/office/officeart/2005/8/layout/orgChart1"/>
    <dgm:cxn modelId="{F7715E27-51D3-4846-84BD-173BC1B1B78D}" type="presParOf" srcId="{0F8FD1AD-49F7-4493-B0F3-0302EE362D62}" destId="{18EBE942-8817-4BEC-989D-9E02B57E7F70}" srcOrd="0" destOrd="0" presId="urn:microsoft.com/office/officeart/2005/8/layout/orgChart1"/>
    <dgm:cxn modelId="{18D507BF-5934-4986-87A6-865CB7E148AE}" type="presParOf" srcId="{18EBE942-8817-4BEC-989D-9E02B57E7F70}" destId="{83190D2C-872B-4616-AB63-3F98F204C0C0}" srcOrd="0" destOrd="0" presId="urn:microsoft.com/office/officeart/2005/8/layout/orgChart1"/>
    <dgm:cxn modelId="{8040B51C-21C7-4F79-AE26-8FFFDA213A8B}" type="presParOf" srcId="{18EBE942-8817-4BEC-989D-9E02B57E7F70}" destId="{6208E0F9-D7A8-4D16-AE5E-14C405208CE1}" srcOrd="1" destOrd="0" presId="urn:microsoft.com/office/officeart/2005/8/layout/orgChart1"/>
    <dgm:cxn modelId="{894FFADA-2C3D-4378-A9E5-96B6885D0F2B}" type="presParOf" srcId="{0F8FD1AD-49F7-4493-B0F3-0302EE362D62}" destId="{26DDBC7C-6323-48EC-B0DE-2B4C431151C8}" srcOrd="1" destOrd="0" presId="urn:microsoft.com/office/officeart/2005/8/layout/orgChart1"/>
    <dgm:cxn modelId="{224A9C58-0FAD-40D2-BE84-1EE0B75EEF38}" type="presParOf" srcId="{0F8FD1AD-49F7-4493-B0F3-0302EE362D62}" destId="{A87B252E-F6B1-430D-9223-62D153AACDCE}" srcOrd="2" destOrd="0" presId="urn:microsoft.com/office/officeart/2005/8/layout/orgChart1"/>
    <dgm:cxn modelId="{60D03FE2-BC1C-40B5-AB78-F7D1F9431531}" type="presParOf" srcId="{A87B252E-F6B1-430D-9223-62D153AACDCE}" destId="{1D73FC2A-B57E-4E9E-B351-3AE350E5BD65}" srcOrd="0" destOrd="0" presId="urn:microsoft.com/office/officeart/2005/8/layout/orgChart1"/>
    <dgm:cxn modelId="{F8C028E7-6BCB-4D7D-B216-994C67AF1F9D}" type="presParOf" srcId="{A87B252E-F6B1-430D-9223-62D153AACDCE}" destId="{FE361997-017B-44CE-997D-AF5939921A91}" srcOrd="1" destOrd="0" presId="urn:microsoft.com/office/officeart/2005/8/layout/orgChart1"/>
    <dgm:cxn modelId="{5D328778-5785-4D33-BD5C-D6B7AF89C09C}" type="presParOf" srcId="{FE361997-017B-44CE-997D-AF5939921A91}" destId="{EC9A876D-BD7D-4785-8581-2669A3AD2EB9}" srcOrd="0" destOrd="0" presId="urn:microsoft.com/office/officeart/2005/8/layout/orgChart1"/>
    <dgm:cxn modelId="{6A0F72F6-516E-4E74-B470-A71CE56B1949}" type="presParOf" srcId="{EC9A876D-BD7D-4785-8581-2669A3AD2EB9}" destId="{EE55ABDA-D411-4C7B-AC7A-D25682E881FF}" srcOrd="0" destOrd="0" presId="urn:microsoft.com/office/officeart/2005/8/layout/orgChart1"/>
    <dgm:cxn modelId="{A2562AD3-1AD7-442F-8171-FDAD3F8A6A75}" type="presParOf" srcId="{EC9A876D-BD7D-4785-8581-2669A3AD2EB9}" destId="{E459907F-299D-4176-BB3B-44276D2FC78B}" srcOrd="1" destOrd="0" presId="urn:microsoft.com/office/officeart/2005/8/layout/orgChart1"/>
    <dgm:cxn modelId="{9ABF83F9-AED5-45BF-8310-BC8468196E03}" type="presParOf" srcId="{FE361997-017B-44CE-997D-AF5939921A91}" destId="{8638F676-CC98-4A28-AA05-136A182D213F}" srcOrd="1" destOrd="0" presId="urn:microsoft.com/office/officeart/2005/8/layout/orgChart1"/>
    <dgm:cxn modelId="{CE851E19-E5DA-4F6E-B9E4-D4506C4B91B3}" type="presParOf" srcId="{FE361997-017B-44CE-997D-AF5939921A91}" destId="{B588C195-3037-4BC0-9D5B-0FD721D98C43}" srcOrd="2" destOrd="0" presId="urn:microsoft.com/office/officeart/2005/8/layout/orgChart1"/>
    <dgm:cxn modelId="{188A7E23-D4EE-4D91-9B6A-22201FC332DF}" type="presParOf" srcId="{B588C195-3037-4BC0-9D5B-0FD721D98C43}" destId="{D6D64857-8D87-4A34-AB53-236E5EA5B6D2}" srcOrd="0" destOrd="0" presId="urn:microsoft.com/office/officeart/2005/8/layout/orgChart1"/>
    <dgm:cxn modelId="{1C75D26B-7080-4A84-8B3C-339DF423C478}" type="presParOf" srcId="{B588C195-3037-4BC0-9D5B-0FD721D98C43}" destId="{61AD148D-B25C-4FE6-922D-5DB66D8FBB38}" srcOrd="1" destOrd="0" presId="urn:microsoft.com/office/officeart/2005/8/layout/orgChart1"/>
    <dgm:cxn modelId="{9DB3F56E-722B-413C-9081-AF94705B326F}" type="presParOf" srcId="{61AD148D-B25C-4FE6-922D-5DB66D8FBB38}" destId="{9D6485AE-0219-43C0-A0F3-BE17B41DA7D1}" srcOrd="0" destOrd="0" presId="urn:microsoft.com/office/officeart/2005/8/layout/orgChart1"/>
    <dgm:cxn modelId="{A7247C43-5A1A-4974-AB94-E8B0C61AF839}" type="presParOf" srcId="{9D6485AE-0219-43C0-A0F3-BE17B41DA7D1}" destId="{4828AA5D-F7ED-40AD-87E1-9BA09E542152}" srcOrd="0" destOrd="0" presId="urn:microsoft.com/office/officeart/2005/8/layout/orgChart1"/>
    <dgm:cxn modelId="{55DDFCB3-929F-448D-A250-26F206392A71}" type="presParOf" srcId="{9D6485AE-0219-43C0-A0F3-BE17B41DA7D1}" destId="{E8835230-477D-44A6-9FA7-5F899A5BE547}" srcOrd="1" destOrd="0" presId="urn:microsoft.com/office/officeart/2005/8/layout/orgChart1"/>
    <dgm:cxn modelId="{7520B33C-D9D7-44C5-8E57-C681E36B9AD8}" type="presParOf" srcId="{61AD148D-B25C-4FE6-922D-5DB66D8FBB38}" destId="{799608C7-BD8B-4623-804B-806448FF6AD9}" srcOrd="1" destOrd="0" presId="urn:microsoft.com/office/officeart/2005/8/layout/orgChart1"/>
    <dgm:cxn modelId="{DF41F0A9-80C5-45C0-95B8-CD27F51D7978}" type="presParOf" srcId="{61AD148D-B25C-4FE6-922D-5DB66D8FBB38}" destId="{32E59AD2-2068-4233-A6E6-7D932D5FEAFF}" srcOrd="2" destOrd="0" presId="urn:microsoft.com/office/officeart/2005/8/layout/orgChart1"/>
    <dgm:cxn modelId="{7F7CF25C-6A84-4E8F-A970-77D3AD5D12DE}" type="presParOf" srcId="{32E59AD2-2068-4233-A6E6-7D932D5FEAFF}" destId="{19F66155-C22F-4A2F-82CC-2C016773689C}" srcOrd="0" destOrd="0" presId="urn:microsoft.com/office/officeart/2005/8/layout/orgChart1"/>
    <dgm:cxn modelId="{DB81AC30-9F9A-43D0-997E-A879F5FAC6C1}" type="presParOf" srcId="{32E59AD2-2068-4233-A6E6-7D932D5FEAFF}" destId="{E4AF3DBB-E951-4E07-92AF-D69E8A3D9536}" srcOrd="1" destOrd="0" presId="urn:microsoft.com/office/officeart/2005/8/layout/orgChart1"/>
    <dgm:cxn modelId="{8EC80426-7264-4F4D-9511-B5F1E5A5742A}" type="presParOf" srcId="{E4AF3DBB-E951-4E07-92AF-D69E8A3D9536}" destId="{60357316-EDD3-4251-B9C0-C94B2FF50E32}" srcOrd="0" destOrd="0" presId="urn:microsoft.com/office/officeart/2005/8/layout/orgChart1"/>
    <dgm:cxn modelId="{C6D6A266-5FD9-4002-BF22-8B19705BFD4A}" type="presParOf" srcId="{60357316-EDD3-4251-B9C0-C94B2FF50E32}" destId="{56A707A9-75B4-4A18-B485-B5CD89948A3B}" srcOrd="0" destOrd="0" presId="urn:microsoft.com/office/officeart/2005/8/layout/orgChart1"/>
    <dgm:cxn modelId="{57CF5519-44AA-4101-8885-EC9B1FBF5180}" type="presParOf" srcId="{60357316-EDD3-4251-B9C0-C94B2FF50E32}" destId="{BC63C883-B287-412A-B66F-FCDFC68B3D54}" srcOrd="1" destOrd="0" presId="urn:microsoft.com/office/officeart/2005/8/layout/orgChart1"/>
    <dgm:cxn modelId="{088B6D7E-31ED-4A0C-AA46-0AC71A25804E}" type="presParOf" srcId="{E4AF3DBB-E951-4E07-92AF-D69E8A3D9536}" destId="{9A55A9BD-90E4-48EB-A029-5522A6E5EB95}" srcOrd="1" destOrd="0" presId="urn:microsoft.com/office/officeart/2005/8/layout/orgChart1"/>
    <dgm:cxn modelId="{174CEA31-FF17-4338-B497-88BD2EBD3709}" type="presParOf" srcId="{E4AF3DBB-E951-4E07-92AF-D69E8A3D9536}" destId="{E3C07D76-CB66-490A-B60A-3DECDB7FFC7A}" srcOrd="2" destOrd="0" presId="urn:microsoft.com/office/officeart/2005/8/layout/orgChart1"/>
    <dgm:cxn modelId="{5125598D-321B-43F5-88D1-5EC579B46D54}" type="presParOf" srcId="{32E59AD2-2068-4233-A6E6-7D932D5FEAFF}" destId="{03AC4672-0D5A-4777-BB41-5588D2371445}" srcOrd="2" destOrd="0" presId="urn:microsoft.com/office/officeart/2005/8/layout/orgChart1"/>
    <dgm:cxn modelId="{7D8EE26F-B135-4138-B374-2864F53B7160}" type="presParOf" srcId="{32E59AD2-2068-4233-A6E6-7D932D5FEAFF}" destId="{A9A4A31D-B4CE-4393-9ADD-C837D9B4D58F}" srcOrd="3" destOrd="0" presId="urn:microsoft.com/office/officeart/2005/8/layout/orgChart1"/>
    <dgm:cxn modelId="{62E25613-9534-41A9-BC17-561AD1FD03E5}" type="presParOf" srcId="{A9A4A31D-B4CE-4393-9ADD-C837D9B4D58F}" destId="{929427CA-C8A0-4179-9D7E-EB5F7CD9E394}" srcOrd="0" destOrd="0" presId="urn:microsoft.com/office/officeart/2005/8/layout/orgChart1"/>
    <dgm:cxn modelId="{E475E98B-FEEB-4926-8C45-A8F80A6D8821}" type="presParOf" srcId="{929427CA-C8A0-4179-9D7E-EB5F7CD9E394}" destId="{7DD431A2-7A41-4C18-BC26-37D605CA3D8A}" srcOrd="0" destOrd="0" presId="urn:microsoft.com/office/officeart/2005/8/layout/orgChart1"/>
    <dgm:cxn modelId="{925D5D46-BF15-4F21-B8D4-46CB2A2FDE6B}" type="presParOf" srcId="{929427CA-C8A0-4179-9D7E-EB5F7CD9E394}" destId="{181D6312-5A57-4EEA-BDDC-AC205F7EB810}" srcOrd="1" destOrd="0" presId="urn:microsoft.com/office/officeart/2005/8/layout/orgChart1"/>
    <dgm:cxn modelId="{A68FE237-559C-4C12-99B5-369D174CB57F}" type="presParOf" srcId="{A9A4A31D-B4CE-4393-9ADD-C837D9B4D58F}" destId="{9C61A164-870F-4728-81ED-AC8F7C4542D3}" srcOrd="1" destOrd="0" presId="urn:microsoft.com/office/officeart/2005/8/layout/orgChart1"/>
    <dgm:cxn modelId="{13F0B4A2-B026-43C3-8CD8-5537467EDE3E}" type="presParOf" srcId="{A9A4A31D-B4CE-4393-9ADD-C837D9B4D58F}" destId="{E59801BE-9FA6-452F-90DD-8968EE54D22A}" srcOrd="2" destOrd="0" presId="urn:microsoft.com/office/officeart/2005/8/layout/orgChart1"/>
    <dgm:cxn modelId="{08E8A6B2-5D10-43BD-894E-052C6B38D01C}" type="presParOf" srcId="{32E59AD2-2068-4233-A6E6-7D932D5FEAFF}" destId="{1C2BF313-A9B2-428D-96D5-5ADE0E52400C}" srcOrd="4" destOrd="0" presId="urn:microsoft.com/office/officeart/2005/8/layout/orgChart1"/>
    <dgm:cxn modelId="{E49E1DED-7DB5-4F26-A8CF-A8C22865EB2F}" type="presParOf" srcId="{32E59AD2-2068-4233-A6E6-7D932D5FEAFF}" destId="{92B552EB-CB78-413C-B5DF-8954F257C43F}" srcOrd="5" destOrd="0" presId="urn:microsoft.com/office/officeart/2005/8/layout/orgChart1"/>
    <dgm:cxn modelId="{EE0B434F-0F07-4FB0-AE9B-8E262A53448D}" type="presParOf" srcId="{92B552EB-CB78-413C-B5DF-8954F257C43F}" destId="{ADDCA79D-EDDD-4556-8A91-C345912736A8}" srcOrd="0" destOrd="0" presId="urn:microsoft.com/office/officeart/2005/8/layout/orgChart1"/>
    <dgm:cxn modelId="{9F95477A-B5B3-49EC-A05D-07DF96F865C4}" type="presParOf" srcId="{ADDCA79D-EDDD-4556-8A91-C345912736A8}" destId="{F3483495-31FC-4C90-B23F-6D8C7AE0B5A8}" srcOrd="0" destOrd="0" presId="urn:microsoft.com/office/officeart/2005/8/layout/orgChart1"/>
    <dgm:cxn modelId="{0205F69D-E367-4C71-95BA-6357AC1B76A4}" type="presParOf" srcId="{ADDCA79D-EDDD-4556-8A91-C345912736A8}" destId="{3FE4DB17-97A9-404D-A722-B532E05DAF2D}" srcOrd="1" destOrd="0" presId="urn:microsoft.com/office/officeart/2005/8/layout/orgChart1"/>
    <dgm:cxn modelId="{5728A248-87F5-4D8D-B53C-A6BD8DE7BF82}" type="presParOf" srcId="{92B552EB-CB78-413C-B5DF-8954F257C43F}" destId="{B31D7043-27AA-4508-BD6D-EFDEA8D14A67}" srcOrd="1" destOrd="0" presId="urn:microsoft.com/office/officeart/2005/8/layout/orgChart1"/>
    <dgm:cxn modelId="{24A0A257-FDE4-4965-91E7-A50E58D2D254}" type="presParOf" srcId="{92B552EB-CB78-413C-B5DF-8954F257C43F}" destId="{034E6E5E-309C-4A43-BA9F-82A2FFE62B71}" srcOrd="2" destOrd="0" presId="urn:microsoft.com/office/officeart/2005/8/layout/orgChart1"/>
    <dgm:cxn modelId="{E0EBCAB4-0473-43E7-8E3F-085F5A942137}" type="presParOf" srcId="{B588C195-3037-4BC0-9D5B-0FD721D98C43}" destId="{B61A27DC-57D1-4857-A7AA-6A18E93D242F}" srcOrd="2" destOrd="0" presId="urn:microsoft.com/office/officeart/2005/8/layout/orgChart1"/>
    <dgm:cxn modelId="{9253D5B8-DDEC-46A4-8A0D-47FBFBA8BBCB}" type="presParOf" srcId="{B588C195-3037-4BC0-9D5B-0FD721D98C43}" destId="{85A1B73F-5F7F-4585-8785-F0BBFF222FB6}" srcOrd="3" destOrd="0" presId="urn:microsoft.com/office/officeart/2005/8/layout/orgChart1"/>
    <dgm:cxn modelId="{614C048F-313F-48A6-956A-9C278CCE0F2F}" type="presParOf" srcId="{85A1B73F-5F7F-4585-8785-F0BBFF222FB6}" destId="{F36F4004-2CE3-470B-9A21-C4E961E49C2D}" srcOrd="0" destOrd="0" presId="urn:microsoft.com/office/officeart/2005/8/layout/orgChart1"/>
    <dgm:cxn modelId="{658A9FC8-C4E8-41D8-94EA-733645F28FBD}" type="presParOf" srcId="{F36F4004-2CE3-470B-9A21-C4E961E49C2D}" destId="{CBDD1C4C-8DC7-402A-B7F8-0C49CD819BE6}" srcOrd="0" destOrd="0" presId="urn:microsoft.com/office/officeart/2005/8/layout/orgChart1"/>
    <dgm:cxn modelId="{B4296FAD-2960-4259-ACC8-BDB3DD0F2FBB}" type="presParOf" srcId="{F36F4004-2CE3-470B-9A21-C4E961E49C2D}" destId="{8591C2DF-74F1-45B3-AC2C-CC9F91DB5F01}" srcOrd="1" destOrd="0" presId="urn:microsoft.com/office/officeart/2005/8/layout/orgChart1"/>
    <dgm:cxn modelId="{62053E52-BA26-4AF0-B703-1421D1B2BBBF}" type="presParOf" srcId="{85A1B73F-5F7F-4585-8785-F0BBFF222FB6}" destId="{3E9958A2-21D0-4EEB-8DBB-4C8B4DFC2728}" srcOrd="1" destOrd="0" presId="urn:microsoft.com/office/officeart/2005/8/layout/orgChart1"/>
    <dgm:cxn modelId="{BE6C1734-E85F-40A8-8024-513C975CF0B4}" type="presParOf" srcId="{85A1B73F-5F7F-4585-8785-F0BBFF222FB6}" destId="{1C999C47-D3FD-427A-8AE0-F8693F62737A}" srcOrd="2" destOrd="0" presId="urn:microsoft.com/office/officeart/2005/8/layout/orgChart1"/>
    <dgm:cxn modelId="{C040EA49-B089-4B3F-BEDB-A43E1B9E58B0}" type="presParOf" srcId="{A87B252E-F6B1-430D-9223-62D153AACDCE}" destId="{AE7FB079-962A-46C3-A840-A158E52CF974}" srcOrd="2" destOrd="0" presId="urn:microsoft.com/office/officeart/2005/8/layout/orgChart1"/>
    <dgm:cxn modelId="{2204E35A-941E-4E10-9A00-B8566460705A}" type="presParOf" srcId="{A87B252E-F6B1-430D-9223-62D153AACDCE}" destId="{ED98ACD7-A237-462C-B1A1-D90B16BCEEA8}" srcOrd="3" destOrd="0" presId="urn:microsoft.com/office/officeart/2005/8/layout/orgChart1"/>
    <dgm:cxn modelId="{883A40BE-0490-4835-A918-EB5DAF6F595D}" type="presParOf" srcId="{ED98ACD7-A237-462C-B1A1-D90B16BCEEA8}" destId="{F7E1ADAF-3DBD-4FE5-90E9-EBFEF4A14D0D}" srcOrd="0" destOrd="0" presId="urn:microsoft.com/office/officeart/2005/8/layout/orgChart1"/>
    <dgm:cxn modelId="{D134EB63-10E0-4D32-AAC9-E6A45182D3CA}" type="presParOf" srcId="{F7E1ADAF-3DBD-4FE5-90E9-EBFEF4A14D0D}" destId="{589425B7-03A7-4DBE-A8AA-C39D90A5542B}" srcOrd="0" destOrd="0" presId="urn:microsoft.com/office/officeart/2005/8/layout/orgChart1"/>
    <dgm:cxn modelId="{9C002A1C-4352-4F2D-BF6B-0DC3F755E7EE}" type="presParOf" srcId="{F7E1ADAF-3DBD-4FE5-90E9-EBFEF4A14D0D}" destId="{332BDD0F-98F1-4BA2-A2C6-1685EA69E8D4}" srcOrd="1" destOrd="0" presId="urn:microsoft.com/office/officeart/2005/8/layout/orgChart1"/>
    <dgm:cxn modelId="{5E6DA1CB-F873-44BA-B49F-C45CEBDE90D2}" type="presParOf" srcId="{ED98ACD7-A237-462C-B1A1-D90B16BCEEA8}" destId="{B126DAA1-54A3-4797-8CBF-BF7BB6EAFD04}" srcOrd="1" destOrd="0" presId="urn:microsoft.com/office/officeart/2005/8/layout/orgChart1"/>
    <dgm:cxn modelId="{2774BBD9-33E2-485F-963C-5ED8F46C8793}" type="presParOf" srcId="{B126DAA1-54A3-4797-8CBF-BF7BB6EAFD04}" destId="{16713AD1-7EF0-446C-9ABE-F78A1B9D88B1}" srcOrd="0" destOrd="0" presId="urn:microsoft.com/office/officeart/2005/8/layout/orgChart1"/>
    <dgm:cxn modelId="{AD65DA3B-18C1-4B75-A04D-B9653C1A1D08}" type="presParOf" srcId="{B126DAA1-54A3-4797-8CBF-BF7BB6EAFD04}" destId="{6C56963B-6645-43B1-BCEC-1741FC7B1482}" srcOrd="1" destOrd="0" presId="urn:microsoft.com/office/officeart/2005/8/layout/orgChart1"/>
    <dgm:cxn modelId="{16A4444E-AB0E-4EEA-8F24-F98402822AE8}" type="presParOf" srcId="{6C56963B-6645-43B1-BCEC-1741FC7B1482}" destId="{441C93C2-E0AF-46A7-9583-D6A4E12D6970}" srcOrd="0" destOrd="0" presId="urn:microsoft.com/office/officeart/2005/8/layout/orgChart1"/>
    <dgm:cxn modelId="{55A2428D-7AD5-45A7-8BDF-66B964A27B96}" type="presParOf" srcId="{441C93C2-E0AF-46A7-9583-D6A4E12D6970}" destId="{967773A9-E675-4592-B0A0-B3AC0BE7426F}" srcOrd="0" destOrd="0" presId="urn:microsoft.com/office/officeart/2005/8/layout/orgChart1"/>
    <dgm:cxn modelId="{37A39BBC-0F44-429D-BC4D-E43DE510065E}" type="presParOf" srcId="{441C93C2-E0AF-46A7-9583-D6A4E12D6970}" destId="{D5B53327-3858-414E-B477-F0DEF5C51D39}" srcOrd="1" destOrd="0" presId="urn:microsoft.com/office/officeart/2005/8/layout/orgChart1"/>
    <dgm:cxn modelId="{527CCC65-82B2-4AF7-BE0F-D779D26FDEBB}" type="presParOf" srcId="{6C56963B-6645-43B1-BCEC-1741FC7B1482}" destId="{CE8DE2B4-9FE2-44AE-8527-77413EE467DC}" srcOrd="1" destOrd="0" presId="urn:microsoft.com/office/officeart/2005/8/layout/orgChart1"/>
    <dgm:cxn modelId="{2A749174-81E8-4894-8143-1A3166951F0B}" type="presParOf" srcId="{6C56963B-6645-43B1-BCEC-1741FC7B1482}" destId="{97E6CD92-0E27-4020-998E-F3630747B9D3}" srcOrd="2" destOrd="0" presId="urn:microsoft.com/office/officeart/2005/8/layout/orgChart1"/>
    <dgm:cxn modelId="{BBCD6D07-4AD0-4089-A4B1-58AAA8361C08}" type="presParOf" srcId="{ED98ACD7-A237-462C-B1A1-D90B16BCEEA8}" destId="{01251DA6-6F90-4856-AABD-A6A1BF2E9DC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713AD1-7EF0-446C-9ABE-F78A1B9D88B1}">
      <dsp:nvSpPr>
        <dsp:cNvPr id="0" name=""/>
        <dsp:cNvSpPr/>
      </dsp:nvSpPr>
      <dsp:spPr>
        <a:xfrm>
          <a:off x="6355457" y="2001903"/>
          <a:ext cx="230683" cy="7074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7429"/>
              </a:lnTo>
              <a:lnTo>
                <a:pt x="230683" y="707429"/>
              </a:lnTo>
            </a:path>
          </a:pathLst>
        </a:custGeom>
        <a:noFill/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7FB079-962A-46C3-A840-A158E52CF974}">
      <dsp:nvSpPr>
        <dsp:cNvPr id="0" name=""/>
        <dsp:cNvSpPr/>
      </dsp:nvSpPr>
      <dsp:spPr>
        <a:xfrm>
          <a:off x="5425033" y="910001"/>
          <a:ext cx="161478" cy="7074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7429"/>
              </a:lnTo>
              <a:lnTo>
                <a:pt x="161478" y="707429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1A27DC-57D1-4857-A7AA-6A18E93D242F}">
      <dsp:nvSpPr>
        <dsp:cNvPr id="0" name=""/>
        <dsp:cNvSpPr/>
      </dsp:nvSpPr>
      <dsp:spPr>
        <a:xfrm>
          <a:off x="3564185" y="2001903"/>
          <a:ext cx="161478" cy="7074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7429"/>
              </a:lnTo>
              <a:lnTo>
                <a:pt x="161478" y="707429"/>
              </a:lnTo>
            </a:path>
          </a:pathLst>
        </a:custGeom>
        <a:noFill/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2BF313-A9B2-428D-96D5-5ADE0E52400C}">
      <dsp:nvSpPr>
        <dsp:cNvPr id="0" name=""/>
        <dsp:cNvSpPr/>
      </dsp:nvSpPr>
      <dsp:spPr>
        <a:xfrm>
          <a:off x="1541859" y="3093806"/>
          <a:ext cx="161478" cy="1799332"/>
        </a:xfrm>
        <a:custGeom>
          <a:avLst/>
          <a:gdLst/>
          <a:ahLst/>
          <a:cxnLst/>
          <a:rect l="0" t="0" r="0" b="0"/>
          <a:pathLst>
            <a:path>
              <a:moveTo>
                <a:pt x="161478" y="0"/>
              </a:moveTo>
              <a:lnTo>
                <a:pt x="161478" y="1799332"/>
              </a:lnTo>
              <a:lnTo>
                <a:pt x="0" y="1799332"/>
              </a:lnTo>
            </a:path>
          </a:pathLst>
        </a:custGeom>
        <a:noFill/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AC4672-0D5A-4777-BB41-5588D2371445}">
      <dsp:nvSpPr>
        <dsp:cNvPr id="0" name=""/>
        <dsp:cNvSpPr/>
      </dsp:nvSpPr>
      <dsp:spPr>
        <a:xfrm>
          <a:off x="1703337" y="3093806"/>
          <a:ext cx="161478" cy="7074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7429"/>
              </a:lnTo>
              <a:lnTo>
                <a:pt x="161478" y="707429"/>
              </a:lnTo>
            </a:path>
          </a:pathLst>
        </a:custGeom>
        <a:noFill/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F66155-C22F-4A2F-82CC-2C016773689C}">
      <dsp:nvSpPr>
        <dsp:cNvPr id="0" name=""/>
        <dsp:cNvSpPr/>
      </dsp:nvSpPr>
      <dsp:spPr>
        <a:xfrm>
          <a:off x="1541859" y="3093806"/>
          <a:ext cx="161478" cy="707429"/>
        </a:xfrm>
        <a:custGeom>
          <a:avLst/>
          <a:gdLst/>
          <a:ahLst/>
          <a:cxnLst/>
          <a:rect l="0" t="0" r="0" b="0"/>
          <a:pathLst>
            <a:path>
              <a:moveTo>
                <a:pt x="161478" y="0"/>
              </a:moveTo>
              <a:lnTo>
                <a:pt x="161478" y="707429"/>
              </a:lnTo>
              <a:lnTo>
                <a:pt x="0" y="707429"/>
              </a:lnTo>
            </a:path>
          </a:pathLst>
        </a:custGeom>
        <a:noFill/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D64857-8D87-4A34-AB53-236E5EA5B6D2}">
      <dsp:nvSpPr>
        <dsp:cNvPr id="0" name=""/>
        <dsp:cNvSpPr/>
      </dsp:nvSpPr>
      <dsp:spPr>
        <a:xfrm>
          <a:off x="2472283" y="2001903"/>
          <a:ext cx="1091902" cy="707429"/>
        </a:xfrm>
        <a:custGeom>
          <a:avLst/>
          <a:gdLst/>
          <a:ahLst/>
          <a:cxnLst/>
          <a:rect l="0" t="0" r="0" b="0"/>
          <a:pathLst>
            <a:path>
              <a:moveTo>
                <a:pt x="1091902" y="0"/>
              </a:moveTo>
              <a:lnTo>
                <a:pt x="1091902" y="707429"/>
              </a:lnTo>
              <a:lnTo>
                <a:pt x="0" y="707429"/>
              </a:lnTo>
            </a:path>
          </a:pathLst>
        </a:custGeom>
        <a:noFill/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73FC2A-B57E-4E9E-B351-3AE350E5BD65}">
      <dsp:nvSpPr>
        <dsp:cNvPr id="0" name=""/>
        <dsp:cNvSpPr/>
      </dsp:nvSpPr>
      <dsp:spPr>
        <a:xfrm>
          <a:off x="4333130" y="910001"/>
          <a:ext cx="1091902" cy="707429"/>
        </a:xfrm>
        <a:custGeom>
          <a:avLst/>
          <a:gdLst/>
          <a:ahLst/>
          <a:cxnLst/>
          <a:rect l="0" t="0" r="0" b="0"/>
          <a:pathLst>
            <a:path>
              <a:moveTo>
                <a:pt x="1091902" y="0"/>
              </a:moveTo>
              <a:lnTo>
                <a:pt x="1091902" y="707429"/>
              </a:lnTo>
              <a:lnTo>
                <a:pt x="0" y="707429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190D2C-872B-4616-AB63-3F98F204C0C0}">
      <dsp:nvSpPr>
        <dsp:cNvPr id="0" name=""/>
        <dsp:cNvSpPr/>
      </dsp:nvSpPr>
      <dsp:spPr>
        <a:xfrm>
          <a:off x="4656087" y="141056"/>
          <a:ext cx="1537890" cy="76894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noProof="0" dirty="0"/>
            <a:t>Système Nerveux</a:t>
          </a:r>
        </a:p>
      </dsp:txBody>
      <dsp:txXfrm>
        <a:off x="4656087" y="141056"/>
        <a:ext cx="1537890" cy="768945"/>
      </dsp:txXfrm>
    </dsp:sp>
    <dsp:sp modelId="{EE55ABDA-D411-4C7B-AC7A-D25682E881FF}">
      <dsp:nvSpPr>
        <dsp:cNvPr id="0" name=""/>
        <dsp:cNvSpPr/>
      </dsp:nvSpPr>
      <dsp:spPr>
        <a:xfrm>
          <a:off x="2795240" y="1232958"/>
          <a:ext cx="1537890" cy="76894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noProof="0" dirty="0"/>
            <a:t>Système nerveux centrale</a:t>
          </a:r>
        </a:p>
      </dsp:txBody>
      <dsp:txXfrm>
        <a:off x="2795240" y="1232958"/>
        <a:ext cx="1537890" cy="768945"/>
      </dsp:txXfrm>
    </dsp:sp>
    <dsp:sp modelId="{4828AA5D-F7ED-40AD-87E1-9BA09E542152}">
      <dsp:nvSpPr>
        <dsp:cNvPr id="0" name=""/>
        <dsp:cNvSpPr/>
      </dsp:nvSpPr>
      <dsp:spPr>
        <a:xfrm>
          <a:off x="934392" y="2324860"/>
          <a:ext cx="1537890" cy="76894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noProof="0" dirty="0"/>
            <a:t>L’Encéphale</a:t>
          </a:r>
        </a:p>
      </dsp:txBody>
      <dsp:txXfrm>
        <a:off x="934392" y="2324860"/>
        <a:ext cx="1537890" cy="768945"/>
      </dsp:txXfrm>
    </dsp:sp>
    <dsp:sp modelId="{56A707A9-75B4-4A18-B485-B5CD89948A3B}">
      <dsp:nvSpPr>
        <dsp:cNvPr id="0" name=""/>
        <dsp:cNvSpPr/>
      </dsp:nvSpPr>
      <dsp:spPr>
        <a:xfrm>
          <a:off x="3968" y="3416763"/>
          <a:ext cx="1537890" cy="76894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noProof="0" dirty="0" err="1"/>
            <a:t>Cerveau</a:t>
          </a:r>
          <a:endParaRPr lang="en-GB" sz="1700" kern="1200" noProof="0" dirty="0"/>
        </a:p>
      </dsp:txBody>
      <dsp:txXfrm>
        <a:off x="3968" y="3416763"/>
        <a:ext cx="1537890" cy="768945"/>
      </dsp:txXfrm>
    </dsp:sp>
    <dsp:sp modelId="{7DD431A2-7A41-4C18-BC26-37D605CA3D8A}">
      <dsp:nvSpPr>
        <dsp:cNvPr id="0" name=""/>
        <dsp:cNvSpPr/>
      </dsp:nvSpPr>
      <dsp:spPr>
        <a:xfrm>
          <a:off x="1864816" y="3416763"/>
          <a:ext cx="1537890" cy="76894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noProof="0" dirty="0" err="1"/>
            <a:t>Cervelet</a:t>
          </a:r>
          <a:endParaRPr lang="en-GB" sz="1700" kern="1200" noProof="0" dirty="0"/>
        </a:p>
      </dsp:txBody>
      <dsp:txXfrm>
        <a:off x="1864816" y="3416763"/>
        <a:ext cx="1537890" cy="768945"/>
      </dsp:txXfrm>
    </dsp:sp>
    <dsp:sp modelId="{F3483495-31FC-4C90-B23F-6D8C7AE0B5A8}">
      <dsp:nvSpPr>
        <dsp:cNvPr id="0" name=""/>
        <dsp:cNvSpPr/>
      </dsp:nvSpPr>
      <dsp:spPr>
        <a:xfrm>
          <a:off x="3968" y="4508665"/>
          <a:ext cx="1537890" cy="76894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noProof="0" dirty="0" err="1"/>
            <a:t>Bulbe</a:t>
          </a:r>
          <a:r>
            <a:rPr lang="en-GB" sz="1700" kern="1200" noProof="0" dirty="0"/>
            <a:t> </a:t>
          </a:r>
          <a:r>
            <a:rPr lang="en-GB" sz="1700" kern="1200" noProof="0" dirty="0" err="1"/>
            <a:t>rachidien</a:t>
          </a:r>
          <a:endParaRPr lang="en-GB" sz="1700" kern="1200" noProof="0" dirty="0"/>
        </a:p>
      </dsp:txBody>
      <dsp:txXfrm>
        <a:off x="3968" y="4508665"/>
        <a:ext cx="1537890" cy="768945"/>
      </dsp:txXfrm>
    </dsp:sp>
    <dsp:sp modelId="{CBDD1C4C-8DC7-402A-B7F8-0C49CD819BE6}">
      <dsp:nvSpPr>
        <dsp:cNvPr id="0" name=""/>
        <dsp:cNvSpPr/>
      </dsp:nvSpPr>
      <dsp:spPr>
        <a:xfrm>
          <a:off x="3725664" y="2324860"/>
          <a:ext cx="1537890" cy="76894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noProof="0" dirty="0"/>
            <a:t>La Moelle épinière</a:t>
          </a:r>
        </a:p>
      </dsp:txBody>
      <dsp:txXfrm>
        <a:off x="3725664" y="2324860"/>
        <a:ext cx="1537890" cy="768945"/>
      </dsp:txXfrm>
    </dsp:sp>
    <dsp:sp modelId="{589425B7-03A7-4DBE-A8AA-C39D90A5542B}">
      <dsp:nvSpPr>
        <dsp:cNvPr id="0" name=""/>
        <dsp:cNvSpPr/>
      </dsp:nvSpPr>
      <dsp:spPr>
        <a:xfrm>
          <a:off x="5586511" y="1232958"/>
          <a:ext cx="1537890" cy="76894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noProof="0" dirty="0"/>
            <a:t>Système nerveux périphérique</a:t>
          </a:r>
        </a:p>
      </dsp:txBody>
      <dsp:txXfrm>
        <a:off x="5586511" y="1232958"/>
        <a:ext cx="1537890" cy="768945"/>
      </dsp:txXfrm>
    </dsp:sp>
    <dsp:sp modelId="{967773A9-E675-4592-B0A0-B3AC0BE7426F}">
      <dsp:nvSpPr>
        <dsp:cNvPr id="0" name=""/>
        <dsp:cNvSpPr/>
      </dsp:nvSpPr>
      <dsp:spPr>
        <a:xfrm>
          <a:off x="6586140" y="2324860"/>
          <a:ext cx="1537890" cy="76894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noProof="0" dirty="0"/>
            <a:t>Les nerfs</a:t>
          </a:r>
        </a:p>
      </dsp:txBody>
      <dsp:txXfrm>
        <a:off x="6586140" y="2324860"/>
        <a:ext cx="1537890" cy="7689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82789C-6C93-4C4A-928B-2ACAE0D98AEA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DC59A-B0A9-43FC-AA0C-D8158F86C74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7230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DC59A-B0A9-43FC-AA0C-D8158F86C7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1943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808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8283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2752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2270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5581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4735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8684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3118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8912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307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0374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7604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188072A4-0E1B-F614-1930-7DF33BBD3DDC}"/>
              </a:ext>
            </a:extLst>
          </p:cNvPr>
          <p:cNvSpPr txBox="1"/>
          <p:nvPr/>
        </p:nvSpPr>
        <p:spPr>
          <a:xfrm>
            <a:off x="859945" y="378954"/>
            <a:ext cx="104721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noProof="0" dirty="0">
                <a:solidFill>
                  <a:srgbClr val="FF0000"/>
                </a:solidFill>
              </a:rPr>
              <a:t>LES FONCTIONS DE COMMUNICATION ET L’IMMUNOLOGIE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C8C7EF3-E7A6-8B0B-07D0-4B10D0923381}"/>
              </a:ext>
            </a:extLst>
          </p:cNvPr>
          <p:cNvSpPr txBox="1"/>
          <p:nvPr/>
        </p:nvSpPr>
        <p:spPr>
          <a:xfrm>
            <a:off x="1387146" y="2289816"/>
            <a:ext cx="6192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noProof="0" dirty="0">
                <a:solidFill>
                  <a:srgbClr val="FF0000"/>
                </a:solidFill>
              </a:rPr>
              <a:t>Plan de l’unité: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44E2931-E652-30D9-FDC0-328FB98A0C29}"/>
              </a:ext>
            </a:extLst>
          </p:cNvPr>
          <p:cNvSpPr txBox="1"/>
          <p:nvPr/>
        </p:nvSpPr>
        <p:spPr>
          <a:xfrm>
            <a:off x="1387146" y="2937888"/>
            <a:ext cx="619268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fr-FR" sz="2800" b="1" noProof="0" dirty="0"/>
              <a:t>Le système nerveux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F203CA1-F26E-9460-376D-2CFBD6409624}"/>
              </a:ext>
            </a:extLst>
          </p:cNvPr>
          <p:cNvSpPr txBox="1"/>
          <p:nvPr/>
        </p:nvSpPr>
        <p:spPr>
          <a:xfrm>
            <a:off x="1387146" y="3422780"/>
            <a:ext cx="6192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fr-FR" sz="2800" b="1" noProof="0" dirty="0"/>
              <a:t>Le système musculaire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0AE0EF4-EC44-B0B9-0221-40EB9CCDCD7B}"/>
              </a:ext>
            </a:extLst>
          </p:cNvPr>
          <p:cNvSpPr txBox="1"/>
          <p:nvPr/>
        </p:nvSpPr>
        <p:spPr>
          <a:xfrm>
            <a:off x="1387146" y="3946000"/>
            <a:ext cx="6192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fr-FR" sz="2800" b="1" noProof="0" dirty="0"/>
              <a:t>L’immunité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F65722E-4621-1069-7244-364E0D29F29E}"/>
              </a:ext>
            </a:extLst>
          </p:cNvPr>
          <p:cNvSpPr txBox="1"/>
          <p:nvPr/>
        </p:nvSpPr>
        <p:spPr>
          <a:xfrm>
            <a:off x="1387146" y="4450056"/>
            <a:ext cx="85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fr-FR" sz="2800" b="1" noProof="0" dirty="0"/>
              <a:t>Quelques problèmes liés à l’immunité </a:t>
            </a:r>
          </a:p>
        </p:txBody>
      </p:sp>
    </p:spTree>
    <p:extLst>
      <p:ext uri="{BB962C8B-B14F-4D97-AF65-F5344CB8AC3E}">
        <p14:creationId xmlns:p14="http://schemas.microsoft.com/office/powerpoint/2010/main" val="1827188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46313" y="1326659"/>
            <a:ext cx="11190164" cy="2847135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ctr"/>
            <a:r>
              <a:rPr lang="fr-FR" sz="7200" b="1" noProof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LE SYSTÈME NERVEUX</a:t>
            </a:r>
            <a:br>
              <a:rPr lang="fr-FR" sz="7200" b="1" noProof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6000" b="1" noProof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الجهاز</a:t>
            </a:r>
            <a:r>
              <a:rPr lang="fr-FR" sz="6000" b="1" noProof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000" b="1" noProof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العصبي</a:t>
            </a:r>
            <a:r>
              <a:rPr lang="fr-FR" sz="6000" b="1" noProof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7200" b="1" noProof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9658771" y="260547"/>
            <a:ext cx="2910840" cy="374642"/>
          </a:xfrm>
        </p:spPr>
        <p:txBody>
          <a:bodyPr/>
          <a:lstStyle/>
          <a:p>
            <a:pPr algn="ctr"/>
            <a:fld id="{7F437F2F-1DD6-415E-8034-D81F83C0BC5F}" type="datetime1">
              <a:rPr lang="fr-FR" sz="2000" b="1" noProof="0" smtClean="0">
                <a:solidFill>
                  <a:schemeClr val="tx1"/>
                </a:solidFill>
              </a:rPr>
              <a:pPr algn="ctr"/>
              <a:t>12/10/2026</a:t>
            </a:fld>
            <a:endParaRPr lang="fr-FR" sz="2000" b="1" noProof="0" dirty="0">
              <a:solidFill>
                <a:schemeClr val="tx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720764" y="5208175"/>
            <a:ext cx="6630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noProof="0" dirty="0"/>
              <a:t>PR. YASSINE HADIRI</a:t>
            </a:r>
          </a:p>
        </p:txBody>
      </p:sp>
      <p:pic>
        <p:nvPicPr>
          <p:cNvPr id="8" name="Picture 7" descr="A picture containing light">
            <a:extLst>
              <a:ext uri="{FF2B5EF4-FFF2-40B4-BE49-F238E27FC236}">
                <a16:creationId xmlns:a16="http://schemas.microsoft.com/office/drawing/2014/main" id="{C790CDBF-69DE-E715-F5E1-53359FC02B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003" y="2936158"/>
            <a:ext cx="3250790" cy="3250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169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8313" y="283676"/>
            <a:ext cx="10124705" cy="1293028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fr-FR" sz="6600" b="1" noProof="0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Introduction</a:t>
            </a:r>
            <a:r>
              <a:rPr lang="fr-FR" sz="6000" b="1" noProof="0" dirty="0">
                <a:solidFill>
                  <a:srgbClr val="FF0000"/>
                </a:solidFill>
              </a:rPr>
              <a:t> 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4" y="2158933"/>
            <a:ext cx="9986160" cy="390935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300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système nerveux humain reçoit, envoie et traite les influx nerveux. Il coordonne les mouvements et contrôle le fonctionnement des organes.</a:t>
            </a:r>
          </a:p>
          <a:p>
            <a:pPr marL="0" indent="0" algn="just">
              <a:buNone/>
            </a:pPr>
            <a:r>
              <a:rPr lang="fr-FR" sz="300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bon fonctionnement du corps dépend du système nerveux.</a:t>
            </a:r>
            <a:br>
              <a:rPr lang="fr-FR" sz="300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sz="3000" noProof="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Quelles sont les éléments qui interviennent dans chaque type d’activité nerveuse? </a:t>
            </a:r>
          </a:p>
          <a:p>
            <a:pPr marL="0" indent="0">
              <a:buNone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Comment protéger notre système nerveux?</a:t>
            </a:r>
          </a:p>
        </p:txBody>
      </p:sp>
    </p:spTree>
    <p:extLst>
      <p:ext uri="{BB962C8B-B14F-4D97-AF65-F5344CB8AC3E}">
        <p14:creationId xmlns:p14="http://schemas.microsoft.com/office/powerpoint/2010/main" val="2829120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44D4B-8348-FA43-E532-EC288DC7B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277" y="672033"/>
            <a:ext cx="10339250" cy="940947"/>
          </a:xfrm>
        </p:spPr>
        <p:txBody>
          <a:bodyPr>
            <a:normAutofit/>
          </a:bodyPr>
          <a:lstStyle/>
          <a:p>
            <a:r>
              <a:rPr lang="fr-FR" b="1" noProof="0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I) Structure du système nerveux :</a:t>
            </a:r>
          </a:p>
        </p:txBody>
      </p:sp>
    </p:spTree>
    <p:extLst>
      <p:ext uri="{BB962C8B-B14F-4D97-AF65-F5344CB8AC3E}">
        <p14:creationId xmlns:p14="http://schemas.microsoft.com/office/powerpoint/2010/main" val="3663483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">
            <a:extLst>
              <a:ext uri="{FF2B5EF4-FFF2-40B4-BE49-F238E27FC236}">
                <a16:creationId xmlns:a16="http://schemas.microsoft.com/office/drawing/2014/main" id="{318FA960-66FB-33BC-39B8-F43ED9A4C98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2" b="4734"/>
          <a:stretch/>
        </p:blipFill>
        <p:spPr>
          <a:xfrm>
            <a:off x="604684" y="56044"/>
            <a:ext cx="5650886" cy="6760723"/>
          </a:xfrm>
          <a:prstGeom prst="rect">
            <a:avLst/>
          </a:prstGeom>
        </p:spPr>
      </p:pic>
      <p:sp>
        <p:nvSpPr>
          <p:cNvPr id="20" name="ZoneTexte 2">
            <a:extLst>
              <a:ext uri="{FF2B5EF4-FFF2-40B4-BE49-F238E27FC236}">
                <a16:creationId xmlns:a16="http://schemas.microsoft.com/office/drawing/2014/main" id="{B068F926-6E2D-127A-AD9B-B0BA6D5EC82A}"/>
              </a:ext>
            </a:extLst>
          </p:cNvPr>
          <p:cNvSpPr txBox="1"/>
          <p:nvPr/>
        </p:nvSpPr>
        <p:spPr>
          <a:xfrm>
            <a:off x="3056054" y="853713"/>
            <a:ext cx="2859932" cy="992221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</a:endParaRPr>
          </a:p>
        </p:txBody>
      </p:sp>
      <p:sp>
        <p:nvSpPr>
          <p:cNvPr id="21" name="ZoneTexte 3">
            <a:extLst>
              <a:ext uri="{FF2B5EF4-FFF2-40B4-BE49-F238E27FC236}">
                <a16:creationId xmlns:a16="http://schemas.microsoft.com/office/drawing/2014/main" id="{37F900A5-101C-5729-642A-A1F0CE1608A5}"/>
              </a:ext>
            </a:extLst>
          </p:cNvPr>
          <p:cNvSpPr txBox="1"/>
          <p:nvPr/>
        </p:nvSpPr>
        <p:spPr>
          <a:xfrm>
            <a:off x="2722071" y="357602"/>
            <a:ext cx="2859932" cy="992221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</a:endParaRPr>
          </a:p>
        </p:txBody>
      </p:sp>
      <p:sp>
        <p:nvSpPr>
          <p:cNvPr id="22" name="ZoneTexte 4">
            <a:extLst>
              <a:ext uri="{FF2B5EF4-FFF2-40B4-BE49-F238E27FC236}">
                <a16:creationId xmlns:a16="http://schemas.microsoft.com/office/drawing/2014/main" id="{32E44E1B-DEC4-16B3-070C-2BC6B2D7C4EC}"/>
              </a:ext>
            </a:extLst>
          </p:cNvPr>
          <p:cNvSpPr txBox="1"/>
          <p:nvPr/>
        </p:nvSpPr>
        <p:spPr>
          <a:xfrm>
            <a:off x="2722071" y="4488615"/>
            <a:ext cx="3388467" cy="1151106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</a:endParaRPr>
          </a:p>
        </p:txBody>
      </p:sp>
      <p:sp>
        <p:nvSpPr>
          <p:cNvPr id="23" name="Légende encadrée 1 7">
            <a:extLst>
              <a:ext uri="{FF2B5EF4-FFF2-40B4-BE49-F238E27FC236}">
                <a16:creationId xmlns:a16="http://schemas.microsoft.com/office/drawing/2014/main" id="{7FBD5829-5CF1-9895-CB14-8C57911A2E4D}"/>
              </a:ext>
            </a:extLst>
          </p:cNvPr>
          <p:cNvSpPr/>
          <p:nvPr/>
        </p:nvSpPr>
        <p:spPr>
          <a:xfrm>
            <a:off x="3263134" y="211686"/>
            <a:ext cx="2427494" cy="642026"/>
          </a:xfrm>
          <a:prstGeom prst="borderCallout1">
            <a:avLst>
              <a:gd name="adj1" fmla="val 18750"/>
              <a:gd name="adj2" fmla="val -8333"/>
              <a:gd name="adj3" fmla="val 51894"/>
              <a:gd name="adj4" fmla="val -53543"/>
            </a:avLst>
          </a:prstGeom>
          <a:solidFill>
            <a:srgbClr val="C4220D"/>
          </a:solidFill>
          <a:ln w="57150" cap="flat" cmpd="sng" algn="ctr">
            <a:solidFill>
              <a:srgbClr val="C4220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L’Encéphale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Arial" panose="020B0604020202020204" pitchFamily="34" charset="0"/>
              </a:rPr>
              <a:t>الدماغ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4" name="Légende encadrée 1 8">
            <a:extLst>
              <a:ext uri="{FF2B5EF4-FFF2-40B4-BE49-F238E27FC236}">
                <a16:creationId xmlns:a16="http://schemas.microsoft.com/office/drawing/2014/main" id="{30B31983-715A-2D2A-176C-CF49F96FA010}"/>
              </a:ext>
            </a:extLst>
          </p:cNvPr>
          <p:cNvSpPr/>
          <p:nvPr/>
        </p:nvSpPr>
        <p:spPr>
          <a:xfrm>
            <a:off x="3488492" y="1296320"/>
            <a:ext cx="2202136" cy="642026"/>
          </a:xfrm>
          <a:prstGeom prst="borderCallout1">
            <a:avLst>
              <a:gd name="adj1" fmla="val 18750"/>
              <a:gd name="adj2" fmla="val -8333"/>
              <a:gd name="adj3" fmla="val 57955"/>
              <a:gd name="adj4" fmla="val -64286"/>
            </a:avLst>
          </a:prstGeom>
          <a:solidFill>
            <a:srgbClr val="C4220D"/>
          </a:solidFill>
          <a:ln w="57150" cap="flat" cmpd="sng" algn="ctr">
            <a:solidFill>
              <a:srgbClr val="C4220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Moelle épinière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Arial" panose="020B0604020202020204" pitchFamily="34" charset="0"/>
              </a:rPr>
              <a:t>نخاع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Arial" panose="020B0604020202020204" pitchFamily="34" charset="0"/>
              </a:rPr>
              <a:t>شوكي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5" name="Légende encadrée 1 9">
            <a:extLst>
              <a:ext uri="{FF2B5EF4-FFF2-40B4-BE49-F238E27FC236}">
                <a16:creationId xmlns:a16="http://schemas.microsoft.com/office/drawing/2014/main" id="{23F510A7-A47B-DF0D-DEB9-B1DE6B27388B}"/>
              </a:ext>
            </a:extLst>
          </p:cNvPr>
          <p:cNvSpPr/>
          <p:nvPr/>
        </p:nvSpPr>
        <p:spPr>
          <a:xfrm>
            <a:off x="3908402" y="3057838"/>
            <a:ext cx="2202136" cy="642026"/>
          </a:xfrm>
          <a:prstGeom prst="borderCallout1">
            <a:avLst>
              <a:gd name="adj1" fmla="val 18750"/>
              <a:gd name="adj2" fmla="val -8333"/>
              <a:gd name="adj3" fmla="val -1576"/>
              <a:gd name="adj4" fmla="val -122709"/>
            </a:avLst>
          </a:prstGeom>
          <a:solidFill>
            <a:srgbClr val="C4220D"/>
          </a:solidFill>
          <a:ln w="57150" cap="flat" cmpd="sng" algn="ctr">
            <a:solidFill>
              <a:srgbClr val="C4220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Moelle épinière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Arial" panose="020B0604020202020204" pitchFamily="34" charset="0"/>
              </a:rPr>
              <a:t>نخاع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Arial" panose="020B0604020202020204" pitchFamily="34" charset="0"/>
              </a:rPr>
              <a:t>شوكي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6" name="Légende encadrée 1 10">
            <a:extLst>
              <a:ext uri="{FF2B5EF4-FFF2-40B4-BE49-F238E27FC236}">
                <a16:creationId xmlns:a16="http://schemas.microsoft.com/office/drawing/2014/main" id="{8734C837-FE54-A28C-8FC8-595F04378083}"/>
              </a:ext>
            </a:extLst>
          </p:cNvPr>
          <p:cNvSpPr/>
          <p:nvPr/>
        </p:nvSpPr>
        <p:spPr>
          <a:xfrm>
            <a:off x="3926678" y="3066755"/>
            <a:ext cx="2202136" cy="642026"/>
          </a:xfrm>
          <a:prstGeom prst="borderCallout1">
            <a:avLst>
              <a:gd name="adj1" fmla="val 18750"/>
              <a:gd name="adj2" fmla="val -8333"/>
              <a:gd name="adj3" fmla="val 218561"/>
              <a:gd name="adj4" fmla="val -59869"/>
            </a:avLst>
          </a:prstGeom>
          <a:solidFill>
            <a:srgbClr val="C4220D"/>
          </a:solidFill>
          <a:ln w="57150" cap="flat" cmpd="sng" algn="ctr">
            <a:solidFill>
              <a:srgbClr val="C4220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Nerfs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Arial" panose="020B0604020202020204" pitchFamily="34" charset="0"/>
              </a:rPr>
              <a:t>أعصاب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7" name="Accolade fermante 11">
            <a:extLst>
              <a:ext uri="{FF2B5EF4-FFF2-40B4-BE49-F238E27FC236}">
                <a16:creationId xmlns:a16="http://schemas.microsoft.com/office/drawing/2014/main" id="{4CB01C96-0B5B-2FE4-0214-268306BE637C}"/>
              </a:ext>
            </a:extLst>
          </p:cNvPr>
          <p:cNvSpPr/>
          <p:nvPr/>
        </p:nvSpPr>
        <p:spPr>
          <a:xfrm>
            <a:off x="5690628" y="211686"/>
            <a:ext cx="438186" cy="1726660"/>
          </a:xfrm>
          <a:prstGeom prst="rightBrace">
            <a:avLst/>
          </a:prstGeom>
          <a:noFill/>
          <a:ln w="9525" cap="flat" cmpd="sng" algn="ctr">
            <a:solidFill>
              <a:srgbClr val="C4220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8" name="Accolade fermante 12">
            <a:extLst>
              <a:ext uri="{FF2B5EF4-FFF2-40B4-BE49-F238E27FC236}">
                <a16:creationId xmlns:a16="http://schemas.microsoft.com/office/drawing/2014/main" id="{ED3731C4-6C84-D356-DE67-A7EFE0742066}"/>
              </a:ext>
            </a:extLst>
          </p:cNvPr>
          <p:cNvSpPr/>
          <p:nvPr/>
        </p:nvSpPr>
        <p:spPr>
          <a:xfrm>
            <a:off x="6119385" y="2800055"/>
            <a:ext cx="284166" cy="1175426"/>
          </a:xfrm>
          <a:prstGeom prst="rightBrace">
            <a:avLst/>
          </a:prstGeom>
          <a:noFill/>
          <a:ln w="9525" cap="flat" cmpd="sng" algn="ctr">
            <a:solidFill>
              <a:srgbClr val="C4220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9" name="Rectangle à coins arrondis 13">
            <a:extLst>
              <a:ext uri="{FF2B5EF4-FFF2-40B4-BE49-F238E27FC236}">
                <a16:creationId xmlns:a16="http://schemas.microsoft.com/office/drawing/2014/main" id="{C5BE0E77-EC47-6FD7-13DA-6522C575A742}"/>
              </a:ext>
            </a:extLst>
          </p:cNvPr>
          <p:cNvSpPr/>
          <p:nvPr/>
        </p:nvSpPr>
        <p:spPr>
          <a:xfrm>
            <a:off x="6397652" y="532699"/>
            <a:ext cx="5598420" cy="1084634"/>
          </a:xfrm>
          <a:prstGeom prst="roundRect">
            <a:avLst/>
          </a:prstGeom>
          <a:solidFill>
            <a:srgbClr val="0D8EC5"/>
          </a:solidFill>
          <a:ln w="12700" cap="flat" cmpd="sng" algn="ctr">
            <a:solidFill>
              <a:srgbClr val="0D8EC5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Système nerveux central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Arial" panose="020B0604020202020204" pitchFamily="34" charset="0"/>
              </a:rPr>
              <a:t>جهاز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2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Arial" panose="020B0604020202020204" pitchFamily="34" charset="0"/>
              </a:rPr>
              <a:t>عصبي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2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Arial" panose="020B0604020202020204" pitchFamily="34" charset="0"/>
              </a:rPr>
              <a:t>مركزي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0" name="Rectangle à coins arrondis 14">
            <a:extLst>
              <a:ext uri="{FF2B5EF4-FFF2-40B4-BE49-F238E27FC236}">
                <a16:creationId xmlns:a16="http://schemas.microsoft.com/office/drawing/2014/main" id="{0B25293C-43E2-266F-444B-A14256B2032E}"/>
              </a:ext>
            </a:extLst>
          </p:cNvPr>
          <p:cNvSpPr/>
          <p:nvPr/>
        </p:nvSpPr>
        <p:spPr>
          <a:xfrm>
            <a:off x="6397652" y="2721424"/>
            <a:ext cx="5598420" cy="1084634"/>
          </a:xfrm>
          <a:prstGeom prst="roundRect">
            <a:avLst/>
          </a:prstGeom>
          <a:solidFill>
            <a:srgbClr val="0D8EC5"/>
          </a:solidFill>
          <a:ln w="12700" cap="flat" cmpd="sng" algn="ctr">
            <a:solidFill>
              <a:srgbClr val="0D8EC5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Système nerveux périphérique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Arial" panose="020B0604020202020204" pitchFamily="34" charset="0"/>
              </a:rPr>
              <a:t>جهاز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2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Arial" panose="020B0604020202020204" pitchFamily="34" charset="0"/>
              </a:rPr>
              <a:t>عصبي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2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Arial" panose="020B0604020202020204" pitchFamily="34" charset="0"/>
              </a:rPr>
              <a:t>محيطي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0806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FE049-9C60-E7B1-90BC-A13D599B0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AA57A-F44B-9468-D1D8-716242034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noProof="0" dirty="0"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Bilan :</a:t>
            </a:r>
            <a:endParaRPr lang="fr-FR" noProof="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BA273-FC22-CB02-22D9-A543A38185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93217"/>
            <a:ext cx="10058400" cy="4156860"/>
          </a:xfrm>
        </p:spPr>
        <p:txBody>
          <a:bodyPr>
            <a:normAutofit/>
          </a:bodyPr>
          <a:lstStyle/>
          <a:p>
            <a:pPr algn="just"/>
            <a:r>
              <a:rPr lang="fr-FR" sz="3200" noProof="0" dirty="0">
                <a:solidFill>
                  <a:schemeClr val="tx1"/>
                </a:solidFill>
              </a:rPr>
              <a:t>Le système nerveux se compose de: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sz="3200" b="1" noProof="0" dirty="0">
                <a:solidFill>
                  <a:schemeClr val="tx1"/>
                </a:solidFill>
              </a:rPr>
              <a:t> Le système nerveux central </a:t>
            </a:r>
            <a:r>
              <a:rPr lang="fr-FR" sz="3200" noProof="0" dirty="0">
                <a:solidFill>
                  <a:schemeClr val="tx1"/>
                </a:solidFill>
              </a:rPr>
              <a:t>est constitué de :</a:t>
            </a:r>
          </a:p>
          <a:p>
            <a:pPr algn="just"/>
            <a:r>
              <a:rPr lang="fr-FR" sz="3200" b="1" noProof="0" dirty="0">
                <a:solidFill>
                  <a:srgbClr val="0070C0"/>
                </a:solidFill>
              </a:rPr>
              <a:t>L’encéphale </a:t>
            </a:r>
            <a:r>
              <a:rPr lang="fr-FR" sz="3200" b="1" noProof="0" dirty="0" err="1">
                <a:solidFill>
                  <a:srgbClr val="0070C0"/>
                </a:solidFill>
              </a:rPr>
              <a:t>الدماغ</a:t>
            </a:r>
            <a:r>
              <a:rPr lang="fr-FR" sz="3200" noProof="0" dirty="0">
                <a:solidFill>
                  <a:schemeClr val="tx1"/>
                </a:solidFill>
              </a:rPr>
              <a:t> et </a:t>
            </a:r>
            <a:r>
              <a:rPr lang="fr-FR" sz="3200" b="1" noProof="0" dirty="0">
                <a:solidFill>
                  <a:srgbClr val="0070C0"/>
                </a:solidFill>
              </a:rPr>
              <a:t>la moelle épinière </a:t>
            </a:r>
            <a:r>
              <a:rPr lang="fr-FR" sz="3200" b="1" noProof="0" dirty="0" err="1">
                <a:solidFill>
                  <a:srgbClr val="0070C0"/>
                </a:solidFill>
              </a:rPr>
              <a:t>النخاع</a:t>
            </a:r>
            <a:r>
              <a:rPr lang="fr-FR" sz="3200" b="1" noProof="0" dirty="0">
                <a:solidFill>
                  <a:srgbClr val="0070C0"/>
                </a:solidFill>
              </a:rPr>
              <a:t> </a:t>
            </a:r>
            <a:r>
              <a:rPr lang="fr-FR" sz="3200" b="1" noProof="0" dirty="0" err="1">
                <a:solidFill>
                  <a:srgbClr val="0070C0"/>
                </a:solidFill>
              </a:rPr>
              <a:t>الشوكي</a:t>
            </a:r>
            <a:endParaRPr lang="fr-FR" sz="3200" b="1" noProof="0" dirty="0">
              <a:solidFill>
                <a:srgbClr val="0070C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sz="3200" b="1" noProof="0" dirty="0">
                <a:solidFill>
                  <a:schemeClr val="tx1"/>
                </a:solidFill>
              </a:rPr>
              <a:t> Le système nerveux périphérique </a:t>
            </a:r>
            <a:r>
              <a:rPr lang="fr-FR" sz="3200" noProof="0" dirty="0">
                <a:solidFill>
                  <a:schemeClr val="tx1"/>
                </a:solidFill>
              </a:rPr>
              <a:t>est constitué des nerfs </a:t>
            </a:r>
            <a:r>
              <a:rPr lang="fr-FR" sz="3200" b="1" noProof="0" dirty="0" err="1">
                <a:solidFill>
                  <a:srgbClr val="0070C0"/>
                </a:solidFill>
              </a:rPr>
              <a:t>الاعصاب</a:t>
            </a:r>
            <a:endParaRPr lang="fr-FR" sz="3200" b="1" noProof="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977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DB80F-C7DE-2166-0403-0D5038121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noProof="0" dirty="0">
                <a:solidFill>
                  <a:srgbClr val="00602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1) Structure d’encéphale :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09244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35B2E6D-BE2D-D8FC-9581-17E5EA9CB8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5491" y="759976"/>
            <a:ext cx="9307368" cy="5131569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B9D6C2-0A8A-9B6A-E212-45CEFE556FEA}"/>
              </a:ext>
            </a:extLst>
          </p:cNvPr>
          <p:cNvSpPr txBox="1"/>
          <p:nvPr/>
        </p:nvSpPr>
        <p:spPr>
          <a:xfrm>
            <a:off x="719645" y="3134800"/>
            <a:ext cx="1401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noProof="0" dirty="0">
                <a:solidFill>
                  <a:srgbClr val="FF0000"/>
                </a:solidFill>
              </a:rPr>
              <a:t>Cerveau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35F84C-85E0-FA3A-DE01-6808D52119EA}"/>
              </a:ext>
            </a:extLst>
          </p:cNvPr>
          <p:cNvSpPr txBox="1"/>
          <p:nvPr/>
        </p:nvSpPr>
        <p:spPr>
          <a:xfrm>
            <a:off x="719645" y="3555456"/>
            <a:ext cx="1401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noProof="0" dirty="0">
                <a:solidFill>
                  <a:srgbClr val="FF0000"/>
                </a:solidFill>
              </a:rPr>
              <a:t>Cervelet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FC8889-12A1-AA1C-7F29-AC6062601969}"/>
              </a:ext>
            </a:extLst>
          </p:cNvPr>
          <p:cNvSpPr txBox="1"/>
          <p:nvPr/>
        </p:nvSpPr>
        <p:spPr>
          <a:xfrm>
            <a:off x="235975" y="3976111"/>
            <a:ext cx="21940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noProof="0" dirty="0">
                <a:solidFill>
                  <a:srgbClr val="FF0000"/>
                </a:solidFill>
              </a:rPr>
              <a:t>Bulbe rachidien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675BC8-519D-CB19-A048-A5EE15E7FC8E}"/>
              </a:ext>
            </a:extLst>
          </p:cNvPr>
          <p:cNvSpPr txBox="1"/>
          <p:nvPr/>
        </p:nvSpPr>
        <p:spPr>
          <a:xfrm>
            <a:off x="4901798" y="5205142"/>
            <a:ext cx="4610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noProof="0" dirty="0">
                <a:solidFill>
                  <a:srgbClr val="FF0000"/>
                </a:solidFill>
              </a:rPr>
              <a:t>Hémisphère droit de l’encéphale</a:t>
            </a:r>
          </a:p>
        </p:txBody>
      </p:sp>
    </p:spTree>
    <p:extLst>
      <p:ext uri="{BB962C8B-B14F-4D97-AF65-F5344CB8AC3E}">
        <p14:creationId xmlns:p14="http://schemas.microsoft.com/office/powerpoint/2010/main" val="3476610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7E933A1-CA7A-50B5-CCEA-31E3C31F9A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1810" y="481464"/>
            <a:ext cx="7788379" cy="5895072"/>
          </a:xfrm>
        </p:spPr>
      </p:pic>
    </p:spTree>
    <p:extLst>
      <p:ext uri="{BB962C8B-B14F-4D97-AF65-F5344CB8AC3E}">
        <p14:creationId xmlns:p14="http://schemas.microsoft.com/office/powerpoint/2010/main" val="2897659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36117-BEA0-6EA3-6233-C41F22FBB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0E8E3-DD7B-9E7D-5676-3F86DDFFC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8166"/>
            <a:ext cx="10058400" cy="1320525"/>
          </a:xfrm>
        </p:spPr>
        <p:txBody>
          <a:bodyPr>
            <a:normAutofit/>
          </a:bodyPr>
          <a:lstStyle/>
          <a:p>
            <a:r>
              <a:rPr lang="fr-FR" sz="6000" b="1" noProof="0" dirty="0">
                <a:solidFill>
                  <a:srgbClr val="FF0000"/>
                </a:solidFill>
              </a:rPr>
              <a:t>Bilan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70B92-0866-EA4F-1634-0B0F07F5B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93217"/>
            <a:ext cx="10058400" cy="4156860"/>
          </a:xfrm>
        </p:spPr>
        <p:txBody>
          <a:bodyPr>
            <a:normAutofit/>
          </a:bodyPr>
          <a:lstStyle/>
          <a:p>
            <a:pPr algn="just"/>
            <a:r>
              <a:rPr lang="fr-FR" sz="3200" noProof="0" dirty="0">
                <a:solidFill>
                  <a:schemeClr val="tx1"/>
                </a:solidFill>
              </a:rPr>
              <a:t>L’encéphale est constitué du </a:t>
            </a:r>
            <a:r>
              <a:rPr lang="fr-FR" sz="3200" b="1" noProof="0" dirty="0" err="1">
                <a:solidFill>
                  <a:srgbClr val="7030A0"/>
                </a:solidFill>
              </a:rPr>
              <a:t>cerveau</a:t>
            </a:r>
            <a:r>
              <a:rPr lang="fr-FR" sz="3600" b="1" noProof="0" dirty="0" err="1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المخ</a:t>
            </a:r>
            <a:r>
              <a:rPr lang="fr-FR" sz="3200" noProof="0" dirty="0">
                <a:solidFill>
                  <a:schemeClr val="tx1"/>
                </a:solidFill>
              </a:rPr>
              <a:t> , du </a:t>
            </a:r>
            <a:r>
              <a:rPr lang="fr-FR" sz="3200" b="1" noProof="0" dirty="0" err="1">
                <a:solidFill>
                  <a:srgbClr val="7030A0"/>
                </a:solidFill>
              </a:rPr>
              <a:t>cervelet</a:t>
            </a:r>
            <a:r>
              <a:rPr lang="fr-FR" sz="3600" b="1" noProof="0" dirty="0" err="1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المخيخ</a:t>
            </a:r>
            <a:r>
              <a:rPr lang="fr-FR" sz="3200" noProof="0" dirty="0">
                <a:solidFill>
                  <a:schemeClr val="tx1"/>
                </a:solidFill>
              </a:rPr>
              <a:t>  et du </a:t>
            </a:r>
            <a:r>
              <a:rPr lang="fr-FR" sz="3200" b="1" noProof="0" dirty="0">
                <a:solidFill>
                  <a:srgbClr val="7030A0"/>
                </a:solidFill>
              </a:rPr>
              <a:t>bulbe rachidien </a:t>
            </a:r>
            <a:r>
              <a:rPr lang="fr-FR" sz="3600" b="1" noProof="0" dirty="0" err="1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البصلة</a:t>
            </a:r>
            <a:r>
              <a:rPr lang="fr-FR" sz="3600" b="1" noProof="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fr-FR" sz="3600" b="1" noProof="0" dirty="0" err="1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السيسائية</a:t>
            </a:r>
            <a:r>
              <a:rPr lang="fr-FR" sz="3200" noProof="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.</a:t>
            </a:r>
          </a:p>
          <a:p>
            <a:pPr algn="just"/>
            <a:r>
              <a:rPr lang="fr-FR" sz="3200" noProof="0" dirty="0">
                <a:solidFill>
                  <a:schemeClr val="tx1"/>
                </a:solidFill>
              </a:rPr>
              <a:t>Le cerveau est formé d'une partie superficielle appelée </a:t>
            </a:r>
            <a:r>
              <a:rPr lang="fr-FR" sz="3200" b="1" noProof="0" dirty="0">
                <a:solidFill>
                  <a:srgbClr val="7030A0"/>
                </a:solidFill>
              </a:rPr>
              <a:t>cortex cérébral </a:t>
            </a:r>
            <a:r>
              <a:rPr lang="fr-FR" sz="3200" noProof="0" dirty="0">
                <a:solidFill>
                  <a:schemeClr val="tx1"/>
                </a:solidFill>
              </a:rPr>
              <a:t>(formé d’une </a:t>
            </a:r>
            <a:r>
              <a:rPr lang="fr-FR" sz="3200" b="1" noProof="0" dirty="0">
                <a:solidFill>
                  <a:schemeClr val="tx1"/>
                </a:solidFill>
              </a:rPr>
              <a:t>matière grise</a:t>
            </a:r>
            <a:r>
              <a:rPr lang="fr-FR" sz="3200" noProof="0" dirty="0">
                <a:solidFill>
                  <a:schemeClr val="tx1"/>
                </a:solidFill>
              </a:rPr>
              <a:t>) et d'une </a:t>
            </a:r>
            <a:r>
              <a:rPr lang="fr-FR" sz="3200" b="1" noProof="0" dirty="0">
                <a:solidFill>
                  <a:schemeClr val="tx1"/>
                </a:solidFill>
              </a:rPr>
              <a:t>substance blanche </a:t>
            </a:r>
            <a:r>
              <a:rPr lang="fr-FR" sz="3200" noProof="0" dirty="0">
                <a:solidFill>
                  <a:schemeClr val="tx1"/>
                </a:solidFill>
              </a:rPr>
              <a:t>située en dessous du cortex cérébral.</a:t>
            </a:r>
          </a:p>
          <a:p>
            <a:pPr algn="just"/>
            <a:r>
              <a:rPr lang="fr-FR" sz="3200" noProof="0" dirty="0">
                <a:solidFill>
                  <a:schemeClr val="tx1"/>
                </a:solidFill>
              </a:rPr>
              <a:t>Le cerveau est subdivisé en deux </a:t>
            </a:r>
            <a:r>
              <a:rPr lang="fr-FR" sz="3200" b="1" noProof="0" dirty="0">
                <a:solidFill>
                  <a:srgbClr val="7030A0"/>
                </a:solidFill>
              </a:rPr>
              <a:t>hémisphères</a:t>
            </a:r>
            <a:r>
              <a:rPr lang="fr-FR" sz="3200" noProof="0" dirty="0">
                <a:solidFill>
                  <a:schemeClr val="tx1"/>
                </a:solidFill>
              </a:rPr>
              <a:t> cérébraux (droite et gauche) surmontées par des circonvolutions cérébrales, il est riche en vaisseaux sanguins.</a:t>
            </a:r>
          </a:p>
          <a:p>
            <a:pPr algn="just"/>
            <a:endParaRPr lang="fr-FR" sz="3200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64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44D4B-8348-FA43-E532-EC288DC7B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276" y="672033"/>
            <a:ext cx="10339251" cy="940947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20000"/>
              </a:lnSpc>
              <a:buClr>
                <a:srgbClr val="E48312"/>
              </a:buClr>
              <a:buNone/>
              <a:defRPr/>
            </a:pPr>
            <a:r>
              <a:rPr lang="fr-FR" sz="4800" b="1" spc="-50" noProof="0" dirty="0">
                <a:solidFill>
                  <a:srgbClr val="0060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2) </a:t>
            </a:r>
            <a:r>
              <a:rPr lang="fr-FR" b="1" noProof="0" dirty="0">
                <a:solidFill>
                  <a:srgbClr val="00602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Structure de </a:t>
            </a:r>
            <a:r>
              <a:rPr lang="fr-FR" sz="4800" b="1" spc="-50" noProof="0" dirty="0">
                <a:solidFill>
                  <a:srgbClr val="0060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moelle épinière:</a:t>
            </a:r>
          </a:p>
        </p:txBody>
      </p:sp>
    </p:spTree>
    <p:extLst>
      <p:ext uri="{BB962C8B-B14F-4D97-AF65-F5344CB8AC3E}">
        <p14:creationId xmlns:p14="http://schemas.microsoft.com/office/powerpoint/2010/main" val="2769442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36CE427-2F37-09C8-8517-7EE14FDC9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C2B39C9-BA81-87FA-6F77-3E2E10EA5D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8159042"/>
              </p:ext>
            </p:extLst>
          </p:nvPr>
        </p:nvGraphicFramePr>
        <p:xfrm>
          <a:off x="1813898" y="214844"/>
          <a:ext cx="8564204" cy="642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10387080" imgH="7796520" progId="Photoshop.Image.13">
                  <p:embed/>
                </p:oleObj>
              </mc:Choice>
              <mc:Fallback>
                <p:oleObj name="Image" r:id="rId2" imgW="10387080" imgH="77965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813898" y="214844"/>
                        <a:ext cx="8564204" cy="6428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12D60310-DACA-758F-4C66-E3C6C85CCC04}"/>
              </a:ext>
            </a:extLst>
          </p:cNvPr>
          <p:cNvSpPr txBox="1"/>
          <p:nvPr/>
        </p:nvSpPr>
        <p:spPr>
          <a:xfrm>
            <a:off x="2212260" y="2669458"/>
            <a:ext cx="2418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noProof="0" dirty="0">
                <a:highlight>
                  <a:srgbClr val="FFFF00"/>
                </a:highlight>
              </a:rPr>
              <a:t>Coupe transversale de la moelle épinière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329A4F-E8CE-6194-438F-421B55F0A032}"/>
              </a:ext>
            </a:extLst>
          </p:cNvPr>
          <p:cNvSpPr txBox="1"/>
          <p:nvPr/>
        </p:nvSpPr>
        <p:spPr>
          <a:xfrm>
            <a:off x="5579807" y="1317524"/>
            <a:ext cx="1366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noProof="0" dirty="0">
                <a:highlight>
                  <a:srgbClr val="FFFF00"/>
                </a:highlight>
              </a:rPr>
              <a:t>Substance grise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C04CA5-D8F9-39CB-67C8-D91953B78149}"/>
              </a:ext>
            </a:extLst>
          </p:cNvPr>
          <p:cNvSpPr txBox="1"/>
          <p:nvPr/>
        </p:nvSpPr>
        <p:spPr>
          <a:xfrm>
            <a:off x="5373330" y="2536725"/>
            <a:ext cx="1779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noProof="0" dirty="0">
                <a:highlight>
                  <a:srgbClr val="FFFF00"/>
                </a:highlight>
              </a:rPr>
              <a:t>Substance blanche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0A31FD-C05D-3D78-0A45-2406743AD8C8}"/>
              </a:ext>
            </a:extLst>
          </p:cNvPr>
          <p:cNvSpPr txBox="1"/>
          <p:nvPr/>
        </p:nvSpPr>
        <p:spPr>
          <a:xfrm>
            <a:off x="4527754" y="5934670"/>
            <a:ext cx="3333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noProof="0" dirty="0">
                <a:highlight>
                  <a:srgbClr val="FFFF00"/>
                </a:highlight>
              </a:rPr>
              <a:t>Observation microscopique de la zone encadrée du document 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589475-C059-9B64-8CD6-7536D92477D0}"/>
              </a:ext>
            </a:extLst>
          </p:cNvPr>
          <p:cNvSpPr txBox="1"/>
          <p:nvPr/>
        </p:nvSpPr>
        <p:spPr>
          <a:xfrm>
            <a:off x="884902" y="5934670"/>
            <a:ext cx="3642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noProof="0" dirty="0">
                <a:highlight>
                  <a:srgbClr val="FFFF00"/>
                </a:highlight>
              </a:rPr>
              <a:t>Observation au microscope optique au niveau de la substance grise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DD7D4B-53A9-548F-31C0-B79273009023}"/>
              </a:ext>
            </a:extLst>
          </p:cNvPr>
          <p:cNvSpPr txBox="1"/>
          <p:nvPr/>
        </p:nvSpPr>
        <p:spPr>
          <a:xfrm>
            <a:off x="7858508" y="5934669"/>
            <a:ext cx="41171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noProof="0" dirty="0">
                <a:highlight>
                  <a:srgbClr val="FFFF00"/>
                </a:highlight>
              </a:rPr>
              <a:t>Observation au microscope électronique à balayage des fibres nerveuses de la substance grise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31CB83-4B68-78B5-103B-FBFD59A4D7E5}"/>
              </a:ext>
            </a:extLst>
          </p:cNvPr>
          <p:cNvSpPr txBox="1"/>
          <p:nvPr/>
        </p:nvSpPr>
        <p:spPr>
          <a:xfrm>
            <a:off x="10274710" y="2023127"/>
            <a:ext cx="1366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noProof="0" dirty="0">
                <a:highlight>
                  <a:srgbClr val="FFFF00"/>
                </a:highlight>
              </a:rPr>
              <a:t>Fibre nerveuse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E80779-1CA6-EF38-B91F-8C43DE3745EF}"/>
              </a:ext>
            </a:extLst>
          </p:cNvPr>
          <p:cNvSpPr txBox="1"/>
          <p:nvPr/>
        </p:nvSpPr>
        <p:spPr>
          <a:xfrm>
            <a:off x="10314271" y="1161953"/>
            <a:ext cx="1779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noProof="0" dirty="0">
                <a:highlight>
                  <a:srgbClr val="FFFF00"/>
                </a:highlight>
              </a:rPr>
              <a:t>Prolongements cytoplasmiques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87BE8A5-D621-9FFF-D0B6-A843590375C8}"/>
              </a:ext>
            </a:extLst>
          </p:cNvPr>
          <p:cNvSpPr txBox="1"/>
          <p:nvPr/>
        </p:nvSpPr>
        <p:spPr>
          <a:xfrm>
            <a:off x="10343767" y="367553"/>
            <a:ext cx="1779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noProof="0" dirty="0">
                <a:highlight>
                  <a:srgbClr val="FFFF00"/>
                </a:highlight>
              </a:rPr>
              <a:t>Corps cellulaire</a:t>
            </a:r>
          </a:p>
        </p:txBody>
      </p:sp>
    </p:spTree>
    <p:extLst>
      <p:ext uri="{BB962C8B-B14F-4D97-AF65-F5344CB8AC3E}">
        <p14:creationId xmlns:p14="http://schemas.microsoft.com/office/powerpoint/2010/main" val="31225572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894DA-1CC1-3D3C-8767-34CAB108D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277" y="1999334"/>
            <a:ext cx="10339252" cy="4023360"/>
          </a:xfrm>
        </p:spPr>
        <p:txBody>
          <a:bodyPr>
            <a:normAutofit/>
          </a:bodyPr>
          <a:lstStyle/>
          <a:p>
            <a:pPr marL="0" lvl="0" indent="0" algn="just">
              <a:buClr>
                <a:srgbClr val="E48312"/>
              </a:buClr>
              <a:buNone/>
              <a:defRPr/>
            </a:pPr>
            <a:r>
              <a:rPr lang="fr-FR" sz="36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moelle épinière comprend </a:t>
            </a:r>
            <a:r>
              <a:rPr lang="fr-FR" sz="3600" b="1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 matière blanche externe</a:t>
            </a:r>
            <a:r>
              <a:rPr lang="fr-FR" sz="36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(périphérique) et </a:t>
            </a:r>
            <a:r>
              <a:rPr lang="fr-FR" sz="3600" b="1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 matière grise interne </a:t>
            </a:r>
            <a:r>
              <a:rPr lang="fr-FR" sz="36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(centrale).</a:t>
            </a:r>
          </a:p>
          <a:p>
            <a:pPr marL="0" lvl="0" indent="0" algn="just">
              <a:buClr>
                <a:srgbClr val="E48312"/>
              </a:buClr>
              <a:buNone/>
              <a:defRPr/>
            </a:pPr>
            <a:r>
              <a:rPr lang="fr-FR" sz="36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matière grise de la moelle épinière renferme les corps cellulaires des neurones (</a:t>
            </a:r>
            <a:r>
              <a:rPr lang="fr-FR" sz="3600" b="1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cellule nerveuse</a:t>
            </a:r>
            <a:r>
              <a:rPr lang="fr-FR" sz="36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et la matière blanche et composée d’axones (</a:t>
            </a:r>
            <a:r>
              <a:rPr lang="fr-FR" sz="3600" b="1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fibres nerveuses</a:t>
            </a:r>
            <a:r>
              <a:rPr lang="fr-FR" sz="36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0F1B0F-EB48-91ED-945C-253D7429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277" y="657285"/>
            <a:ext cx="10339251" cy="940947"/>
          </a:xfrm>
        </p:spPr>
        <p:txBody>
          <a:bodyPr>
            <a:normAutofit/>
          </a:bodyPr>
          <a:lstStyle/>
          <a:p>
            <a:r>
              <a:rPr lang="fr-FR" b="1" noProof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Bilan :</a:t>
            </a:r>
            <a:endParaRPr lang="fr-FR" sz="4800" b="1" noProof="0" dirty="0">
              <a:ln>
                <a:solidFill>
                  <a:schemeClr val="tx1">
                    <a:alpha val="47000"/>
                  </a:schemeClr>
                </a:solidFill>
              </a:ln>
              <a:solidFill>
                <a:srgbClr val="00B05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876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3E1C038-1656-7A55-9D14-A43593A6E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2812ABA-4116-8FB5-DCC5-0C9431B862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636" y="3909015"/>
            <a:ext cx="7492040" cy="27041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0CC774-6460-49CD-4BA2-5533CCF0C6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1280" y="1789394"/>
            <a:ext cx="6883848" cy="20479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24A344-B306-40C7-B676-C8F7C39E0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261548"/>
          </a:xfrm>
        </p:spPr>
        <p:txBody>
          <a:bodyPr>
            <a:normAutofit/>
          </a:bodyPr>
          <a:lstStyle/>
          <a:p>
            <a:r>
              <a:rPr lang="fr-FR" b="1" noProof="0" dirty="0">
                <a:solidFill>
                  <a:srgbClr val="00602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3) La cellule nerveuse (neurone):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134072-1339-1E24-0F5F-807E531A16E8}"/>
              </a:ext>
            </a:extLst>
          </p:cNvPr>
          <p:cNvSpPr txBox="1"/>
          <p:nvPr/>
        </p:nvSpPr>
        <p:spPr>
          <a:xfrm>
            <a:off x="1158240" y="4394602"/>
            <a:ext cx="1779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noProof="0" dirty="0">
                <a:highlight>
                  <a:srgbClr val="FFFF00"/>
                </a:highlight>
              </a:rPr>
              <a:t>noyau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94A652-FC41-5C5E-B502-27CC8AEB79A2}"/>
              </a:ext>
            </a:extLst>
          </p:cNvPr>
          <p:cNvSpPr txBox="1"/>
          <p:nvPr/>
        </p:nvSpPr>
        <p:spPr>
          <a:xfrm>
            <a:off x="1097280" y="3893657"/>
            <a:ext cx="1779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noProof="0" dirty="0">
                <a:highlight>
                  <a:srgbClr val="FFFF00"/>
                </a:highlight>
              </a:rPr>
              <a:t>dendrite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BBD123-BF68-F0E7-96AB-69B87DF263CD}"/>
              </a:ext>
            </a:extLst>
          </p:cNvPr>
          <p:cNvSpPr txBox="1"/>
          <p:nvPr/>
        </p:nvSpPr>
        <p:spPr>
          <a:xfrm>
            <a:off x="1987098" y="5880112"/>
            <a:ext cx="1779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noProof="0" dirty="0">
                <a:highlight>
                  <a:srgbClr val="FFFF00"/>
                </a:highlight>
              </a:rPr>
              <a:t>Corps cellulaire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BEDA4C-1AF4-60CC-40B6-A545A610ED16}"/>
              </a:ext>
            </a:extLst>
          </p:cNvPr>
          <p:cNvSpPr txBox="1"/>
          <p:nvPr/>
        </p:nvSpPr>
        <p:spPr>
          <a:xfrm>
            <a:off x="5431141" y="5934939"/>
            <a:ext cx="1779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noProof="0" dirty="0">
                <a:highlight>
                  <a:srgbClr val="FFFF00"/>
                </a:highlight>
              </a:rPr>
              <a:t>axone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3F0AB0-589D-F448-4120-CF068AD9B75A}"/>
              </a:ext>
            </a:extLst>
          </p:cNvPr>
          <p:cNvSpPr txBox="1"/>
          <p:nvPr/>
        </p:nvSpPr>
        <p:spPr>
          <a:xfrm>
            <a:off x="7988727" y="5934939"/>
            <a:ext cx="1779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noProof="0" dirty="0">
                <a:highlight>
                  <a:srgbClr val="FFFF00"/>
                </a:highlight>
              </a:rPr>
              <a:t>arborisation terminale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CA5F6C-7EC2-1602-A972-77BF8FBBCFF3}"/>
              </a:ext>
            </a:extLst>
          </p:cNvPr>
          <p:cNvSpPr/>
          <p:nvPr/>
        </p:nvSpPr>
        <p:spPr>
          <a:xfrm>
            <a:off x="2729345" y="3345194"/>
            <a:ext cx="6470073" cy="423671"/>
          </a:xfrm>
          <a:prstGeom prst="rect">
            <a:avLst/>
          </a:prstGeom>
          <a:solidFill>
            <a:srgbClr val="F3FA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9675774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7FA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9BFB9FB-6983-0128-0C76-5320B1F569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549" t="10085" r="2087" b="-1958"/>
          <a:stretch/>
        </p:blipFill>
        <p:spPr>
          <a:xfrm>
            <a:off x="1837112" y="442883"/>
            <a:ext cx="8517775" cy="5972233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3241A7D-8CA4-82B7-57AB-D283C95AD6A9}"/>
              </a:ext>
            </a:extLst>
          </p:cNvPr>
          <p:cNvSpPr/>
          <p:nvPr/>
        </p:nvSpPr>
        <p:spPr>
          <a:xfrm>
            <a:off x="5721927" y="886691"/>
            <a:ext cx="2549237" cy="290945"/>
          </a:xfrm>
          <a:prstGeom prst="rect">
            <a:avLst/>
          </a:prstGeom>
          <a:solidFill>
            <a:srgbClr val="F7F8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530D5B-BB27-0E44-3A1A-F8E52A7445E5}"/>
              </a:ext>
            </a:extLst>
          </p:cNvPr>
          <p:cNvSpPr/>
          <p:nvPr/>
        </p:nvSpPr>
        <p:spPr>
          <a:xfrm>
            <a:off x="5417127" y="1496290"/>
            <a:ext cx="2549237" cy="290945"/>
          </a:xfrm>
          <a:prstGeom prst="rect">
            <a:avLst/>
          </a:prstGeom>
          <a:solidFill>
            <a:srgbClr val="F7F8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784F21-0BF3-54D2-B64A-193AF90E22EA}"/>
              </a:ext>
            </a:extLst>
          </p:cNvPr>
          <p:cNvSpPr/>
          <p:nvPr/>
        </p:nvSpPr>
        <p:spPr>
          <a:xfrm>
            <a:off x="5721927" y="2272606"/>
            <a:ext cx="942109" cy="290945"/>
          </a:xfrm>
          <a:prstGeom prst="rect">
            <a:avLst/>
          </a:prstGeom>
          <a:solidFill>
            <a:srgbClr val="F7F8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33C63D-00B5-DFAE-47A1-C188EC1F7BDB}"/>
              </a:ext>
            </a:extLst>
          </p:cNvPr>
          <p:cNvSpPr/>
          <p:nvPr/>
        </p:nvSpPr>
        <p:spPr>
          <a:xfrm>
            <a:off x="1837112" y="5472544"/>
            <a:ext cx="2549237" cy="290945"/>
          </a:xfrm>
          <a:prstGeom prst="rect">
            <a:avLst/>
          </a:prstGeom>
          <a:solidFill>
            <a:srgbClr val="F7F8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C01420-4AD1-E330-66F6-5D70C507CC92}"/>
              </a:ext>
            </a:extLst>
          </p:cNvPr>
          <p:cNvSpPr/>
          <p:nvPr/>
        </p:nvSpPr>
        <p:spPr>
          <a:xfrm>
            <a:off x="4918362" y="5029201"/>
            <a:ext cx="2549237" cy="290945"/>
          </a:xfrm>
          <a:prstGeom prst="rect">
            <a:avLst/>
          </a:prstGeom>
          <a:solidFill>
            <a:srgbClr val="F7F8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D378F0-64E2-59C5-BA53-E46BD0E78E3C}"/>
              </a:ext>
            </a:extLst>
          </p:cNvPr>
          <p:cNvSpPr/>
          <p:nvPr/>
        </p:nvSpPr>
        <p:spPr>
          <a:xfrm>
            <a:off x="8271164" y="5417587"/>
            <a:ext cx="2549237" cy="553722"/>
          </a:xfrm>
          <a:prstGeom prst="rect">
            <a:avLst/>
          </a:prstGeom>
          <a:solidFill>
            <a:srgbClr val="F7F8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371947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A5ED93-A654-5290-9C73-4E1CD82A54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9513" y="1238864"/>
            <a:ext cx="10463981" cy="438027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13ADBE-2431-E957-B85B-1FEDBCBC83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2359" y="1644691"/>
            <a:ext cx="683525" cy="287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727664-7F92-FD72-3B06-CF1F04AF0F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5347" y="2082397"/>
            <a:ext cx="2281882" cy="2830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2E83836-E430-04F3-A4F1-F151EA24BA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05347" y="2544825"/>
            <a:ext cx="2865427" cy="2895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814F9B2-7256-246B-FDA4-75D3D6F332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9673" y="2872308"/>
            <a:ext cx="1823932" cy="28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472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B15A3-0C93-CCB9-F2DE-4A1BA1C72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927BC-872E-A4AC-1E67-10F90700A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275" y="2008909"/>
            <a:ext cx="10339251" cy="4177058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20000"/>
              </a:lnSpc>
              <a:buClr>
                <a:srgbClr val="E48312"/>
              </a:buClr>
              <a:buNone/>
              <a:defRPr/>
            </a:pPr>
            <a:r>
              <a:rPr lang="fr-FR" sz="4000" b="1" spc="-50" noProof="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neurone   </a:t>
            </a:r>
            <a:r>
              <a:rPr lang="fr-FR" sz="4000" b="1" spc="-50" noProof="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العصبون</a:t>
            </a:r>
            <a:r>
              <a:rPr lang="fr-FR" sz="4000" spc="-50" noProof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fr-FR" sz="40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4000" b="1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cellule nerveuse </a:t>
            </a:r>
            <a:r>
              <a:rPr lang="fr-FR" sz="40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est l’unité structurelle et fonctionnelle du système nerveux.</a:t>
            </a:r>
            <a:endParaRPr lang="fr-FR" sz="4000" noProof="0" dirty="0">
              <a:solidFill>
                <a:schemeClr val="tx1"/>
              </a:solidFill>
            </a:endParaRPr>
          </a:p>
          <a:p>
            <a:pPr marL="0" lvl="0" indent="0" algn="just">
              <a:lnSpc>
                <a:spcPct val="120000"/>
              </a:lnSpc>
              <a:buClr>
                <a:srgbClr val="E48312"/>
              </a:buClr>
              <a:buNone/>
              <a:defRPr/>
            </a:pPr>
            <a:r>
              <a:rPr lang="fr-FR" sz="4000" b="1" noProof="0" dirty="0">
                <a:solidFill>
                  <a:srgbClr val="7030A0"/>
                </a:solidFill>
              </a:rPr>
              <a:t>Le nerf  </a:t>
            </a:r>
            <a:r>
              <a:rPr lang="fr-FR" sz="4000" b="1" spc="-50" noProof="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العصب</a:t>
            </a:r>
            <a:r>
              <a:rPr lang="fr-FR" sz="4000" noProof="0" dirty="0" err="1">
                <a:solidFill>
                  <a:schemeClr val="tx1"/>
                </a:solidFill>
              </a:rPr>
              <a:t>est</a:t>
            </a:r>
            <a:r>
              <a:rPr lang="fr-FR" sz="4000" noProof="0" dirty="0">
                <a:solidFill>
                  <a:schemeClr val="tx1"/>
                </a:solidFill>
              </a:rPr>
              <a:t> constitué d’un grand nombre de </a:t>
            </a:r>
            <a:r>
              <a:rPr lang="fr-FR" sz="4000" b="1" noProof="0" dirty="0">
                <a:solidFill>
                  <a:schemeClr val="tx1"/>
                </a:solidFill>
              </a:rPr>
              <a:t>fibres nerveuses</a:t>
            </a:r>
            <a:r>
              <a:rPr lang="fr-FR" sz="4000" noProof="0" dirty="0">
                <a:solidFill>
                  <a:schemeClr val="tx1"/>
                </a:solidFill>
              </a:rPr>
              <a:t>, regroupées en </a:t>
            </a:r>
            <a:r>
              <a:rPr lang="fr-FR" sz="4000" b="1" noProof="0" dirty="0">
                <a:solidFill>
                  <a:schemeClr val="tx1"/>
                </a:solidFill>
              </a:rPr>
              <a:t>faisceaux</a:t>
            </a:r>
            <a:r>
              <a:rPr lang="fr-FR" sz="4000" noProof="0" dirty="0">
                <a:solidFill>
                  <a:schemeClr val="tx1"/>
                </a:solidFill>
              </a:rPr>
              <a:t> couverts d’un tissu conjonctif riche en vaisseaux sanguins.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FBCFC9-C2E9-8DDC-9671-46F29C491AB7}"/>
              </a:ext>
            </a:extLst>
          </p:cNvPr>
          <p:cNvSpPr txBox="1"/>
          <p:nvPr/>
        </p:nvSpPr>
        <p:spPr>
          <a:xfrm>
            <a:off x="825275" y="672033"/>
            <a:ext cx="1010633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400" b="1" i="0" noProof="0" dirty="0">
                <a:solidFill>
                  <a:srgbClr val="FF0000"/>
                </a:solidFill>
                <a:effectLst/>
              </a:rPr>
              <a:t>Remarque :</a:t>
            </a:r>
            <a:r>
              <a:rPr lang="fr-FR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65886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3B9896BD-BB30-E7A8-9B72-C1C621657C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5198195"/>
              </p:ext>
            </p:extLst>
          </p:nvPr>
        </p:nvGraphicFramePr>
        <p:xfrm>
          <a:off x="2238188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349686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33647" y="239430"/>
            <a:ext cx="10124705" cy="1293028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fr-FR" sz="6600" b="1" noProof="0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Situation de départ: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8378" y="2114688"/>
            <a:ext cx="11032848" cy="410913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300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se promenant dans un jardin, Ahmed </a:t>
            </a:r>
            <a:r>
              <a:rPr lang="fr-FR" sz="3000" b="1" noProof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vu </a:t>
            </a:r>
            <a:r>
              <a:rPr lang="fr-FR" sz="300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 rose. Il </a:t>
            </a:r>
            <a:r>
              <a:rPr lang="fr-FR" sz="3000" b="1" noProof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tendu </a:t>
            </a:r>
            <a:r>
              <a:rPr lang="fr-FR" sz="300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 main pour l’a cueillir, mais il se fit piquer par une épine. Il </a:t>
            </a:r>
            <a:r>
              <a:rPr lang="fr-FR" sz="3000" b="1" noProof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retira</a:t>
            </a:r>
            <a:r>
              <a:rPr lang="fr-FR" sz="300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rapidement sa main. </a:t>
            </a:r>
            <a:endParaRPr lang="fr-FR" sz="3000" noProof="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fr-FR" sz="280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partir de cette situation on distingue trois types d’activités nerveuses:</a:t>
            </a:r>
          </a:p>
          <a:p>
            <a:pPr marL="0" indent="0">
              <a:buNone/>
            </a:pPr>
            <a:r>
              <a:rPr lang="fr-FR" sz="2800" b="1" noProof="0" dirty="0">
                <a:solidFill>
                  <a:srgbClr val="0060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sensibilité </a:t>
            </a:r>
            <a:r>
              <a:rPr lang="fr-FR" sz="2800" b="1" noProof="0" dirty="0" err="1">
                <a:solidFill>
                  <a:srgbClr val="0060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consciente</a:t>
            </a:r>
            <a:r>
              <a:rPr lang="fr-FR" sz="2800" b="1" noProof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الحساسية</a:t>
            </a: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noProof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الشعورية</a:t>
            </a: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:  voire la rose.</a:t>
            </a:r>
          </a:p>
          <a:p>
            <a:pPr marL="0" indent="0">
              <a:buNone/>
            </a:pPr>
            <a:r>
              <a:rPr lang="fr-FR" sz="2800" b="1" noProof="0" dirty="0">
                <a:solidFill>
                  <a:srgbClr val="0060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motricité </a:t>
            </a:r>
            <a:r>
              <a:rPr lang="fr-FR" sz="2800" b="1" noProof="0" dirty="0" err="1">
                <a:solidFill>
                  <a:srgbClr val="0060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volontaire</a:t>
            </a:r>
            <a:r>
              <a:rPr lang="fr-FR" sz="2800" b="1" noProof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التحركية</a:t>
            </a: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noProof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الارادية</a:t>
            </a: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:  tendre la main.</a:t>
            </a:r>
          </a:p>
          <a:p>
            <a:pPr marL="0" indent="0">
              <a:buNone/>
            </a:pPr>
            <a:r>
              <a:rPr lang="fr-FR" sz="2800" b="1" noProof="0" dirty="0">
                <a:solidFill>
                  <a:srgbClr val="0060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motricité </a:t>
            </a:r>
            <a:r>
              <a:rPr lang="fr-FR" sz="2800" b="1" noProof="0" dirty="0" err="1">
                <a:solidFill>
                  <a:srgbClr val="0060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involontaire</a:t>
            </a:r>
            <a:r>
              <a:rPr lang="fr-FR" sz="2800" b="1" noProof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التحركية</a:t>
            </a: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noProof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اللاإرادية</a:t>
            </a: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:  tirer rapidement la main. </a:t>
            </a:r>
          </a:p>
        </p:txBody>
      </p:sp>
    </p:spTree>
    <p:extLst>
      <p:ext uri="{BB962C8B-B14F-4D97-AF65-F5344CB8AC3E}">
        <p14:creationId xmlns:p14="http://schemas.microsoft.com/office/powerpoint/2010/main" val="3257219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4C927FD-A64E-BF23-4E28-DF0C529D3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2195" y="1894365"/>
            <a:ext cx="4950542" cy="42332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D44D4B-8348-FA43-E532-EC288DC7B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277" y="672033"/>
            <a:ext cx="10058400" cy="940947"/>
          </a:xfrm>
        </p:spPr>
        <p:txBody>
          <a:bodyPr/>
          <a:lstStyle/>
          <a:p>
            <a:r>
              <a:rPr lang="fr-FR" sz="4800" b="1" noProof="0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II) La sensibilité consciente: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894DA-1CC1-3D3C-8767-34CAB108D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277" y="1999334"/>
            <a:ext cx="5270723" cy="4023360"/>
          </a:xfrm>
        </p:spPr>
        <p:txBody>
          <a:bodyPr>
            <a:normAutofit lnSpcReduction="1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kumimoji="0" lang="fr-FR" sz="3600" b="1" i="0" u="none" strike="noStrike" kern="1200" cap="none" spc="-50" normalizeH="0" baseline="0" noProof="0" dirty="0">
                <a:ln>
                  <a:noFill/>
                </a:ln>
                <a:solidFill>
                  <a:srgbClr val="00602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1) Les organes des sens: 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kumimoji="0" lang="fr-FR" sz="3600" b="1" i="0" u="sng" strike="noStrike" kern="1200" cap="none" spc="-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Activité :</a:t>
            </a:r>
            <a:r>
              <a:rPr kumimoji="0" lang="fr-FR" sz="3600" b="0" i="0" u="none" strike="noStrike" kern="1200" cap="none" spc="-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En vous aidant des images suivantes, dressez le tableau montrant les différents types de sensibilités conscientes, les organes des sens, et leurs stimulus.</a:t>
            </a:r>
          </a:p>
          <a:p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53891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9">
            <a:extLst>
              <a:ext uri="{FF2B5EF4-FFF2-40B4-BE49-F238E27FC236}">
                <a16:creationId xmlns:a16="http://schemas.microsoft.com/office/drawing/2014/main" id="{007CAB84-C49C-FF1D-C2F6-9408C4111B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285251"/>
              </p:ext>
            </p:extLst>
          </p:nvPr>
        </p:nvGraphicFramePr>
        <p:xfrm>
          <a:off x="94035" y="2318555"/>
          <a:ext cx="12003930" cy="307771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8599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04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1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09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31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98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03621">
                <a:tc>
                  <a:txBody>
                    <a:bodyPr/>
                    <a:lstStyle/>
                    <a:p>
                      <a:pPr algn="ctr"/>
                      <a:r>
                        <a:rPr lang="fr-FR" sz="2400" b="1" noProof="0" dirty="0"/>
                        <a:t>Stimulus</a:t>
                      </a:r>
                      <a:r>
                        <a:rPr lang="fr-FR" sz="2400" b="1" baseline="0" noProof="0" dirty="0"/>
                        <a:t> </a:t>
                      </a:r>
                      <a:r>
                        <a:rPr lang="fr-FR" sz="2400" b="1" baseline="0" noProof="0" dirty="0" err="1"/>
                        <a:t>مهيجات</a:t>
                      </a:r>
                      <a:endParaRPr lang="fr-FR" sz="2400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noProof="0" dirty="0"/>
                        <a:t>La lumière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noProof="0" dirty="0"/>
                        <a:t>Température,</a:t>
                      </a:r>
                      <a:r>
                        <a:rPr lang="fr-FR" sz="2400" b="1" baseline="0" noProof="0" dirty="0"/>
                        <a:t> douleur…</a:t>
                      </a:r>
                      <a:endParaRPr lang="fr-FR" sz="2400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noProof="0" dirty="0"/>
                        <a:t>Les odeurs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noProof="0" dirty="0"/>
                        <a:t>Les sons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noProof="0" dirty="0"/>
                        <a:t>Les goûts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0475">
                <a:tc>
                  <a:txBody>
                    <a:bodyPr/>
                    <a:lstStyle/>
                    <a:p>
                      <a:pPr algn="ctr"/>
                      <a:r>
                        <a:rPr lang="fr-FR" sz="2400" b="1" noProof="0" dirty="0"/>
                        <a:t>Organes</a:t>
                      </a:r>
                      <a:r>
                        <a:rPr lang="fr-FR" sz="2400" b="1" baseline="0" noProof="0" dirty="0"/>
                        <a:t> </a:t>
                      </a:r>
                      <a:r>
                        <a:rPr lang="fr-FR" sz="2400" b="1" noProof="0" dirty="0"/>
                        <a:t>sensoriels </a:t>
                      </a:r>
                    </a:p>
                    <a:p>
                      <a:pPr algn="ctr"/>
                      <a:r>
                        <a:rPr lang="fr-FR" sz="2400" b="1" noProof="0" dirty="0" err="1"/>
                        <a:t>الأعضاء</a:t>
                      </a:r>
                      <a:r>
                        <a:rPr lang="fr-FR" sz="2400" b="1" baseline="0" noProof="0" dirty="0"/>
                        <a:t> </a:t>
                      </a:r>
                      <a:r>
                        <a:rPr lang="fr-FR" sz="2400" b="1" baseline="0" noProof="0" dirty="0" err="1"/>
                        <a:t>الحسية</a:t>
                      </a:r>
                      <a:endParaRPr lang="fr-FR" sz="2400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noProof="0" dirty="0"/>
                        <a:t>L’œil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noProof="0" dirty="0"/>
                        <a:t>La peau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noProof="0" dirty="0"/>
                        <a:t>Le nez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noProof="0" dirty="0"/>
                        <a:t>L’oreille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noProof="0" dirty="0"/>
                        <a:t>La langue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3621">
                <a:tc>
                  <a:txBody>
                    <a:bodyPr/>
                    <a:lstStyle/>
                    <a:p>
                      <a:pPr algn="ctr"/>
                      <a:r>
                        <a:rPr lang="fr-FR" sz="2400" b="1" noProof="0" dirty="0"/>
                        <a:t>Nom du </a:t>
                      </a:r>
                      <a:r>
                        <a:rPr lang="fr-FR" sz="2400" b="1" noProof="0" dirty="0" err="1"/>
                        <a:t>sensاسم</a:t>
                      </a:r>
                      <a:r>
                        <a:rPr lang="fr-FR" sz="2400" b="1" baseline="0" noProof="0" dirty="0"/>
                        <a:t> </a:t>
                      </a:r>
                      <a:r>
                        <a:rPr lang="fr-FR" sz="2400" b="1" baseline="0" noProof="0" dirty="0" err="1"/>
                        <a:t>الحاسة</a:t>
                      </a:r>
                      <a:r>
                        <a:rPr lang="fr-FR" sz="2400" b="1" baseline="0" noProof="0" dirty="0"/>
                        <a:t> </a:t>
                      </a:r>
                      <a:endParaRPr lang="fr-FR" sz="2400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noProof="0" dirty="0"/>
                        <a:t>La vue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noProof="0" dirty="0"/>
                        <a:t>Le toucher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noProof="0" dirty="0"/>
                        <a:t>L’odorat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noProof="0" dirty="0"/>
                        <a:t>L’ouïe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noProof="0" dirty="0"/>
                        <a:t>Le goût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45FB5758-8F6A-FD38-94AF-149B6A2E957D}"/>
              </a:ext>
            </a:extLst>
          </p:cNvPr>
          <p:cNvSpPr/>
          <p:nvPr/>
        </p:nvSpPr>
        <p:spPr>
          <a:xfrm>
            <a:off x="3111909" y="2440859"/>
            <a:ext cx="1445342" cy="774290"/>
          </a:xfrm>
          <a:prstGeom prst="rect">
            <a:avLst/>
          </a:prstGeom>
          <a:solidFill>
            <a:srgbClr val="BD58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774FE4-7F88-78DA-BA9D-BB9BD65DDC91}"/>
              </a:ext>
            </a:extLst>
          </p:cNvPr>
          <p:cNvSpPr/>
          <p:nvPr/>
        </p:nvSpPr>
        <p:spPr>
          <a:xfrm>
            <a:off x="4837825" y="2377547"/>
            <a:ext cx="1843194" cy="774290"/>
          </a:xfrm>
          <a:prstGeom prst="rect">
            <a:avLst/>
          </a:prstGeom>
          <a:solidFill>
            <a:srgbClr val="BD58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37D0F8-F0BF-D978-CDF0-CD1D0C2D1DCA}"/>
              </a:ext>
            </a:extLst>
          </p:cNvPr>
          <p:cNvSpPr/>
          <p:nvPr/>
        </p:nvSpPr>
        <p:spPr>
          <a:xfrm>
            <a:off x="6961593" y="2440859"/>
            <a:ext cx="1489233" cy="710978"/>
          </a:xfrm>
          <a:prstGeom prst="rect">
            <a:avLst/>
          </a:prstGeom>
          <a:solidFill>
            <a:srgbClr val="BD58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C60E59-D58D-91D0-23FE-7EEAEF939557}"/>
              </a:ext>
            </a:extLst>
          </p:cNvPr>
          <p:cNvSpPr/>
          <p:nvPr/>
        </p:nvSpPr>
        <p:spPr>
          <a:xfrm>
            <a:off x="8854342" y="2409203"/>
            <a:ext cx="1199457" cy="710978"/>
          </a:xfrm>
          <a:prstGeom prst="rect">
            <a:avLst/>
          </a:prstGeom>
          <a:solidFill>
            <a:srgbClr val="BD58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CFC500-3355-7306-A99E-C12E8E0FCEF9}"/>
              </a:ext>
            </a:extLst>
          </p:cNvPr>
          <p:cNvSpPr/>
          <p:nvPr/>
        </p:nvSpPr>
        <p:spPr>
          <a:xfrm>
            <a:off x="10558665" y="2409203"/>
            <a:ext cx="1328535" cy="710978"/>
          </a:xfrm>
          <a:prstGeom prst="rect">
            <a:avLst/>
          </a:prstGeom>
          <a:solidFill>
            <a:srgbClr val="BD58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9285B9-7D23-9F1D-E45A-2384F7875D3A}"/>
              </a:ext>
            </a:extLst>
          </p:cNvPr>
          <p:cNvSpPr/>
          <p:nvPr/>
        </p:nvSpPr>
        <p:spPr>
          <a:xfrm>
            <a:off x="3111909" y="4449397"/>
            <a:ext cx="1328535" cy="710978"/>
          </a:xfrm>
          <a:prstGeom prst="rect">
            <a:avLst/>
          </a:prstGeom>
          <a:solidFill>
            <a:srgbClr val="F4E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CAB1D1-F4E8-0B31-4C65-945D25E17272}"/>
              </a:ext>
            </a:extLst>
          </p:cNvPr>
          <p:cNvSpPr/>
          <p:nvPr/>
        </p:nvSpPr>
        <p:spPr>
          <a:xfrm>
            <a:off x="5126538" y="4498876"/>
            <a:ext cx="1440152" cy="710978"/>
          </a:xfrm>
          <a:prstGeom prst="rect">
            <a:avLst/>
          </a:prstGeom>
          <a:solidFill>
            <a:srgbClr val="F4E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A79B7B-7BB0-5F6D-92FD-EA5458FAE5CE}"/>
              </a:ext>
            </a:extLst>
          </p:cNvPr>
          <p:cNvSpPr/>
          <p:nvPr/>
        </p:nvSpPr>
        <p:spPr>
          <a:xfrm>
            <a:off x="7041941" y="4500436"/>
            <a:ext cx="1328535" cy="710978"/>
          </a:xfrm>
          <a:prstGeom prst="rect">
            <a:avLst/>
          </a:prstGeom>
          <a:solidFill>
            <a:srgbClr val="F4E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11F6A5A-303F-F863-163E-A0EAFAD40819}"/>
              </a:ext>
            </a:extLst>
          </p:cNvPr>
          <p:cNvSpPr/>
          <p:nvPr/>
        </p:nvSpPr>
        <p:spPr>
          <a:xfrm>
            <a:off x="8709453" y="4500436"/>
            <a:ext cx="1328535" cy="710978"/>
          </a:xfrm>
          <a:prstGeom prst="rect">
            <a:avLst/>
          </a:prstGeom>
          <a:solidFill>
            <a:srgbClr val="F4E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F990415-123B-1BCC-DD96-B88E7707B336}"/>
              </a:ext>
            </a:extLst>
          </p:cNvPr>
          <p:cNvSpPr/>
          <p:nvPr/>
        </p:nvSpPr>
        <p:spPr>
          <a:xfrm>
            <a:off x="10513239" y="4566216"/>
            <a:ext cx="1328535" cy="710978"/>
          </a:xfrm>
          <a:prstGeom prst="rect">
            <a:avLst/>
          </a:prstGeom>
          <a:solidFill>
            <a:srgbClr val="F4E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50035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DB80F-C7DE-2166-0403-0D5038121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noProof="0" dirty="0">
                <a:solidFill>
                  <a:srgbClr val="00602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2) Naissance et transmission du flux nerveux sensoriel :</a:t>
            </a:r>
            <a:endParaRPr lang="fr-FR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6AD8E-20F9-A40C-C3FA-004B60CA81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064327"/>
            <a:ext cx="10058400" cy="3873934"/>
          </a:xfrm>
        </p:spPr>
        <p:txBody>
          <a:bodyPr/>
          <a:lstStyle/>
          <a:p>
            <a:r>
              <a:rPr lang="fr-FR" sz="4400" b="1" noProof="0" dirty="0">
                <a:solidFill>
                  <a:srgbClr val="7030A0"/>
                </a:solidFill>
              </a:rPr>
              <a:t>a) La peau :</a:t>
            </a:r>
            <a:endParaRPr lang="fr-FR" sz="4400" noProof="0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algn="just"/>
            <a:r>
              <a:rPr lang="fr-FR" sz="3600" noProof="0" dirty="0">
                <a:solidFill>
                  <a:schemeClr val="tx1"/>
                </a:solidFill>
                <a:cs typeface="Calibri" panose="020F0502020204030204" pitchFamily="34" charset="0"/>
              </a:rPr>
              <a:t>A partir du document  ci-dessous, décrivez la structure de la peau :</a:t>
            </a:r>
          </a:p>
          <a:p>
            <a:endParaRPr lang="fr-FR" sz="3600" noProof="0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9150408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97F7CFA-63FF-7DA4-1982-508E160BF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3AC1D9-1D79-9EB2-B51D-51919574EC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98" r="1164" b="-898"/>
          <a:stretch/>
        </p:blipFill>
        <p:spPr>
          <a:xfrm rot="5400000">
            <a:off x="3657600" y="6088"/>
            <a:ext cx="4754880" cy="67897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04D4A7-DAA7-D971-7271-D19D9497114F}"/>
              </a:ext>
            </a:extLst>
          </p:cNvPr>
          <p:cNvSpPr txBox="1"/>
          <p:nvPr/>
        </p:nvSpPr>
        <p:spPr>
          <a:xfrm>
            <a:off x="9146771" y="1593803"/>
            <a:ext cx="1779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noProof="0" dirty="0">
                <a:highlight>
                  <a:srgbClr val="FFFF00"/>
                </a:highlight>
              </a:rPr>
              <a:t>L’épiderme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33E7C6-6C9B-17AB-DEA7-EDCADF4A1858}"/>
              </a:ext>
            </a:extLst>
          </p:cNvPr>
          <p:cNvSpPr txBox="1"/>
          <p:nvPr/>
        </p:nvSpPr>
        <p:spPr>
          <a:xfrm>
            <a:off x="9146771" y="3031650"/>
            <a:ext cx="1779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noProof="0" dirty="0">
                <a:highlight>
                  <a:srgbClr val="FFFF00"/>
                </a:highlight>
              </a:rPr>
              <a:t>Le derme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BF0086-802E-EF65-11ED-4B0568D6DB9B}"/>
              </a:ext>
            </a:extLst>
          </p:cNvPr>
          <p:cNvSpPr txBox="1"/>
          <p:nvPr/>
        </p:nvSpPr>
        <p:spPr>
          <a:xfrm>
            <a:off x="1265592" y="1744143"/>
            <a:ext cx="1779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noProof="0" dirty="0">
                <a:highlight>
                  <a:srgbClr val="FFFF00"/>
                </a:highlight>
              </a:rPr>
              <a:t>Poil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62A5F3-5DC8-2C62-51E7-3B05615B51BC}"/>
              </a:ext>
            </a:extLst>
          </p:cNvPr>
          <p:cNvSpPr txBox="1"/>
          <p:nvPr/>
        </p:nvSpPr>
        <p:spPr>
          <a:xfrm>
            <a:off x="983674" y="2649410"/>
            <a:ext cx="2061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noProof="0" dirty="0">
                <a:highlight>
                  <a:srgbClr val="FFFF00"/>
                </a:highlight>
              </a:rPr>
              <a:t>Capillaire sanguin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03D3C3-9713-C484-B65A-7A931CD93BA1}"/>
              </a:ext>
            </a:extLst>
          </p:cNvPr>
          <p:cNvSpPr txBox="1"/>
          <p:nvPr/>
        </p:nvSpPr>
        <p:spPr>
          <a:xfrm>
            <a:off x="387927" y="3061421"/>
            <a:ext cx="2657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noProof="0" dirty="0">
                <a:highlight>
                  <a:srgbClr val="FFFF00"/>
                </a:highlight>
              </a:rPr>
              <a:t>Corpuscule de Meisner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4BD16E-F131-9398-D18B-749EFE9E4158}"/>
              </a:ext>
            </a:extLst>
          </p:cNvPr>
          <p:cNvSpPr txBox="1"/>
          <p:nvPr/>
        </p:nvSpPr>
        <p:spPr>
          <a:xfrm>
            <a:off x="180109" y="3473432"/>
            <a:ext cx="2865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noProof="0" dirty="0">
                <a:highlight>
                  <a:srgbClr val="FFFF00"/>
                </a:highlight>
              </a:rPr>
              <a:t>Glande sudoripare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D426FE-1CDF-E0CA-291A-919BD96667D2}"/>
              </a:ext>
            </a:extLst>
          </p:cNvPr>
          <p:cNvSpPr txBox="1"/>
          <p:nvPr/>
        </p:nvSpPr>
        <p:spPr>
          <a:xfrm>
            <a:off x="1298311" y="3885443"/>
            <a:ext cx="1779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noProof="0" dirty="0">
                <a:highlight>
                  <a:srgbClr val="FFFF00"/>
                </a:highlight>
              </a:rPr>
              <a:t>Nerf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B9FF60-8B8B-003B-928F-FECE2E4B2F94}"/>
              </a:ext>
            </a:extLst>
          </p:cNvPr>
          <p:cNvSpPr txBox="1"/>
          <p:nvPr/>
        </p:nvSpPr>
        <p:spPr>
          <a:xfrm>
            <a:off x="665019" y="4340133"/>
            <a:ext cx="242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noProof="0" dirty="0">
                <a:highlight>
                  <a:srgbClr val="FFFF00"/>
                </a:highlight>
              </a:rPr>
              <a:t>Corpuscule de Pacini</a:t>
            </a:r>
          </a:p>
          <a:p>
            <a:pPr algn="ctr"/>
            <a:endParaRPr lang="fr-FR" b="1" noProof="0" dirty="0">
              <a:highlight>
                <a:srgbClr val="FFFF00"/>
              </a:highlight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A13AA8-3D89-44DB-D29F-1D9499CC18A3}"/>
              </a:ext>
            </a:extLst>
          </p:cNvPr>
          <p:cNvSpPr txBox="1"/>
          <p:nvPr/>
        </p:nvSpPr>
        <p:spPr>
          <a:xfrm>
            <a:off x="3477491" y="5336856"/>
            <a:ext cx="4890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noProof="0" dirty="0">
                <a:highlight>
                  <a:srgbClr val="FFFF00"/>
                </a:highlight>
              </a:rPr>
              <a:t>Schéma de la coupe transversale de la peau</a:t>
            </a:r>
          </a:p>
        </p:txBody>
      </p:sp>
    </p:spTree>
    <p:extLst>
      <p:ext uri="{BB962C8B-B14F-4D97-AF65-F5344CB8AC3E}">
        <p14:creationId xmlns:p14="http://schemas.microsoft.com/office/powerpoint/2010/main" val="16982048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6AD8E-20F9-A40C-C3FA-004B60CA81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25954"/>
            <a:ext cx="10058400" cy="4023360"/>
          </a:xfrm>
        </p:spPr>
        <p:txBody>
          <a:bodyPr>
            <a:normAutofit fontScale="92500" lnSpcReduction="10000"/>
          </a:bodyPr>
          <a:lstStyle/>
          <a:p>
            <a:r>
              <a:rPr lang="fr-FR" sz="3600" noProof="0" dirty="0">
                <a:solidFill>
                  <a:schemeClr val="tx1"/>
                </a:solidFill>
                <a:cs typeface="Calibri" panose="020F0502020204030204" pitchFamily="34" charset="0"/>
              </a:rPr>
              <a:t>La peau est formée de deux couches: </a:t>
            </a:r>
            <a:r>
              <a:rPr lang="fr-FR" sz="3600" b="1" u="sng" noProof="0" dirty="0">
                <a:solidFill>
                  <a:schemeClr val="tx1"/>
                </a:solidFill>
                <a:cs typeface="Calibri" panose="020F0502020204030204" pitchFamily="34" charset="0"/>
              </a:rPr>
              <a:t>l’épiderme</a:t>
            </a:r>
            <a:r>
              <a:rPr lang="fr-FR" sz="3600" noProof="0" dirty="0">
                <a:solidFill>
                  <a:schemeClr val="tx1"/>
                </a:solidFill>
                <a:cs typeface="Calibri" panose="020F0502020204030204" pitchFamily="34" charset="0"/>
              </a:rPr>
              <a:t> et </a:t>
            </a:r>
            <a:r>
              <a:rPr lang="fr-FR" sz="3600" b="1" u="sng" noProof="0" dirty="0">
                <a:solidFill>
                  <a:schemeClr val="tx1"/>
                </a:solidFill>
                <a:cs typeface="Calibri" panose="020F0502020204030204" pitchFamily="34" charset="0"/>
              </a:rPr>
              <a:t>le derme</a:t>
            </a:r>
            <a:r>
              <a:rPr lang="fr-FR" sz="3600" noProof="0" dirty="0">
                <a:solidFill>
                  <a:schemeClr val="tx1"/>
                </a:solidFill>
                <a:cs typeface="Calibri" panose="020F0502020204030204" pitchFamily="34" charset="0"/>
              </a:rPr>
              <a:t>. Le derme représente la couche interne de la peau, il est constitué de </a:t>
            </a:r>
            <a:r>
              <a:rPr lang="fr-FR" sz="3600" b="1" u="sng" noProof="0" dirty="0">
                <a:solidFill>
                  <a:schemeClr val="tx1"/>
                </a:solidFill>
                <a:cs typeface="Calibri" panose="020F0502020204030204" pitchFamily="34" charset="0"/>
              </a:rPr>
              <a:t>vaisseaux sanguins</a:t>
            </a:r>
            <a:r>
              <a:rPr lang="fr-FR" sz="3600" noProof="0" dirty="0">
                <a:solidFill>
                  <a:schemeClr val="tx1"/>
                </a:solidFill>
                <a:cs typeface="Calibri" panose="020F0502020204030204" pitchFamily="34" charset="0"/>
              </a:rPr>
              <a:t>, de </a:t>
            </a:r>
            <a:r>
              <a:rPr lang="fr-FR" sz="3600" b="1" u="sng" noProof="0" dirty="0">
                <a:solidFill>
                  <a:schemeClr val="tx1"/>
                </a:solidFill>
                <a:cs typeface="Calibri" panose="020F0502020204030204" pitchFamily="34" charset="0"/>
              </a:rPr>
              <a:t>fibres nerveuses</a:t>
            </a:r>
            <a:r>
              <a:rPr lang="fr-FR" sz="3600" noProof="0" dirty="0">
                <a:solidFill>
                  <a:schemeClr val="tx1"/>
                </a:solidFill>
                <a:cs typeface="Calibri" panose="020F0502020204030204" pitchFamily="34" charset="0"/>
              </a:rPr>
              <a:t>, et de </a:t>
            </a:r>
            <a:r>
              <a:rPr lang="fr-FR" sz="3600" b="1" u="sng" noProof="0" dirty="0">
                <a:solidFill>
                  <a:schemeClr val="tx1"/>
                </a:solidFill>
                <a:cs typeface="Calibri" panose="020F0502020204030204" pitchFamily="34" charset="0"/>
              </a:rPr>
              <a:t>corpuscules</a:t>
            </a:r>
            <a:r>
              <a:rPr lang="fr-FR" sz="3600" noProof="0" dirty="0">
                <a:solidFill>
                  <a:schemeClr val="tx1"/>
                </a:solidFill>
                <a:cs typeface="Calibri" panose="020F0502020204030204" pitchFamily="34" charset="0"/>
              </a:rPr>
              <a:t>.</a:t>
            </a:r>
          </a:p>
          <a:p>
            <a:r>
              <a:rPr lang="fr-FR" sz="3200" noProof="0" dirty="0">
                <a:solidFill>
                  <a:schemeClr val="tx1"/>
                </a:solidFill>
                <a:cs typeface="Calibri" panose="020F0502020204030204" pitchFamily="34" charset="0"/>
              </a:rPr>
              <a:t>Les corpuscules sont des </a:t>
            </a:r>
            <a:r>
              <a:rPr lang="fr-FR" sz="3200" b="1" u="sng" noProof="0" dirty="0">
                <a:solidFill>
                  <a:schemeClr val="tx1"/>
                </a:solidFill>
                <a:cs typeface="Calibri" panose="020F0502020204030204" pitchFamily="34" charset="0"/>
              </a:rPr>
              <a:t>récepteurs </a:t>
            </a:r>
            <a:r>
              <a:rPr lang="fr-FR" sz="3600" b="1" u="sng" noProof="0" dirty="0">
                <a:solidFill>
                  <a:schemeClr val="tx1"/>
                </a:solidFill>
                <a:cs typeface="Calibri" panose="020F0502020204030204" pitchFamily="34" charset="0"/>
              </a:rPr>
              <a:t>sensoriels </a:t>
            </a:r>
            <a:r>
              <a:rPr lang="fr-FR" sz="3200" b="1" noProof="0" dirty="0" err="1">
                <a:solidFill>
                  <a:schemeClr val="tx1"/>
                </a:solidFill>
                <a:cs typeface="Calibri" panose="020F0502020204030204" pitchFamily="34" charset="0"/>
              </a:rPr>
              <a:t>مستقبلات</a:t>
            </a:r>
            <a:r>
              <a:rPr lang="fr-FR" sz="3200" b="1" noProof="0" dirty="0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fr-FR" sz="3200" b="1" noProof="0" dirty="0" err="1">
                <a:solidFill>
                  <a:schemeClr val="tx1"/>
                </a:solidFill>
                <a:cs typeface="Calibri" panose="020F0502020204030204" pitchFamily="34" charset="0"/>
              </a:rPr>
              <a:t>حسية</a:t>
            </a:r>
            <a:r>
              <a:rPr lang="fr-FR" sz="3200" b="1" noProof="0" dirty="0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fr-FR" sz="3600" noProof="0" dirty="0">
                <a:solidFill>
                  <a:schemeClr val="tx1"/>
                </a:solidFill>
                <a:cs typeface="Calibri" panose="020F0502020204030204" pitchFamily="34" charset="0"/>
              </a:rPr>
              <a:t>qui sont positionnés à l'extrémité des fibres nerveuses au niveau des organes sensoriels du corps (rétine, peau, langue, oreille ...). Par exemple on trouve deux types des corpuscules tactiles :</a:t>
            </a:r>
            <a:r>
              <a:rPr lang="fr-FR" sz="3600" noProof="0" dirty="0" err="1">
                <a:solidFill>
                  <a:schemeClr val="tx1"/>
                </a:solidFill>
                <a:cs typeface="Calibri" panose="020F0502020204030204" pitchFamily="34" charset="0"/>
              </a:rPr>
              <a:t>جسيمات</a:t>
            </a:r>
            <a:r>
              <a:rPr lang="fr-FR" sz="3600" noProof="0" dirty="0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fr-FR" sz="3600" noProof="0" dirty="0" err="1">
                <a:solidFill>
                  <a:schemeClr val="tx1"/>
                </a:solidFill>
                <a:cs typeface="Calibri" panose="020F0502020204030204" pitchFamily="34" charset="0"/>
              </a:rPr>
              <a:t>لمسية</a:t>
            </a:r>
            <a:endParaRPr lang="fr-FR" sz="3600" noProof="0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endParaRPr lang="fr-FR" sz="3600" noProof="0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endParaRPr lang="fr-FR" sz="3600" noProof="0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endParaRPr lang="fr-FR" sz="3600" noProof="0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endParaRPr lang="fr-FR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234983-67FB-3E5A-4B87-0CFEB102E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fr-FR" sz="6000" b="1" noProof="0" dirty="0">
                <a:solidFill>
                  <a:srgbClr val="FF0000"/>
                </a:solidFill>
              </a:rPr>
              <a:t>Bilan :</a:t>
            </a:r>
          </a:p>
        </p:txBody>
      </p:sp>
    </p:spTree>
    <p:extLst>
      <p:ext uri="{BB962C8B-B14F-4D97-AF65-F5344CB8AC3E}">
        <p14:creationId xmlns:p14="http://schemas.microsoft.com/office/powerpoint/2010/main" val="2333172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9198B31-FCEA-A9D7-41F2-F254DF9AA5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4787" y="2215767"/>
            <a:ext cx="5505454" cy="3784209"/>
          </a:xfrm>
        </p:spPr>
      </p:pic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7930BC05-8BCE-872D-F7F4-DC5DB80435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2597" y="2530644"/>
            <a:ext cx="5475237" cy="346933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3E663A3-3026-F835-3C90-15521B62D40A}"/>
              </a:ext>
            </a:extLst>
          </p:cNvPr>
          <p:cNvSpPr txBox="1"/>
          <p:nvPr/>
        </p:nvSpPr>
        <p:spPr>
          <a:xfrm>
            <a:off x="1011383" y="858024"/>
            <a:ext cx="10183090" cy="701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" marR="0" lvl="0" indent="-9144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B) La nature du message neveux :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697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3EB83A-B0B0-AD14-716E-D814ECE6AB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5890"/>
            <a:ext cx="10058400" cy="4114801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fr-FR" sz="3600" noProof="0" dirty="0">
                <a:solidFill>
                  <a:schemeClr val="tx1"/>
                </a:solidFill>
              </a:rPr>
              <a:t>Le message qui nait au niveau des corpuscules peut être enregistrer au niveau d’un appareil détecteur des signaux électriques. Ce message est donc un </a:t>
            </a:r>
            <a:r>
              <a:rPr lang="fr-FR" sz="3600" b="1" noProof="0" dirty="0">
                <a:solidFill>
                  <a:schemeClr val="tx1"/>
                </a:solidFill>
              </a:rPr>
              <a:t>signal électrique</a:t>
            </a:r>
            <a:r>
              <a:rPr lang="fr-FR" sz="3600" noProof="0" dirty="0">
                <a:solidFill>
                  <a:schemeClr val="tx1"/>
                </a:solidFill>
              </a:rPr>
              <a:t>. On l’appel: </a:t>
            </a:r>
            <a:r>
              <a:rPr lang="fr-FR" sz="3600" b="1" noProof="0" dirty="0">
                <a:solidFill>
                  <a:srgbClr val="7030A0"/>
                </a:solidFill>
              </a:rPr>
              <a:t>influx nerveux</a:t>
            </a:r>
            <a:r>
              <a:rPr lang="fr-FR" sz="3600" noProof="0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fr-FR" sz="3600" noProof="0" dirty="0">
                <a:solidFill>
                  <a:schemeClr val="tx1"/>
                </a:solidFill>
                <a:cs typeface="Calibri" panose="020F0502020204030204" pitchFamily="34" charset="0"/>
              </a:rPr>
              <a:t>Lorsqu’on applique une excitation efficace au niveau des </a:t>
            </a:r>
            <a:r>
              <a:rPr lang="fr-FR" sz="3600" b="1" noProof="0" dirty="0">
                <a:solidFill>
                  <a:srgbClr val="7030A0"/>
                </a:solidFill>
                <a:cs typeface="Calibri" panose="020F0502020204030204" pitchFamily="34" charset="0"/>
              </a:rPr>
              <a:t>récepteurs sensoriels</a:t>
            </a:r>
            <a:r>
              <a:rPr lang="fr-FR" sz="3600" noProof="0" dirty="0">
                <a:solidFill>
                  <a:schemeClr val="tx1"/>
                </a:solidFill>
                <a:cs typeface="Calibri" panose="020F0502020204030204" pitchFamily="34" charset="0"/>
              </a:rPr>
              <a:t>, il y’a naissance d’un influx nerveux </a:t>
            </a:r>
            <a:r>
              <a:rPr lang="fr-FR" sz="3600" b="1" noProof="0" dirty="0">
                <a:solidFill>
                  <a:srgbClr val="7030A0"/>
                </a:solidFill>
                <a:cs typeface="Calibri" panose="020F0502020204030204" pitchFamily="34" charset="0"/>
              </a:rPr>
              <a:t>sensitif</a:t>
            </a:r>
            <a:r>
              <a:rPr lang="fr-FR" sz="3600" noProof="0" dirty="0">
                <a:solidFill>
                  <a:schemeClr val="tx1"/>
                </a:solidFill>
                <a:cs typeface="Calibri" panose="020F0502020204030204" pitchFamily="34" charset="0"/>
              </a:rPr>
              <a:t> qui est transmis à travers les </a:t>
            </a:r>
            <a:r>
              <a:rPr lang="fr-FR" sz="3600" b="1" noProof="0" dirty="0">
                <a:solidFill>
                  <a:srgbClr val="7030A0"/>
                </a:solidFill>
                <a:cs typeface="Calibri" panose="020F0502020204030204" pitchFamily="34" charset="0"/>
              </a:rPr>
              <a:t>fibres nerveuses sensorielles</a:t>
            </a:r>
            <a:r>
              <a:rPr lang="fr-FR" sz="3600" noProof="0" dirty="0"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r>
              <a:rPr lang="fr-FR" sz="3600" noProof="0" dirty="0">
                <a:solidFill>
                  <a:schemeClr val="tx1"/>
                </a:solidFill>
                <a:cs typeface="Calibri" panose="020F0502020204030204" pitchFamily="34" charset="0"/>
              </a:rPr>
              <a:t>vers le </a:t>
            </a:r>
            <a:r>
              <a:rPr lang="fr-FR" sz="3600" b="1" noProof="0" dirty="0">
                <a:solidFill>
                  <a:srgbClr val="7030A0"/>
                </a:solidFill>
                <a:cs typeface="Calibri" panose="020F0502020204030204" pitchFamily="34" charset="0"/>
              </a:rPr>
              <a:t>cerveau</a:t>
            </a:r>
            <a:r>
              <a:rPr lang="fr-FR" sz="3600" noProof="0" dirty="0">
                <a:solidFill>
                  <a:schemeClr val="tx1"/>
                </a:solidFill>
                <a:cs typeface="Calibri" panose="020F0502020204030204" pitchFamily="34" charset="0"/>
              </a:rPr>
              <a:t> afin de définir la nature de la sensation et de l'analyser.</a:t>
            </a:r>
            <a:endParaRPr lang="fr-FR" sz="2800" noProof="0" dirty="0">
              <a:solidFill>
                <a:schemeClr val="tx1"/>
              </a:solidFill>
            </a:endParaRPr>
          </a:p>
          <a:p>
            <a:endParaRPr lang="fr-FR" sz="3600" noProof="0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7FDB81-A90C-AA23-A87A-AFAA11FE3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fr-FR" sz="6000" b="1" noProof="0" dirty="0">
                <a:solidFill>
                  <a:srgbClr val="FF0000"/>
                </a:solidFill>
              </a:rPr>
              <a:t>Bilan :</a:t>
            </a:r>
          </a:p>
        </p:txBody>
      </p:sp>
    </p:spTree>
    <p:extLst>
      <p:ext uri="{BB962C8B-B14F-4D97-AF65-F5344CB8AC3E}">
        <p14:creationId xmlns:p14="http://schemas.microsoft.com/office/powerpoint/2010/main" val="3937144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DB80F-C7DE-2166-0403-0D5038121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fr-FR" sz="4800" b="1" noProof="0" dirty="0">
                <a:solidFill>
                  <a:srgbClr val="00602B"/>
                </a:solidFill>
                <a:latin typeface="+mn-lt"/>
                <a:cs typeface="Calibri" panose="020F0502020204030204" pitchFamily="34" charset="0"/>
              </a:rPr>
              <a:t>3) Rôle du cerveau dans la sensibilité consciente :</a:t>
            </a:r>
            <a:endParaRPr lang="fr-FR" b="1" noProof="0" dirty="0">
              <a:solidFill>
                <a:srgbClr val="00602B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614631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>
            <a:extLst>
              <a:ext uri="{FF2B5EF4-FFF2-40B4-BE49-F238E27FC236}">
                <a16:creationId xmlns:a16="http://schemas.microsoft.com/office/drawing/2014/main" id="{5E53EB98-B41E-960E-2BBD-9EB22DF45F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54" y="39795"/>
            <a:ext cx="10214043" cy="6778410"/>
          </a:xfrm>
          <a:prstGeom prst="rect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C4EAACD6-1E4A-69CD-98C1-28C093B3F326}"/>
              </a:ext>
            </a:extLst>
          </p:cNvPr>
          <p:cNvSpPr txBox="1"/>
          <p:nvPr/>
        </p:nvSpPr>
        <p:spPr>
          <a:xfrm>
            <a:off x="6886556" y="2245487"/>
            <a:ext cx="3482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noProof="0" dirty="0">
                <a:solidFill>
                  <a:prstClr val="black"/>
                </a:solidFill>
                <a:highlight>
                  <a:srgbClr val="FFFF00"/>
                </a:highlight>
                <a:latin typeface="Century Gothic" panose="020B0502020202020204"/>
              </a:rPr>
              <a:t>Encéphalographie</a:t>
            </a:r>
          </a:p>
          <a:p>
            <a:pPr algn="ctr"/>
            <a:r>
              <a:rPr lang="fr-FR" sz="2400" b="1" noProof="0" dirty="0" err="1">
                <a:solidFill>
                  <a:prstClr val="black"/>
                </a:solidFill>
                <a:highlight>
                  <a:srgbClr val="FFFF00"/>
                </a:highlight>
                <a:latin typeface="Century Gothic" panose="020B0502020202020204"/>
              </a:rPr>
              <a:t>تخطيط</a:t>
            </a:r>
            <a:r>
              <a:rPr lang="fr-FR" sz="2400" b="1" noProof="0" dirty="0">
                <a:solidFill>
                  <a:prstClr val="black"/>
                </a:solidFill>
                <a:highlight>
                  <a:srgbClr val="FFFF00"/>
                </a:highlight>
                <a:latin typeface="Century Gothic" panose="020B0502020202020204"/>
              </a:rPr>
              <a:t> </a:t>
            </a:r>
            <a:r>
              <a:rPr lang="fr-FR" sz="2400" b="1" noProof="0" dirty="0" err="1">
                <a:solidFill>
                  <a:prstClr val="black"/>
                </a:solidFill>
                <a:highlight>
                  <a:srgbClr val="FFFF00"/>
                </a:highlight>
                <a:latin typeface="Century Gothic" panose="020B0502020202020204"/>
              </a:rPr>
              <a:t>الدماغ</a:t>
            </a:r>
            <a:endParaRPr lang="fr-FR" sz="2400" b="1" noProof="0" dirty="0">
              <a:solidFill>
                <a:prstClr val="black"/>
              </a:solidFill>
              <a:highlight>
                <a:srgbClr val="FFFF00"/>
              </a:highlight>
              <a:latin typeface="Century Gothic" panose="020B050202020202020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523F46-B7A6-83F9-7923-214971D36894}"/>
              </a:ext>
            </a:extLst>
          </p:cNvPr>
          <p:cNvSpPr/>
          <p:nvPr/>
        </p:nvSpPr>
        <p:spPr>
          <a:xfrm>
            <a:off x="5900250" y="39795"/>
            <a:ext cx="6096000" cy="1200329"/>
          </a:xfrm>
          <a:prstGeom prst="rect">
            <a:avLst/>
          </a:prstGeom>
          <a:solidFill>
            <a:srgbClr val="FFFF00"/>
          </a:solidFill>
          <a:ln>
            <a:solidFill>
              <a:srgbClr val="C4220D"/>
            </a:solidFill>
          </a:ln>
        </p:spPr>
        <p:txBody>
          <a:bodyPr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</a:rPr>
              <a:t>Au niveau de cerveau, le débit sanguin augment en fonction de l’activité. Des appareils modernes permettent de mesurer le débit sanguin et l’exprimer avec des couleurs virtuelles :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144015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132A81A-7B54-2B75-1CA6-7BDF5F15A6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867" y="275811"/>
            <a:ext cx="9448266" cy="6306378"/>
          </a:xfrm>
        </p:spPr>
      </p:pic>
    </p:spTree>
    <p:extLst>
      <p:ext uri="{BB962C8B-B14F-4D97-AF65-F5344CB8AC3E}">
        <p14:creationId xmlns:p14="http://schemas.microsoft.com/office/powerpoint/2010/main" val="28462016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D538C0F-E5C2-237C-091A-2A1D5298C2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117" y="1638735"/>
            <a:ext cx="11883765" cy="3376612"/>
          </a:xfrm>
        </p:spPr>
      </p:pic>
    </p:spTree>
    <p:extLst>
      <p:ext uri="{BB962C8B-B14F-4D97-AF65-F5344CB8AC3E}">
        <p14:creationId xmlns:p14="http://schemas.microsoft.com/office/powerpoint/2010/main" val="8750956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0BED1BA-0474-5861-59BA-143A2B5AB7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3794" y="538162"/>
            <a:ext cx="4467225" cy="57816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DC52A40-DE32-673C-B815-18AA396BBD23}"/>
              </a:ext>
            </a:extLst>
          </p:cNvPr>
          <p:cNvSpPr/>
          <p:nvPr/>
        </p:nvSpPr>
        <p:spPr>
          <a:xfrm>
            <a:off x="4098708" y="549848"/>
            <a:ext cx="2949680" cy="4561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BE2118-ED9E-FE56-AC2E-D0E6E97C3443}"/>
              </a:ext>
            </a:extLst>
          </p:cNvPr>
          <p:cNvSpPr/>
          <p:nvPr/>
        </p:nvSpPr>
        <p:spPr>
          <a:xfrm>
            <a:off x="4098710" y="932226"/>
            <a:ext cx="1578077" cy="3180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6C7717-C2F7-3F69-AE15-26949DD5298E}"/>
              </a:ext>
            </a:extLst>
          </p:cNvPr>
          <p:cNvSpPr/>
          <p:nvPr/>
        </p:nvSpPr>
        <p:spPr>
          <a:xfrm>
            <a:off x="4098710" y="1250307"/>
            <a:ext cx="1578077" cy="3180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BCB089-59D9-9B3F-3753-E9D85C4ADF18}"/>
              </a:ext>
            </a:extLst>
          </p:cNvPr>
          <p:cNvSpPr/>
          <p:nvPr/>
        </p:nvSpPr>
        <p:spPr>
          <a:xfrm>
            <a:off x="4098709" y="1482846"/>
            <a:ext cx="1578077" cy="3180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5D25CA-0645-5AC7-C790-3905AEF6B644}"/>
              </a:ext>
            </a:extLst>
          </p:cNvPr>
          <p:cNvSpPr/>
          <p:nvPr/>
        </p:nvSpPr>
        <p:spPr>
          <a:xfrm>
            <a:off x="4098709" y="1812726"/>
            <a:ext cx="1578077" cy="3180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53906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9680C-2C37-0A6C-CE68-1660AE275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noProof="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9BC06AF-B1F4-20ED-338B-F14866B4B7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6320" y="286603"/>
            <a:ext cx="10400481" cy="58354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BFE266-4DAC-42C3-AE71-79BCF67DADBE}"/>
              </a:ext>
            </a:extLst>
          </p:cNvPr>
          <p:cNvSpPr txBox="1"/>
          <p:nvPr/>
        </p:nvSpPr>
        <p:spPr>
          <a:xfrm>
            <a:off x="1238864" y="4723948"/>
            <a:ext cx="26252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noProof="0" dirty="0"/>
              <a:t>Sillon Sylvius</a:t>
            </a:r>
          </a:p>
        </p:txBody>
      </p:sp>
    </p:spTree>
    <p:extLst>
      <p:ext uri="{BB962C8B-B14F-4D97-AF65-F5344CB8AC3E}">
        <p14:creationId xmlns:p14="http://schemas.microsoft.com/office/powerpoint/2010/main" val="32907306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7ED9A82-8CE3-6784-6958-937036433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1182" y="450310"/>
            <a:ext cx="7169635" cy="5957379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1E18FC8-F39E-CFEE-08E0-A186A2DA031D}"/>
              </a:ext>
            </a:extLst>
          </p:cNvPr>
          <p:cNvSpPr/>
          <p:nvPr/>
        </p:nvSpPr>
        <p:spPr>
          <a:xfrm>
            <a:off x="2798617" y="923922"/>
            <a:ext cx="1936061" cy="2675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2F1435-C6AA-9404-913B-9FB51F2960F1}"/>
              </a:ext>
            </a:extLst>
          </p:cNvPr>
          <p:cNvSpPr/>
          <p:nvPr/>
        </p:nvSpPr>
        <p:spPr>
          <a:xfrm>
            <a:off x="2798617" y="1595832"/>
            <a:ext cx="1936061" cy="2675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3B46DE-C9C0-4288-85AC-75B33AFCD874}"/>
              </a:ext>
            </a:extLst>
          </p:cNvPr>
          <p:cNvSpPr/>
          <p:nvPr/>
        </p:nvSpPr>
        <p:spPr>
          <a:xfrm>
            <a:off x="2852246" y="2203232"/>
            <a:ext cx="1936061" cy="2675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0DAD47-2B80-C774-51DF-73A7214708FF}"/>
              </a:ext>
            </a:extLst>
          </p:cNvPr>
          <p:cNvSpPr/>
          <p:nvPr/>
        </p:nvSpPr>
        <p:spPr>
          <a:xfrm>
            <a:off x="2798616" y="2758580"/>
            <a:ext cx="1936061" cy="2675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574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511D0-B857-E0DB-25A7-99417BA8B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5A2E-C506-241B-35EB-FE37FB53B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fr-FR" sz="5400" b="1" noProof="0" dirty="0">
                <a:solidFill>
                  <a:srgbClr val="FF0000"/>
                </a:solidFill>
                <a:cs typeface="Calibri" panose="020F0502020204030204" pitchFamily="34" charset="0"/>
              </a:rPr>
              <a:t>Conclusion :</a:t>
            </a:r>
            <a:endParaRPr lang="fr-FR" sz="5400" b="1" noProof="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18BCEB-103A-A89F-6203-D9ED866B21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066959"/>
            <a:ext cx="10058400" cy="4023360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sz="3600" noProof="0" dirty="0">
                <a:solidFill>
                  <a:schemeClr val="tx1"/>
                </a:solidFill>
              </a:rPr>
              <a:t>L’écorce cérébrale est constituée par des zones spécifiques dans la réception et l’analyse d’influx nerveux sensitif. Ces zones sont appelées: </a:t>
            </a:r>
            <a:r>
              <a:rPr lang="fr-FR" sz="3600" b="1" noProof="0" dirty="0">
                <a:solidFill>
                  <a:srgbClr val="7030A0"/>
                </a:solidFill>
              </a:rPr>
              <a:t>aires sensoriels</a:t>
            </a:r>
            <a:r>
              <a:rPr lang="fr-FR" sz="3600" noProof="0" dirty="0">
                <a:solidFill>
                  <a:schemeClr val="tx1"/>
                </a:solidFill>
              </a:rPr>
              <a:t> </a:t>
            </a:r>
            <a:r>
              <a:rPr lang="fr-FR" sz="4000" b="1" noProof="0" dirty="0" err="1">
                <a:solidFill>
                  <a:srgbClr val="7030A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باحات</a:t>
            </a:r>
            <a:r>
              <a:rPr lang="fr-FR" sz="4000" b="1" noProof="0" dirty="0">
                <a:solidFill>
                  <a:srgbClr val="7030A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fr-FR" sz="4000" b="1" noProof="0" dirty="0" err="1">
                <a:solidFill>
                  <a:srgbClr val="7030A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حسية</a:t>
            </a:r>
            <a:r>
              <a:rPr lang="fr-FR" sz="3600" noProof="0" dirty="0" err="1">
                <a:solidFill>
                  <a:schemeClr val="tx1"/>
                </a:solidFill>
              </a:rPr>
              <a:t>elles</a:t>
            </a:r>
            <a:r>
              <a:rPr lang="fr-FR" sz="3600" noProof="0" dirty="0">
                <a:solidFill>
                  <a:schemeClr val="tx1"/>
                </a:solidFill>
              </a:rPr>
              <a:t> interprètent et déterminent la nature de la sensibilité.</a:t>
            </a:r>
          </a:p>
          <a:p>
            <a:pPr algn="just"/>
            <a:r>
              <a:rPr lang="fr-FR" sz="3600" noProof="0" dirty="0">
                <a:solidFill>
                  <a:schemeClr val="tx1"/>
                </a:solidFill>
              </a:rPr>
              <a:t>Quand la sensibilité d’un organe est importante, elle occupe une grande partie dans l’aire sensitive correspondante.</a:t>
            </a:r>
          </a:p>
          <a:p>
            <a:pPr algn="just"/>
            <a:endParaRPr lang="fr-FR" sz="3200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734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73C1C2-0AEB-A3F3-B907-32A8748BA8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7104" y="768375"/>
            <a:ext cx="8717791" cy="5321249"/>
          </a:xfrm>
        </p:spPr>
      </p:pic>
    </p:spTree>
    <p:extLst>
      <p:ext uri="{BB962C8B-B14F-4D97-AF65-F5344CB8AC3E}">
        <p14:creationId xmlns:p14="http://schemas.microsoft.com/office/powerpoint/2010/main" val="13397839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DCDAFCE-4536-A46B-1413-FA68F79C1F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20822" y="797971"/>
            <a:ext cx="4150355" cy="5262057"/>
          </a:xfrm>
        </p:spPr>
      </p:pic>
    </p:spTree>
    <p:extLst>
      <p:ext uri="{BB962C8B-B14F-4D97-AF65-F5344CB8AC3E}">
        <p14:creationId xmlns:p14="http://schemas.microsoft.com/office/powerpoint/2010/main" val="24752662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631C5F9-CBB4-7441-7171-F7B7031ABF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8684" y="549667"/>
            <a:ext cx="7354631" cy="5376112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0AA2E1B-A0FA-5ED2-035C-9955CF3D71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027" y="1604622"/>
            <a:ext cx="1932599" cy="26824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6B24928-9103-3FD8-3061-3BA9A5E6A2BD}"/>
              </a:ext>
            </a:extLst>
          </p:cNvPr>
          <p:cNvSpPr/>
          <p:nvPr/>
        </p:nvSpPr>
        <p:spPr>
          <a:xfrm>
            <a:off x="2622027" y="2136763"/>
            <a:ext cx="1936061" cy="2675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653EE9-92CA-40A5-33F4-85C2A49EB700}"/>
              </a:ext>
            </a:extLst>
          </p:cNvPr>
          <p:cNvSpPr/>
          <p:nvPr/>
        </p:nvSpPr>
        <p:spPr>
          <a:xfrm>
            <a:off x="2608172" y="2515173"/>
            <a:ext cx="1936061" cy="2675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836DFA-CC8A-34AE-101B-01C1D5DE4C43}"/>
              </a:ext>
            </a:extLst>
          </p:cNvPr>
          <p:cNvSpPr/>
          <p:nvPr/>
        </p:nvSpPr>
        <p:spPr>
          <a:xfrm>
            <a:off x="2622026" y="4511362"/>
            <a:ext cx="1936061" cy="2675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96295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6CEDBC6-63DB-DC7F-EAA7-C079B1A926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67" t="1706" r="1684" b="1363"/>
          <a:stretch/>
        </p:blipFill>
        <p:spPr>
          <a:xfrm rot="5400000">
            <a:off x="2926080" y="-822960"/>
            <a:ext cx="6309360" cy="859536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4C15BD1-141B-17F5-96A7-09B6E50A94A2}"/>
              </a:ext>
            </a:extLst>
          </p:cNvPr>
          <p:cNvSpPr/>
          <p:nvPr/>
        </p:nvSpPr>
        <p:spPr>
          <a:xfrm>
            <a:off x="8756071" y="1374760"/>
            <a:ext cx="1936061" cy="2675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7040FF-7218-DABA-EDBD-5152D0B4BAF9}"/>
              </a:ext>
            </a:extLst>
          </p:cNvPr>
          <p:cNvSpPr/>
          <p:nvPr/>
        </p:nvSpPr>
        <p:spPr>
          <a:xfrm>
            <a:off x="8756071" y="2423119"/>
            <a:ext cx="1936061" cy="2675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3629A7-518D-3EF1-24B2-B672C523B5F5}"/>
              </a:ext>
            </a:extLst>
          </p:cNvPr>
          <p:cNvSpPr/>
          <p:nvPr/>
        </p:nvSpPr>
        <p:spPr>
          <a:xfrm>
            <a:off x="8756071" y="3337693"/>
            <a:ext cx="1936061" cy="2675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8BB588-AF00-1EBC-6CCF-3B8349E667BE}"/>
              </a:ext>
            </a:extLst>
          </p:cNvPr>
          <p:cNvSpPr/>
          <p:nvPr/>
        </p:nvSpPr>
        <p:spPr>
          <a:xfrm>
            <a:off x="8756070" y="3899742"/>
            <a:ext cx="1936061" cy="2675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66FEB1-99AC-D950-CDCB-A040520F9D1C}"/>
              </a:ext>
            </a:extLst>
          </p:cNvPr>
          <p:cNvSpPr/>
          <p:nvPr/>
        </p:nvSpPr>
        <p:spPr>
          <a:xfrm>
            <a:off x="8756069" y="4252267"/>
            <a:ext cx="1936061" cy="2675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7F4FC7-F1BD-6354-477F-5B40CBFACAAE}"/>
              </a:ext>
            </a:extLst>
          </p:cNvPr>
          <p:cNvSpPr/>
          <p:nvPr/>
        </p:nvSpPr>
        <p:spPr>
          <a:xfrm>
            <a:off x="1783080" y="6033342"/>
            <a:ext cx="8372302" cy="5046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18717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DCBC5A1-DDEC-A1F9-8427-330645A4E770}"/>
              </a:ext>
            </a:extLst>
          </p:cNvPr>
          <p:cNvSpPr/>
          <p:nvPr/>
        </p:nvSpPr>
        <p:spPr>
          <a:xfrm>
            <a:off x="1360785" y="3451120"/>
            <a:ext cx="2800719" cy="870155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rgbClr val="FF0000"/>
                </a:solidFill>
              </a:rPr>
              <a:t>Récepteur</a:t>
            </a:r>
            <a:r>
              <a:rPr lang="fr-FR" sz="2000" b="1" noProof="0" dirty="0">
                <a:solidFill>
                  <a:srgbClr val="FF0000"/>
                </a:solidFill>
              </a:rPr>
              <a:t> </a:t>
            </a:r>
            <a:r>
              <a:rPr lang="fr-FR" sz="2400" b="1" noProof="0" dirty="0">
                <a:solidFill>
                  <a:srgbClr val="FF0000"/>
                </a:solidFill>
              </a:rPr>
              <a:t>sensoriel</a:t>
            </a:r>
          </a:p>
          <a:p>
            <a:pPr algn="ctr"/>
            <a:r>
              <a:rPr lang="fr-FR" sz="1600" b="1" noProof="0" dirty="0">
                <a:solidFill>
                  <a:schemeClr val="dk1"/>
                </a:solidFill>
              </a:rPr>
              <a:t>(les organes sensoriels)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9A49191-555A-6674-C03D-EC99270B3367}"/>
              </a:ext>
            </a:extLst>
          </p:cNvPr>
          <p:cNvSpPr/>
          <p:nvPr/>
        </p:nvSpPr>
        <p:spPr>
          <a:xfrm>
            <a:off x="7559533" y="3451120"/>
            <a:ext cx="2800719" cy="870155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rgbClr val="FF0000"/>
                </a:solidFill>
              </a:rPr>
              <a:t>Centre nerveux</a:t>
            </a:r>
          </a:p>
          <a:p>
            <a:pPr algn="ctr"/>
            <a:r>
              <a:rPr lang="fr-FR" sz="1600" b="1" noProof="0" dirty="0">
                <a:solidFill>
                  <a:schemeClr val="dk1"/>
                </a:solidFill>
              </a:rPr>
              <a:t>(Aires sensitives)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159579-413C-E86B-F081-1E9DBDC8171F}"/>
              </a:ext>
            </a:extLst>
          </p:cNvPr>
          <p:cNvSpPr txBox="1"/>
          <p:nvPr/>
        </p:nvSpPr>
        <p:spPr>
          <a:xfrm>
            <a:off x="1191732" y="4674374"/>
            <a:ext cx="28007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noProof="0" dirty="0"/>
              <a:t>Naissance d’influx nerveux sensitif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3001369F-621F-BACE-98E6-AC37B2619EFC}"/>
              </a:ext>
            </a:extLst>
          </p:cNvPr>
          <p:cNvSpPr/>
          <p:nvPr/>
        </p:nvSpPr>
        <p:spPr>
          <a:xfrm>
            <a:off x="4396986" y="3410806"/>
            <a:ext cx="2927065" cy="950782"/>
          </a:xfrm>
          <a:prstGeom prst="rightArrow">
            <a:avLst>
              <a:gd name="adj1" fmla="val 70339"/>
              <a:gd name="adj2" fmla="val 5000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b="1" noProof="0" dirty="0">
                <a:solidFill>
                  <a:srgbClr val="FF0000"/>
                </a:solidFill>
              </a:rPr>
              <a:t>Conducteur sensitif</a:t>
            </a:r>
          </a:p>
          <a:p>
            <a:pPr algn="ctr"/>
            <a:r>
              <a:rPr lang="fr-FR" sz="1600" b="1" noProof="0" dirty="0"/>
              <a:t>(Fibres nerveuses sensitives)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7C62A9-5087-4F84-0E0A-068059BFE64C}"/>
              </a:ext>
            </a:extLst>
          </p:cNvPr>
          <p:cNvSpPr txBox="1"/>
          <p:nvPr/>
        </p:nvSpPr>
        <p:spPr>
          <a:xfrm>
            <a:off x="7701855" y="4649162"/>
            <a:ext cx="265839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noProof="0" dirty="0"/>
              <a:t>Analyse l’influx nerveux</a:t>
            </a:r>
          </a:p>
          <a:p>
            <a:pPr algn="ctr"/>
            <a:r>
              <a:rPr lang="fr-FR" noProof="0" dirty="0"/>
              <a:t>sensitif et détermine la</a:t>
            </a:r>
          </a:p>
          <a:p>
            <a:pPr algn="ctr"/>
            <a:r>
              <a:rPr lang="fr-FR" noProof="0" dirty="0"/>
              <a:t>nature de la sensation.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B725F2-9C2E-4DF9-F37C-22668A043047}"/>
              </a:ext>
            </a:extLst>
          </p:cNvPr>
          <p:cNvSpPr txBox="1"/>
          <p:nvPr/>
        </p:nvSpPr>
        <p:spPr>
          <a:xfrm>
            <a:off x="1141770" y="2028222"/>
            <a:ext cx="19654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noProof="0" dirty="0">
                <a:solidFill>
                  <a:srgbClr val="FF0000"/>
                </a:solidFill>
              </a:rPr>
              <a:t>EXCITATION</a:t>
            </a:r>
          </a:p>
          <a:p>
            <a:pPr algn="ctr"/>
            <a:r>
              <a:rPr lang="fr-FR" b="1" noProof="0" dirty="0">
                <a:solidFill>
                  <a:srgbClr val="FF0000"/>
                </a:solidFill>
              </a:rPr>
              <a:t>STIMULUS</a:t>
            </a:r>
          </a:p>
        </p:txBody>
      </p:sp>
      <p:sp>
        <p:nvSpPr>
          <p:cNvPr id="15" name="Éclair 3">
            <a:extLst>
              <a:ext uri="{FF2B5EF4-FFF2-40B4-BE49-F238E27FC236}">
                <a16:creationId xmlns:a16="http://schemas.microsoft.com/office/drawing/2014/main" id="{F4C1BEAA-C0CE-E762-02C2-C1812BAA4C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9666" y="2714867"/>
            <a:ext cx="704850" cy="655626"/>
          </a:xfrm>
          <a:prstGeom prst="lightningBolt">
            <a:avLst/>
          </a:prstGeom>
          <a:solidFill>
            <a:srgbClr val="FFC000"/>
          </a:solidFill>
          <a:ln w="25400">
            <a:solidFill>
              <a:srgbClr val="FFFF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AA8C40-9115-4399-64DA-4B90ABA90476}"/>
              </a:ext>
            </a:extLst>
          </p:cNvPr>
          <p:cNvSpPr txBox="1"/>
          <p:nvPr/>
        </p:nvSpPr>
        <p:spPr>
          <a:xfrm>
            <a:off x="1584222" y="977688"/>
            <a:ext cx="90235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noProof="0" dirty="0"/>
              <a:t>Les éléments intervenants lors de </a:t>
            </a:r>
            <a:r>
              <a:rPr lang="fr-FR" sz="2800" b="1" u="sng" noProof="0" dirty="0">
                <a:solidFill>
                  <a:srgbClr val="00B050"/>
                </a:solidFill>
              </a:rPr>
              <a:t>la sensibilité consciente </a:t>
            </a:r>
            <a:r>
              <a:rPr lang="fr-FR" sz="2800" b="1" noProof="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925305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DB80F-C7DE-2166-0403-0D5038121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noProof="0" dirty="0"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Bilan :</a:t>
            </a:r>
            <a:endParaRPr lang="fr-FR" noProof="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E1EF6-1F75-06FF-57D7-53A8FADE6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007965"/>
            <a:ext cx="10058400" cy="4023360"/>
          </a:xfrm>
        </p:spPr>
        <p:txBody>
          <a:bodyPr>
            <a:normAutofit/>
          </a:bodyPr>
          <a:lstStyle/>
          <a:p>
            <a:pPr algn="just"/>
            <a:r>
              <a:rPr lang="fr-FR" sz="4000" noProof="0" dirty="0">
                <a:solidFill>
                  <a:schemeClr val="tx1"/>
                </a:solidFill>
                <a:cs typeface="Calibri" panose="020F0502020204030204" pitchFamily="34" charset="0"/>
              </a:rPr>
              <a:t>La sensibilité consciente est une activité nerveuse qui nous permet de de percevoir notre environnement, les informations du monde extérieur sont </a:t>
            </a:r>
            <a:r>
              <a:rPr lang="fr-FR" sz="4000" b="1" noProof="0" dirty="0">
                <a:solidFill>
                  <a:srgbClr val="7030A0"/>
                </a:solidFill>
                <a:cs typeface="Calibri" panose="020F0502020204030204" pitchFamily="34" charset="0"/>
              </a:rPr>
              <a:t>capturées</a:t>
            </a:r>
            <a:r>
              <a:rPr lang="fr-FR" sz="4000" noProof="0" dirty="0">
                <a:solidFill>
                  <a:schemeClr val="tx1"/>
                </a:solidFill>
                <a:cs typeface="Calibri" panose="020F0502020204030204" pitchFamily="34" charset="0"/>
              </a:rPr>
              <a:t> en fonction de la nature des excitations et de leur </a:t>
            </a:r>
            <a:r>
              <a:rPr lang="fr-FR" sz="4000" b="1" noProof="0" dirty="0">
                <a:solidFill>
                  <a:srgbClr val="7030A0"/>
                </a:solidFill>
                <a:cs typeface="Calibri" panose="020F0502020204030204" pitchFamily="34" charset="0"/>
              </a:rPr>
              <a:t>transmission</a:t>
            </a:r>
            <a:r>
              <a:rPr lang="fr-FR" sz="4000" noProof="0" dirty="0">
                <a:solidFill>
                  <a:schemeClr val="tx1"/>
                </a:solidFill>
                <a:cs typeface="Calibri" panose="020F0502020204030204" pitchFamily="34" charset="0"/>
              </a:rPr>
              <a:t> vers le centre nerveux sensoriel responsable de son </a:t>
            </a:r>
            <a:r>
              <a:rPr lang="fr-FR" sz="4000" b="1" noProof="0" dirty="0">
                <a:solidFill>
                  <a:srgbClr val="7030A0"/>
                </a:solidFill>
                <a:cs typeface="Calibri" panose="020F0502020204030204" pitchFamily="34" charset="0"/>
              </a:rPr>
              <a:t>analyse</a:t>
            </a:r>
            <a:r>
              <a:rPr lang="fr-FR" sz="4000" noProof="0" dirty="0">
                <a:solidFill>
                  <a:schemeClr val="tx1"/>
                </a:solidFill>
                <a:cs typeface="Calibri" panose="020F0502020204030204" pitchFamily="34" charset="0"/>
              </a:rPr>
              <a:t>.</a:t>
            </a:r>
            <a:endParaRPr lang="fr-FR" sz="3200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5143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44D4B-8348-FA43-E532-EC288DC7B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277" y="672033"/>
            <a:ext cx="10058400" cy="940947"/>
          </a:xfrm>
        </p:spPr>
        <p:txBody>
          <a:bodyPr/>
          <a:lstStyle/>
          <a:p>
            <a:r>
              <a:rPr lang="fr-FR" sz="4800" b="1" noProof="0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II) La motricité volontaire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894DA-1CC1-3D3C-8767-34CAB108D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277" y="1999334"/>
            <a:ext cx="10339252" cy="4023360"/>
          </a:xfrm>
        </p:spPr>
        <p:txBody>
          <a:bodyPr>
            <a:normAutofit/>
          </a:bodyPr>
          <a:lstStyle/>
          <a:p>
            <a:pPr marL="0" lvl="0" indent="0" algn="just">
              <a:buClr>
                <a:srgbClr val="E48312"/>
              </a:buClr>
              <a:buNone/>
              <a:defRPr/>
            </a:pPr>
            <a:r>
              <a:rPr lang="fr-FR" sz="3600" b="1" spc="-50" noProof="0" dirty="0">
                <a:solidFill>
                  <a:srgbClr val="0060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2) Origine de la motricité volontaire:</a:t>
            </a:r>
          </a:p>
          <a:p>
            <a:pPr marL="0" lvl="0" indent="0" algn="just">
              <a:buClr>
                <a:srgbClr val="E48312"/>
              </a:buClr>
              <a:buNone/>
              <a:defRPr/>
            </a:pPr>
            <a:r>
              <a:rPr lang="fr-FR" sz="3600" b="1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Expériences :</a:t>
            </a:r>
          </a:p>
          <a:p>
            <a:pPr marL="0" lvl="0" indent="0" algn="just">
              <a:buClr>
                <a:srgbClr val="E48312"/>
              </a:buClr>
              <a:buNone/>
              <a:defRPr/>
            </a:pPr>
            <a:endParaRPr lang="fr-FR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032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751A1-7EDD-CBD1-E4CC-25B6AF7A8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C47E32-21D7-6837-E4E1-D02417CAC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noProof="0" dirty="0"/>
          </a:p>
        </p:txBody>
      </p:sp>
      <p:graphicFrame>
        <p:nvGraphicFramePr>
          <p:cNvPr id="14" name="Tableau 1">
            <a:extLst>
              <a:ext uri="{FF2B5EF4-FFF2-40B4-BE49-F238E27FC236}">
                <a16:creationId xmlns:a16="http://schemas.microsoft.com/office/drawing/2014/main" id="{60824AEB-E6C2-BD28-47A7-FFEE318B77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9049106"/>
              </p:ext>
            </p:extLst>
          </p:nvPr>
        </p:nvGraphicFramePr>
        <p:xfrm>
          <a:off x="97275" y="58363"/>
          <a:ext cx="12003932" cy="6100694"/>
        </p:xfrm>
        <a:graphic>
          <a:graphicData uri="http://schemas.openxmlformats.org/drawingml/2006/table">
            <a:tbl>
              <a:tblPr firstRow="1" bandRow="1"/>
              <a:tblGrid>
                <a:gridCol w="36661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78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399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74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lang="fr-FR" sz="2800" b="1" i="0" noProof="0" dirty="0"/>
                        <a:t>Expériences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220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lang="fr-FR" sz="2800" b="1" i="0" noProof="0" dirty="0"/>
                        <a:t>Résultats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220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lang="fr-FR" sz="2800" b="1" i="0" noProof="0" dirty="0"/>
                        <a:t>Conclusions 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220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37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just"/>
                      <a:r>
                        <a:rPr lang="fr-FR" sz="2800" b="1" i="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Chez une grenouille normale, on détruit la partie du cortex cérébral situé en avant du sillon de Rolando</a:t>
                      </a:r>
                      <a:endParaRPr lang="fr-FR" sz="2800" b="1" i="0" noProof="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220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just"/>
                      <a:r>
                        <a:rPr lang="fr-FR" sz="2800" b="1" i="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Perte de toute réaction</a:t>
                      </a:r>
                      <a:r>
                        <a:rPr lang="fr-FR" sz="2800" b="1" i="0" kern="1200" baseline="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2800" b="1" i="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volontaire chez la grenouille.</a:t>
                      </a:r>
                      <a:endParaRPr lang="fr-FR" sz="2800" b="1" i="0" noProof="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220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800" b="1" i="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partie détruite est en effet l’origine de la motricité</a:t>
                      </a:r>
                      <a:r>
                        <a:rPr lang="fr-FR" sz="2800" b="1" i="0" kern="1200" baseline="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2800" b="1" i="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volontaire.</a:t>
                      </a:r>
                      <a:endParaRPr lang="fr-FR" sz="2800" b="1" i="0" noProof="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220D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94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l"/>
                      <a:r>
                        <a:rPr lang="fr-FR" sz="2800" b="1" i="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stimulations électriques du cortex cérébral droit</a:t>
                      </a:r>
                      <a:endParaRPr lang="fr-FR" sz="2800" b="1" i="0" noProof="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CFB4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i="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Déclenchement des mouvements</a:t>
                      </a:r>
                      <a:r>
                        <a:rPr lang="fr-FR" sz="2800" b="1" i="0" kern="1200" baseline="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2800" b="1" i="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 la région gauche du corps et</a:t>
                      </a:r>
                      <a:r>
                        <a:rPr lang="fr-FR" sz="2800" b="1" i="0" kern="1200" baseline="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2800" b="1" i="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inversement.</a:t>
                      </a:r>
                      <a:endParaRPr lang="fr-FR" sz="2800" b="1" i="0" noProof="0" dirty="0"/>
                    </a:p>
                    <a:p>
                      <a:pPr algn="just"/>
                      <a:endParaRPr lang="fr-FR" sz="2800" b="1" i="0" noProof="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CFB4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800" b="1" i="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partie cérébrale gauche commande les mouvements des muscles de partie droit de corps, et vice</a:t>
                      </a:r>
                      <a:r>
                        <a:rPr lang="fr-FR" sz="2800" b="1" i="0" kern="1200" baseline="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2800" b="1" i="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versa.</a:t>
                      </a:r>
                      <a:endParaRPr lang="fr-FR" sz="2800" b="1" i="0" noProof="0" dirty="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CFB4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" name="ZoneTexte 2">
            <a:extLst>
              <a:ext uri="{FF2B5EF4-FFF2-40B4-BE49-F238E27FC236}">
                <a16:creationId xmlns:a16="http://schemas.microsoft.com/office/drawing/2014/main" id="{B00D6C4D-56B5-8677-1DED-EB23895C797F}"/>
              </a:ext>
            </a:extLst>
          </p:cNvPr>
          <p:cNvSpPr txBox="1"/>
          <p:nvPr/>
        </p:nvSpPr>
        <p:spPr>
          <a:xfrm>
            <a:off x="8048664" y="2480622"/>
            <a:ext cx="3579779" cy="400110"/>
          </a:xfrm>
          <a:prstGeom prst="rect">
            <a:avLst/>
          </a:prstGeom>
          <a:solidFill>
            <a:srgbClr val="F46856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entury Gothic" panose="020B0502020202020204"/>
              </a:rPr>
              <a:t>………………………………..</a:t>
            </a:r>
          </a:p>
        </p:txBody>
      </p:sp>
      <p:sp>
        <p:nvSpPr>
          <p:cNvPr id="16" name="ZoneTexte 3">
            <a:extLst>
              <a:ext uri="{FF2B5EF4-FFF2-40B4-BE49-F238E27FC236}">
                <a16:creationId xmlns:a16="http://schemas.microsoft.com/office/drawing/2014/main" id="{ED918159-3393-37DE-A39B-8FE7EB2742D3}"/>
              </a:ext>
            </a:extLst>
          </p:cNvPr>
          <p:cNvSpPr txBox="1"/>
          <p:nvPr/>
        </p:nvSpPr>
        <p:spPr>
          <a:xfrm>
            <a:off x="7623244" y="4315839"/>
            <a:ext cx="1501302" cy="400110"/>
          </a:xfrm>
          <a:prstGeom prst="rect">
            <a:avLst/>
          </a:prstGeom>
          <a:solidFill>
            <a:srgbClr val="96E2D2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/>
              </a:rPr>
              <a:t>……………</a:t>
            </a:r>
          </a:p>
        </p:txBody>
      </p:sp>
      <p:sp>
        <p:nvSpPr>
          <p:cNvPr id="17" name="ZoneTexte 4">
            <a:extLst>
              <a:ext uri="{FF2B5EF4-FFF2-40B4-BE49-F238E27FC236}">
                <a16:creationId xmlns:a16="http://schemas.microsoft.com/office/drawing/2014/main" id="{3E1009FD-8387-56FD-8F4D-B65BE6C08172}"/>
              </a:ext>
            </a:extLst>
          </p:cNvPr>
          <p:cNvSpPr txBox="1"/>
          <p:nvPr/>
        </p:nvSpPr>
        <p:spPr>
          <a:xfrm>
            <a:off x="8090170" y="4935167"/>
            <a:ext cx="2474068" cy="400110"/>
          </a:xfrm>
          <a:prstGeom prst="rect">
            <a:avLst/>
          </a:prstGeom>
          <a:solidFill>
            <a:srgbClr val="96E2D2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/>
              </a:rPr>
              <a:t>…………………..…</a:t>
            </a:r>
          </a:p>
        </p:txBody>
      </p:sp>
      <p:sp>
        <p:nvSpPr>
          <p:cNvPr id="18" name="ZoneTexte 5">
            <a:extLst>
              <a:ext uri="{FF2B5EF4-FFF2-40B4-BE49-F238E27FC236}">
                <a16:creationId xmlns:a16="http://schemas.microsoft.com/office/drawing/2014/main" id="{6237810B-F2D4-5EC8-72F8-EB650958D1DF}"/>
              </a:ext>
            </a:extLst>
          </p:cNvPr>
          <p:cNvSpPr txBox="1"/>
          <p:nvPr/>
        </p:nvSpPr>
        <p:spPr>
          <a:xfrm>
            <a:off x="9643394" y="5524999"/>
            <a:ext cx="1748667" cy="400110"/>
          </a:xfrm>
          <a:prstGeom prst="rect">
            <a:avLst/>
          </a:prstGeom>
          <a:solidFill>
            <a:srgbClr val="96E2D2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/>
              </a:rPr>
              <a:t>…………..</a:t>
            </a:r>
          </a:p>
        </p:txBody>
      </p:sp>
    </p:spTree>
    <p:extLst>
      <p:ext uri="{BB962C8B-B14F-4D97-AF65-F5344CB8AC3E}">
        <p14:creationId xmlns:p14="http://schemas.microsoft.com/office/powerpoint/2010/main" val="3764841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894DA-1CC1-3D3C-8767-34CAB108D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277" y="1999334"/>
            <a:ext cx="10339252" cy="4023360"/>
          </a:xfrm>
        </p:spPr>
        <p:txBody>
          <a:bodyPr>
            <a:normAutofit/>
          </a:bodyPr>
          <a:lstStyle/>
          <a:p>
            <a:pPr marL="0" lvl="0" indent="0" algn="just">
              <a:buClr>
                <a:srgbClr val="E48312"/>
              </a:buClr>
              <a:buNone/>
              <a:defRPr/>
            </a:pPr>
            <a:r>
              <a:rPr lang="fr-FR" sz="3600" spc="-50" noProof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Lorsqu’un individu fait bouger sa main </a:t>
            </a:r>
            <a:r>
              <a:rPr lang="fr-FR" sz="3600" b="1" spc="-50" noProof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droite</a:t>
            </a:r>
            <a:r>
              <a:rPr lang="fr-FR" sz="3600" spc="-50" noProof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on remarque que le débit sanguin augmente dans une région de l’écorce cérébrale de l’hémisphère </a:t>
            </a:r>
            <a:r>
              <a:rPr lang="fr-FR" sz="3600" b="1" spc="-50" noProof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gauche</a:t>
            </a:r>
            <a:r>
              <a:rPr lang="fr-FR" sz="3600" spc="-50" noProof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situé en avant du sillon Rolando: cette région s’appelle </a:t>
            </a:r>
            <a:r>
              <a:rPr lang="fr-FR" sz="3600" b="1" spc="-50" noProof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l’aire motrice </a:t>
            </a:r>
            <a:r>
              <a:rPr lang="fr-FR" sz="3600" b="1" spc="-50" noProof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الباحة</a:t>
            </a:r>
            <a:r>
              <a:rPr lang="fr-FR" sz="3600" b="1" spc="-50" noProof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3600" b="1" spc="-50" noProof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الحركية</a:t>
            </a:r>
            <a:r>
              <a:rPr lang="fr-FR" sz="3600" spc="-50" noProof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noProof="0" dirty="0">
              <a:solidFill>
                <a:srgbClr val="000000"/>
              </a:solidFill>
            </a:endParaRPr>
          </a:p>
          <a:p>
            <a:pPr marL="0" lvl="0" indent="0" algn="just">
              <a:buClr>
                <a:srgbClr val="E48312"/>
              </a:buClr>
              <a:buNone/>
              <a:defRPr/>
            </a:pPr>
            <a:endParaRPr lang="fr-FR" noProof="0" dirty="0">
              <a:solidFill>
                <a:schemeClr val="tx1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F66837E-3C74-37FB-E25D-691775AE9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u="sng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Observation:</a:t>
            </a:r>
            <a:r>
              <a:rPr lang="fr-FR" b="1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noProof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3A805D-7EC6-EAE7-2D5A-413B56752D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384" y="337648"/>
            <a:ext cx="7363038" cy="6182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27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BF0DB28-49ED-7438-523D-3BF0B49EFC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97600" y="536984"/>
            <a:ext cx="7046182" cy="5784031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BAFF7A3-3190-62D2-A7E3-A1271FB8DBAA}"/>
              </a:ext>
            </a:extLst>
          </p:cNvPr>
          <p:cNvSpPr/>
          <p:nvPr/>
        </p:nvSpPr>
        <p:spPr>
          <a:xfrm>
            <a:off x="3158835" y="1612101"/>
            <a:ext cx="1936061" cy="2675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E77553-A00F-AE00-1A4F-3F0B66BCC844}"/>
              </a:ext>
            </a:extLst>
          </p:cNvPr>
          <p:cNvSpPr/>
          <p:nvPr/>
        </p:nvSpPr>
        <p:spPr>
          <a:xfrm>
            <a:off x="3158835" y="2332539"/>
            <a:ext cx="1936061" cy="2675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F6A78F-112A-F67D-E0E1-0B95EF42D2B2}"/>
              </a:ext>
            </a:extLst>
          </p:cNvPr>
          <p:cNvSpPr/>
          <p:nvPr/>
        </p:nvSpPr>
        <p:spPr>
          <a:xfrm>
            <a:off x="3158835" y="2919192"/>
            <a:ext cx="1936061" cy="2675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236990-3E69-E753-BF6A-30C31F551407}"/>
              </a:ext>
            </a:extLst>
          </p:cNvPr>
          <p:cNvSpPr/>
          <p:nvPr/>
        </p:nvSpPr>
        <p:spPr>
          <a:xfrm>
            <a:off x="3158835" y="3428999"/>
            <a:ext cx="1936061" cy="2675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E8B60C-C4E8-E2FF-52E9-0619C8B3656A}"/>
              </a:ext>
            </a:extLst>
          </p:cNvPr>
          <p:cNvSpPr/>
          <p:nvPr/>
        </p:nvSpPr>
        <p:spPr>
          <a:xfrm>
            <a:off x="3158835" y="4741222"/>
            <a:ext cx="1936061" cy="2675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13329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44D4B-8348-FA43-E532-EC288DC7B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276" y="672033"/>
            <a:ext cx="10339251" cy="940947"/>
          </a:xfrm>
        </p:spPr>
        <p:txBody>
          <a:bodyPr>
            <a:normAutofit/>
          </a:bodyPr>
          <a:lstStyle/>
          <a:p>
            <a:r>
              <a:rPr lang="fr-FR" b="1" noProof="0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Conclusion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894DA-1CC1-3D3C-8767-34CAB108D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275" y="1740255"/>
            <a:ext cx="10339251" cy="4327724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120000"/>
              </a:lnSpc>
              <a:buClr>
                <a:srgbClr val="E48312"/>
              </a:buClr>
              <a:buNone/>
              <a:defRPr/>
            </a:pPr>
            <a:r>
              <a:rPr lang="fr-FR" sz="2800" b="1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cerveau </a:t>
            </a:r>
            <a:r>
              <a:rPr lang="fr-FR" sz="28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 l’origine de toute motricité volontaire. Cette dernière nécessite l’intervention de :</a:t>
            </a:r>
          </a:p>
          <a:p>
            <a:pPr algn="just">
              <a:lnSpc>
                <a:spcPct val="120000"/>
              </a:lnSpc>
              <a:buClr>
                <a:srgbClr val="E48312"/>
              </a:buClr>
              <a:buFont typeface="Wingdings" panose="05000000000000000000" pitchFamily="2" charset="2"/>
              <a:buChar char="§"/>
              <a:defRPr/>
            </a:pPr>
            <a:r>
              <a:rPr lang="fr-FR" sz="28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700" b="1" u="sng" spc="-50" noProof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Centre nerveux (aire motrice) </a:t>
            </a:r>
            <a:r>
              <a:rPr lang="fr-FR" sz="2700" b="1" u="sng" spc="-50" noProof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المركز</a:t>
            </a:r>
            <a:r>
              <a:rPr lang="fr-FR" sz="2700" b="1" u="sng" spc="-50" noProof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700" b="1" u="sng" spc="-50" noProof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العصبي</a:t>
            </a:r>
            <a:r>
              <a:rPr lang="fr-FR" sz="2700" b="1" u="sng" spc="-50" noProof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  <a:r>
              <a:rPr lang="fr-FR" sz="2700" b="1" spc="-50" noProof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7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naissance de l’influx nerveux moteur efférent </a:t>
            </a:r>
            <a:r>
              <a:rPr lang="fr-FR" sz="2700" spc="-50" noProof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السيالة</a:t>
            </a:r>
            <a:r>
              <a:rPr lang="fr-FR" sz="27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700" spc="-50" noProof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العصبية</a:t>
            </a:r>
            <a:r>
              <a:rPr lang="fr-FR" sz="27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700" spc="-50" noProof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الحركية</a:t>
            </a:r>
            <a:r>
              <a:rPr lang="fr-FR" sz="27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700" spc="-50" noProof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النابدة</a:t>
            </a:r>
            <a:r>
              <a:rPr lang="fr-FR" sz="27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just">
              <a:lnSpc>
                <a:spcPct val="120000"/>
              </a:lnSpc>
              <a:buClr>
                <a:srgbClr val="E48312"/>
              </a:buClr>
              <a:buFont typeface="Wingdings" panose="05000000000000000000" pitchFamily="2" charset="2"/>
              <a:buChar char="§"/>
              <a:defRPr/>
            </a:pPr>
            <a:r>
              <a:rPr lang="fr-FR" sz="2700" b="1" spc="-50" noProof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700" b="1" u="sng" spc="-50" noProof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Conducteurs moteurs </a:t>
            </a:r>
            <a:r>
              <a:rPr lang="fr-FR" sz="2700" b="1" u="sng" spc="-50" noProof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الموصل</a:t>
            </a:r>
            <a:r>
              <a:rPr lang="fr-FR" sz="2700" b="1" u="sng" spc="-50" noProof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700" b="1" u="sng" spc="-50" noProof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الحركي</a:t>
            </a:r>
            <a:r>
              <a:rPr lang="fr-FR" sz="2700" b="1" u="sng" spc="-50" noProof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  <a:r>
              <a:rPr lang="fr-FR" sz="2700" b="1" spc="-50" noProof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7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Fibres nerveuses motrices contenues dans la moelle épinière et le nerf.</a:t>
            </a:r>
          </a:p>
          <a:p>
            <a:pPr algn="just">
              <a:lnSpc>
                <a:spcPct val="120000"/>
              </a:lnSpc>
              <a:buClr>
                <a:srgbClr val="E48312"/>
              </a:buClr>
              <a:buFont typeface="Wingdings" panose="05000000000000000000" pitchFamily="2" charset="2"/>
              <a:buChar char="§"/>
              <a:defRPr/>
            </a:pPr>
            <a:r>
              <a:rPr lang="fr-FR" sz="27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700" b="1" u="sng" spc="-50" noProof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Effecteurs moteurs </a:t>
            </a:r>
            <a:r>
              <a:rPr lang="fr-FR" sz="2700" b="1" u="sng" spc="-50" noProof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المستجيب</a:t>
            </a:r>
            <a:r>
              <a:rPr lang="fr-FR" sz="2700" b="1" u="sng" spc="-50" noProof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700" b="1" u="sng" spc="-50" noProof="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الحركي</a:t>
            </a:r>
            <a:r>
              <a:rPr lang="fr-FR" sz="2700" b="1" u="sng" spc="-50" noProof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700" b="1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sz="27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muscles, qui répondent à l’influx nerveux efférent</a:t>
            </a:r>
            <a:endParaRPr lang="fr-FR" sz="2700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842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894DA-1CC1-3D3C-8767-34CAB108D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1" y="2032328"/>
            <a:ext cx="10058400" cy="3940769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120000"/>
              </a:lnSpc>
              <a:buClr>
                <a:srgbClr val="E48312"/>
              </a:buClr>
              <a:buNone/>
              <a:defRPr/>
            </a:pPr>
            <a:r>
              <a:rPr lang="fr-FR" sz="36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L’hémisphère cérébrale droite contrôlé la moitié opposée du corps (la moitié gauche), et vice versa.</a:t>
            </a:r>
            <a:endParaRPr lang="fr-FR" sz="3200" noProof="0" dirty="0">
              <a:solidFill>
                <a:schemeClr val="tx1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30219B0-53DC-CB53-649D-55D30C305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noProof="0" dirty="0">
                <a:solidFill>
                  <a:srgbClr val="7030A0"/>
                </a:solidFill>
                <a:latin typeface="+mn-lt"/>
              </a:rPr>
              <a:t>Remarque :</a:t>
            </a:r>
          </a:p>
        </p:txBody>
      </p:sp>
    </p:spTree>
    <p:extLst>
      <p:ext uri="{BB962C8B-B14F-4D97-AF65-F5344CB8AC3E}">
        <p14:creationId xmlns:p14="http://schemas.microsoft.com/office/powerpoint/2010/main" val="3068522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DCBC5A1-DDEC-A1F9-8427-330645A4E770}"/>
              </a:ext>
            </a:extLst>
          </p:cNvPr>
          <p:cNvSpPr/>
          <p:nvPr/>
        </p:nvSpPr>
        <p:spPr>
          <a:xfrm>
            <a:off x="1506794" y="3462181"/>
            <a:ext cx="2800719" cy="870155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rgbClr val="FF0000"/>
                </a:solidFill>
              </a:rPr>
              <a:t>Centre nerveux</a:t>
            </a:r>
          </a:p>
          <a:p>
            <a:pPr algn="ctr"/>
            <a:r>
              <a:rPr lang="fr-FR" sz="1600" b="1" noProof="0" dirty="0">
                <a:solidFill>
                  <a:schemeClr val="dk1"/>
                </a:solidFill>
              </a:rPr>
              <a:t>(Aire motrice)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9A49191-555A-6674-C03D-EC99270B3367}"/>
              </a:ext>
            </a:extLst>
          </p:cNvPr>
          <p:cNvSpPr/>
          <p:nvPr/>
        </p:nvSpPr>
        <p:spPr>
          <a:xfrm>
            <a:off x="7942992" y="3462181"/>
            <a:ext cx="3000312" cy="870155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rgbClr val="FF0000"/>
                </a:solidFill>
              </a:rPr>
              <a:t>Effecteurs moteurs</a:t>
            </a:r>
          </a:p>
          <a:p>
            <a:pPr algn="ctr"/>
            <a:r>
              <a:rPr lang="fr-FR" sz="1600" b="1" noProof="0" dirty="0">
                <a:solidFill>
                  <a:schemeClr val="dk1"/>
                </a:solidFill>
              </a:rPr>
              <a:t>(Les muscles )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3001369F-621F-BACE-98E6-AC37B2619EFC}"/>
              </a:ext>
            </a:extLst>
          </p:cNvPr>
          <p:cNvSpPr/>
          <p:nvPr/>
        </p:nvSpPr>
        <p:spPr>
          <a:xfrm>
            <a:off x="4558480" y="3428999"/>
            <a:ext cx="3251530" cy="936521"/>
          </a:xfrm>
          <a:prstGeom prst="rightArrow">
            <a:avLst>
              <a:gd name="adj1" fmla="val 70339"/>
              <a:gd name="adj2" fmla="val 5000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rgbClr val="FF0000"/>
                </a:solidFill>
              </a:rPr>
              <a:t>Conducteurs moteurs</a:t>
            </a:r>
            <a:br>
              <a:rPr lang="fr-FR" sz="2400" b="1" noProof="0" dirty="0">
                <a:solidFill>
                  <a:srgbClr val="FF0000"/>
                </a:solidFill>
              </a:rPr>
            </a:br>
            <a:r>
              <a:rPr lang="fr-FR" sz="1600" b="1" noProof="0" dirty="0"/>
              <a:t>(Fibres nerveuses motrices)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B08977-3420-1690-E4CF-BCB269C63027}"/>
              </a:ext>
            </a:extLst>
          </p:cNvPr>
          <p:cNvSpPr txBox="1"/>
          <p:nvPr/>
        </p:nvSpPr>
        <p:spPr>
          <a:xfrm>
            <a:off x="1683774" y="1017328"/>
            <a:ext cx="88244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noProof="0" dirty="0"/>
              <a:t>Les éléments intervenants lors de </a:t>
            </a:r>
            <a:r>
              <a:rPr lang="fr-FR" sz="2800" b="1" u="sng" noProof="0" dirty="0">
                <a:solidFill>
                  <a:srgbClr val="0070C0"/>
                </a:solidFill>
              </a:rPr>
              <a:t>la motricité volontaire </a:t>
            </a:r>
            <a:r>
              <a:rPr lang="fr-FR" sz="2800" b="1" noProof="0" dirty="0"/>
              <a:t>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A5B682-75E2-8AF8-7B35-F6D0102ADDCB}"/>
              </a:ext>
            </a:extLst>
          </p:cNvPr>
          <p:cNvSpPr txBox="1"/>
          <p:nvPr/>
        </p:nvSpPr>
        <p:spPr>
          <a:xfrm>
            <a:off x="1506795" y="4556387"/>
            <a:ext cx="28007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noProof="0" dirty="0"/>
              <a:t>Naissance d’influx nerveux moteur</a:t>
            </a:r>
          </a:p>
        </p:txBody>
      </p:sp>
    </p:spTree>
    <p:extLst>
      <p:ext uri="{BB962C8B-B14F-4D97-AF65-F5344CB8AC3E}">
        <p14:creationId xmlns:p14="http://schemas.microsoft.com/office/powerpoint/2010/main" val="37728999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44D4B-8348-FA43-E532-EC288DC7B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276" y="672033"/>
            <a:ext cx="10339251" cy="940947"/>
          </a:xfrm>
        </p:spPr>
        <p:txBody>
          <a:bodyPr>
            <a:normAutofit/>
          </a:bodyPr>
          <a:lstStyle/>
          <a:p>
            <a:r>
              <a:rPr lang="fr-FR" b="1" noProof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Remarque :</a:t>
            </a:r>
            <a:endParaRPr lang="fr-FR" sz="4800" b="1" noProof="0" dirty="0">
              <a:ln>
                <a:solidFill>
                  <a:schemeClr val="tx1">
                    <a:alpha val="47000"/>
                  </a:schemeClr>
                </a:solidFill>
              </a:ln>
              <a:solidFill>
                <a:srgbClr val="00B05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894DA-1CC1-3D3C-8767-34CAB108D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275" y="1858243"/>
            <a:ext cx="10339251" cy="4327724"/>
          </a:xfrm>
        </p:spPr>
        <p:txBody>
          <a:bodyPr>
            <a:normAutofit/>
          </a:bodyPr>
          <a:lstStyle/>
          <a:p>
            <a:pPr marL="0" lvl="0" indent="0">
              <a:lnSpc>
                <a:spcPct val="120000"/>
              </a:lnSpc>
              <a:buClr>
                <a:srgbClr val="E48312"/>
              </a:buClr>
              <a:buNone/>
              <a:defRPr/>
            </a:pPr>
            <a:r>
              <a:rPr lang="fr-FR" sz="3200" u="sng" noProof="0" dirty="0">
                <a:solidFill>
                  <a:schemeClr val="tx1"/>
                </a:solidFill>
              </a:rPr>
              <a:t>L’influx nerveux sensitif</a:t>
            </a:r>
            <a:r>
              <a:rPr lang="fr-FR" sz="3200" noProof="0" dirty="0">
                <a:solidFill>
                  <a:schemeClr val="tx1"/>
                </a:solidFill>
              </a:rPr>
              <a:t> est </a:t>
            </a:r>
            <a:r>
              <a:rPr lang="fr-FR" sz="3200" b="1" noProof="0" dirty="0">
                <a:solidFill>
                  <a:srgbClr val="0070C0"/>
                </a:solidFill>
              </a:rPr>
              <a:t>centripète</a:t>
            </a:r>
            <a:r>
              <a:rPr lang="fr-FR" sz="3200" noProof="0" dirty="0">
                <a:solidFill>
                  <a:schemeClr val="tx1"/>
                </a:solidFill>
              </a:rPr>
              <a:t> ou </a:t>
            </a:r>
            <a:r>
              <a:rPr lang="fr-FR" sz="3200" b="1" noProof="0" dirty="0" err="1">
                <a:solidFill>
                  <a:srgbClr val="0070C0"/>
                </a:solidFill>
              </a:rPr>
              <a:t>afférent</a:t>
            </a:r>
            <a:r>
              <a:rPr lang="fr-FR" sz="3200" noProof="0" dirty="0" err="1">
                <a:solidFill>
                  <a:schemeClr val="tx1"/>
                </a:solidFill>
              </a:rPr>
              <a:t>مركزية</a:t>
            </a:r>
            <a:r>
              <a:rPr lang="fr-FR" sz="3200" noProof="0" dirty="0">
                <a:solidFill>
                  <a:schemeClr val="tx1"/>
                </a:solidFill>
              </a:rPr>
              <a:t>  			(récepteurs 		centre nerveux).</a:t>
            </a:r>
          </a:p>
          <a:p>
            <a:pPr marL="0" lvl="0" indent="0" algn="just">
              <a:lnSpc>
                <a:spcPct val="120000"/>
              </a:lnSpc>
              <a:buClr>
                <a:srgbClr val="E48312"/>
              </a:buClr>
              <a:buNone/>
              <a:defRPr/>
            </a:pPr>
            <a:r>
              <a:rPr lang="fr-FR" sz="3200" u="sng" noProof="0" dirty="0">
                <a:solidFill>
                  <a:schemeClr val="tx1"/>
                </a:solidFill>
              </a:rPr>
              <a:t>L’influx nerveux moteur</a:t>
            </a:r>
            <a:r>
              <a:rPr lang="fr-FR" sz="3200" noProof="0" dirty="0">
                <a:solidFill>
                  <a:schemeClr val="tx1"/>
                </a:solidFill>
              </a:rPr>
              <a:t> est </a:t>
            </a:r>
            <a:r>
              <a:rPr lang="fr-FR" sz="3200" b="1" noProof="0" dirty="0">
                <a:solidFill>
                  <a:srgbClr val="0070C0"/>
                </a:solidFill>
              </a:rPr>
              <a:t>centrifuge</a:t>
            </a:r>
            <a:r>
              <a:rPr lang="fr-FR" sz="3200" noProof="0" dirty="0">
                <a:solidFill>
                  <a:schemeClr val="tx1"/>
                </a:solidFill>
              </a:rPr>
              <a:t> ou </a:t>
            </a:r>
            <a:r>
              <a:rPr lang="fr-FR" sz="3200" b="1" noProof="0" dirty="0" err="1">
                <a:solidFill>
                  <a:srgbClr val="0070C0"/>
                </a:solidFill>
              </a:rPr>
              <a:t>efférent</a:t>
            </a:r>
            <a:r>
              <a:rPr lang="fr-FR" sz="3200" noProof="0" dirty="0" err="1">
                <a:solidFill>
                  <a:schemeClr val="tx1"/>
                </a:solidFill>
              </a:rPr>
              <a:t>نابذة</a:t>
            </a:r>
            <a:r>
              <a:rPr lang="fr-FR" sz="3200" noProof="0" dirty="0">
                <a:solidFill>
                  <a:schemeClr val="tx1"/>
                </a:solidFill>
              </a:rPr>
              <a:t>    			(centre nerveux 			effecteur).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60BBF15B-2220-05B1-0352-01D350266454}"/>
              </a:ext>
            </a:extLst>
          </p:cNvPr>
          <p:cNvSpPr/>
          <p:nvPr/>
        </p:nvSpPr>
        <p:spPr>
          <a:xfrm>
            <a:off x="4704736" y="2607270"/>
            <a:ext cx="1489588" cy="4129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AA15BB81-856C-0919-3239-A90BEA40F902}"/>
              </a:ext>
            </a:extLst>
          </p:cNvPr>
          <p:cNvSpPr/>
          <p:nvPr/>
        </p:nvSpPr>
        <p:spPr>
          <a:xfrm>
            <a:off x="5449530" y="3983663"/>
            <a:ext cx="1644446" cy="4129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86886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AFCB3DC-B62B-E82F-AF40-49A12AEBCD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7850" y="678425"/>
            <a:ext cx="8616299" cy="5205311"/>
          </a:xfrm>
        </p:spPr>
      </p:pic>
    </p:spTree>
    <p:extLst>
      <p:ext uri="{BB962C8B-B14F-4D97-AF65-F5344CB8AC3E}">
        <p14:creationId xmlns:p14="http://schemas.microsoft.com/office/powerpoint/2010/main" val="8733889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7D844-E567-EBC1-0F1B-F1C238EBE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noProof="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6D2D533-C0E2-A1AD-514B-5163983D56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3888" y="195356"/>
            <a:ext cx="10085184" cy="6467288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AED67AD-E5E8-AC66-9B9D-6600E81CA6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918" y="457200"/>
            <a:ext cx="9763893" cy="5471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086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79459DE8-E78D-4AF8-B72D-58C4C83959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877" y="5052376"/>
            <a:ext cx="4213123" cy="18056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D44D4B-8348-FA43-E532-EC288DC7B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276" y="672033"/>
            <a:ext cx="10589976" cy="940947"/>
          </a:xfrm>
        </p:spPr>
        <p:txBody>
          <a:bodyPr>
            <a:normAutofit fontScale="90000"/>
          </a:bodyPr>
          <a:lstStyle/>
          <a:p>
            <a:r>
              <a:rPr lang="fr-FR" b="1" noProof="0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IV) La motricité involontaire (les réflexes)</a:t>
            </a:r>
            <a:br>
              <a:rPr lang="fr-FR" b="1" noProof="0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b="1" noProof="0" dirty="0" err="1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الحركية</a:t>
            </a:r>
            <a:r>
              <a:rPr lang="fr-FR" b="1" noProof="0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fr-FR" b="1" noProof="0" dirty="0" err="1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اللاإرادية</a:t>
            </a:r>
            <a:r>
              <a:rPr lang="fr-FR" b="1" noProof="0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</a:t>
            </a:r>
            <a:r>
              <a:rPr lang="fr-FR" b="1" noProof="0" dirty="0" err="1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الانعكاسات</a:t>
            </a:r>
            <a:r>
              <a:rPr lang="fr-FR" b="1" noProof="0" dirty="0">
                <a:ln>
                  <a:solidFill>
                    <a:schemeClr val="tx1">
                      <a:alpha val="47000"/>
                    </a:schemeClr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894DA-1CC1-3D3C-8767-34CAB108D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277" y="1990979"/>
            <a:ext cx="10398246" cy="4327724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20000"/>
              </a:lnSpc>
              <a:buClr>
                <a:srgbClr val="E48312"/>
              </a:buClr>
              <a:buNone/>
              <a:defRPr/>
            </a:pPr>
            <a:r>
              <a:rPr lang="fr-FR" sz="3200" b="1" noProof="0" dirty="0">
                <a:solidFill>
                  <a:schemeClr val="tx1"/>
                </a:solidFill>
              </a:rPr>
              <a:t>Les mouvements réflexes  </a:t>
            </a:r>
            <a:r>
              <a:rPr lang="fr-FR" sz="3200" b="1" noProof="0" dirty="0" err="1">
                <a:solidFill>
                  <a:schemeClr val="tx1"/>
                </a:solidFill>
              </a:rPr>
              <a:t>الحركات</a:t>
            </a:r>
            <a:r>
              <a:rPr lang="fr-FR" sz="3200" b="1" noProof="0" dirty="0">
                <a:solidFill>
                  <a:schemeClr val="tx1"/>
                </a:solidFill>
              </a:rPr>
              <a:t> </a:t>
            </a:r>
            <a:r>
              <a:rPr lang="fr-FR" sz="3200" b="1" noProof="0" dirty="0" err="1">
                <a:solidFill>
                  <a:schemeClr val="tx1"/>
                </a:solidFill>
              </a:rPr>
              <a:t>الانعكاسية</a:t>
            </a:r>
            <a:r>
              <a:rPr lang="fr-FR" sz="3200" b="1" noProof="0" dirty="0">
                <a:solidFill>
                  <a:schemeClr val="tx1"/>
                </a:solidFill>
              </a:rPr>
              <a:t> </a:t>
            </a:r>
            <a:r>
              <a:rPr lang="fr-FR" sz="3200" noProof="0" dirty="0">
                <a:solidFill>
                  <a:schemeClr val="tx1"/>
                </a:solidFill>
              </a:rPr>
              <a:t>sont une réponse rapide, plus ou moins automatique et généralement involontaire à un stimulus. exemple :</a:t>
            </a:r>
          </a:p>
          <a:p>
            <a:pPr marL="0" lvl="0" indent="0" algn="just">
              <a:lnSpc>
                <a:spcPct val="120000"/>
              </a:lnSpc>
              <a:buClr>
                <a:srgbClr val="E48312"/>
              </a:buClr>
              <a:buNone/>
              <a:defRPr/>
            </a:pPr>
            <a:r>
              <a:rPr lang="fr-FR" sz="3200" noProof="0" dirty="0">
                <a:solidFill>
                  <a:schemeClr val="tx1"/>
                </a:solidFill>
              </a:rPr>
              <a:t>Mettre la main sur un plat chaud provoque un retrait automatique de celle-ci avant même que la sensation de brûlure ne soit perçue.</a:t>
            </a:r>
          </a:p>
        </p:txBody>
      </p:sp>
    </p:spTree>
    <p:extLst>
      <p:ext uri="{BB962C8B-B14F-4D97-AF65-F5344CB8AC3E}">
        <p14:creationId xmlns:p14="http://schemas.microsoft.com/office/powerpoint/2010/main" val="3787899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44D4B-8348-FA43-E532-EC288DC7B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276" y="672033"/>
            <a:ext cx="10339251" cy="940947"/>
          </a:xfrm>
        </p:spPr>
        <p:txBody>
          <a:bodyPr>
            <a:normAutofit fontScale="90000"/>
          </a:bodyPr>
          <a:lstStyle/>
          <a:p>
            <a:r>
              <a:rPr lang="fr-FR" b="1" noProof="0" dirty="0">
                <a:solidFill>
                  <a:srgbClr val="0060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1) les éléments intervenants lors d’un reflexe</a:t>
            </a:r>
            <a:br>
              <a:rPr lang="fr-FR" b="1" noProof="0" dirty="0">
                <a:solidFill>
                  <a:srgbClr val="00602B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b="1" noProof="0" dirty="0">
                <a:solidFill>
                  <a:srgbClr val="0060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médullaire :</a:t>
            </a:r>
            <a:endParaRPr lang="fr-FR" sz="4800" b="1" noProof="0" dirty="0">
              <a:ln>
                <a:solidFill>
                  <a:schemeClr val="tx1">
                    <a:alpha val="47000"/>
                  </a:schemeClr>
                </a:solidFill>
              </a:ln>
              <a:solidFill>
                <a:srgbClr val="FF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894DA-1CC1-3D3C-8767-34CAB108D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276" y="2162607"/>
            <a:ext cx="10339252" cy="4023360"/>
          </a:xfrm>
        </p:spPr>
        <p:txBody>
          <a:bodyPr>
            <a:normAutofit/>
          </a:bodyPr>
          <a:lstStyle/>
          <a:p>
            <a:pPr marL="0" lvl="0" indent="0" algn="just">
              <a:buClr>
                <a:srgbClr val="E48312"/>
              </a:buClr>
              <a:buNone/>
              <a:defRPr/>
            </a:pPr>
            <a:r>
              <a:rPr lang="fr-FR" sz="3600" b="1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Expériences </a:t>
            </a:r>
            <a:r>
              <a:rPr lang="fr-FR" sz="36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0" lvl="0" indent="0" algn="just">
              <a:buClr>
                <a:srgbClr val="E48312"/>
              </a:buClr>
              <a:buNone/>
              <a:defRPr/>
            </a:pPr>
            <a:r>
              <a:rPr lang="fr-FR" sz="36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 prend une grenouille et on détruit son encéphale et on garde sa moelle épinière intacte.</a:t>
            </a:r>
          </a:p>
          <a:p>
            <a:pPr marL="0" lvl="0" indent="0" algn="just">
              <a:buClr>
                <a:srgbClr val="E48312"/>
              </a:buClr>
              <a:buNone/>
              <a:defRPr/>
            </a:pPr>
            <a:r>
              <a:rPr lang="fr-FR" sz="36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 obtient </a:t>
            </a:r>
            <a:r>
              <a:rPr lang="fr-FR" sz="3600" b="1" spc="-50" noProof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 grenouille spinale </a:t>
            </a:r>
            <a:r>
              <a:rPr lang="fr-FR" sz="36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 </a:t>
            </a:r>
            <a:r>
              <a:rPr lang="fr-FR" sz="3600" b="1" spc="-50" noProof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médullaire</a:t>
            </a:r>
            <a:r>
              <a:rPr lang="fr-FR" sz="36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  <a:r>
              <a:rPr lang="fr-FR" sz="3600" b="1" spc="-50" noProof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ضفدعة</a:t>
            </a:r>
            <a:r>
              <a:rPr lang="fr-FR" sz="3600" b="1" spc="-50" noProof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3600" b="1" spc="-50" noProof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شوكية</a:t>
            </a:r>
            <a:endParaRPr lang="fr-FR" sz="3600" b="1" spc="-50" noProof="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150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CE96011-A78F-153D-B319-CB7F3CDC2E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21361" y="379302"/>
            <a:ext cx="8810238" cy="6099396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DCFE716-5E63-CE06-B3F1-21BB0193F9E9}"/>
              </a:ext>
            </a:extLst>
          </p:cNvPr>
          <p:cNvSpPr/>
          <p:nvPr/>
        </p:nvSpPr>
        <p:spPr>
          <a:xfrm>
            <a:off x="3111910" y="5397910"/>
            <a:ext cx="2286000" cy="221226"/>
          </a:xfrm>
          <a:prstGeom prst="rect">
            <a:avLst/>
          </a:prstGeom>
          <a:solidFill>
            <a:srgbClr val="F3FD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355032-AA01-9426-7E7D-24696C430985}"/>
              </a:ext>
            </a:extLst>
          </p:cNvPr>
          <p:cNvSpPr/>
          <p:nvPr/>
        </p:nvSpPr>
        <p:spPr>
          <a:xfrm>
            <a:off x="5498692" y="5378245"/>
            <a:ext cx="2286000" cy="221226"/>
          </a:xfrm>
          <a:prstGeom prst="rect">
            <a:avLst/>
          </a:prstGeom>
          <a:solidFill>
            <a:srgbClr val="F3FD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ECC3DF-D3D4-8261-6D22-C23FA4EC3C07}"/>
              </a:ext>
            </a:extLst>
          </p:cNvPr>
          <p:cNvSpPr/>
          <p:nvPr/>
        </p:nvSpPr>
        <p:spPr>
          <a:xfrm>
            <a:off x="8032241" y="5402825"/>
            <a:ext cx="2286000" cy="221226"/>
          </a:xfrm>
          <a:prstGeom prst="rect">
            <a:avLst/>
          </a:prstGeom>
          <a:solidFill>
            <a:srgbClr val="F3FD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C29E0D-D9E8-3405-67E2-05F4A708D17B}"/>
              </a:ext>
            </a:extLst>
          </p:cNvPr>
          <p:cNvSpPr/>
          <p:nvPr/>
        </p:nvSpPr>
        <p:spPr>
          <a:xfrm>
            <a:off x="3111910" y="5827691"/>
            <a:ext cx="2286000" cy="442452"/>
          </a:xfrm>
          <a:prstGeom prst="rect">
            <a:avLst/>
          </a:prstGeom>
          <a:solidFill>
            <a:srgbClr val="FFF5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A376667-7705-27D1-7B36-89898A0E7F9E}"/>
              </a:ext>
            </a:extLst>
          </p:cNvPr>
          <p:cNvSpPr/>
          <p:nvPr/>
        </p:nvSpPr>
        <p:spPr>
          <a:xfrm>
            <a:off x="5498692" y="5791479"/>
            <a:ext cx="2286000" cy="579824"/>
          </a:xfrm>
          <a:prstGeom prst="rect">
            <a:avLst/>
          </a:prstGeom>
          <a:solidFill>
            <a:srgbClr val="FFF5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BDBAD3-B8E6-ADFB-3F53-B4149C699367}"/>
              </a:ext>
            </a:extLst>
          </p:cNvPr>
          <p:cNvSpPr/>
          <p:nvPr/>
        </p:nvSpPr>
        <p:spPr>
          <a:xfrm>
            <a:off x="8032241" y="5736643"/>
            <a:ext cx="2286000" cy="579824"/>
          </a:xfrm>
          <a:prstGeom prst="rect">
            <a:avLst/>
          </a:prstGeom>
          <a:solidFill>
            <a:srgbClr val="FFF5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016140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D9119-B5BC-C59A-AFD8-6A7D2E2E8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6000" b="1" noProof="0" dirty="0">
                <a:solidFill>
                  <a:srgbClr val="FF0000"/>
                </a:solidFill>
                <a:latin typeface="+mn-lt"/>
              </a:rPr>
              <a:t>Conclusion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30D5B6-1067-3DB7-DD21-697EF26EE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391425"/>
            <a:ext cx="10058400" cy="3198214"/>
          </a:xfrm>
        </p:spPr>
        <p:txBody>
          <a:bodyPr>
            <a:normAutofit/>
          </a:bodyPr>
          <a:lstStyle/>
          <a:p>
            <a:r>
              <a:rPr lang="fr-FR" sz="4800" noProof="0" dirty="0">
                <a:solidFill>
                  <a:schemeClr val="tx1"/>
                </a:solidFill>
              </a:rPr>
              <a:t>La peau intervient dans la réflexion médullaire.</a:t>
            </a:r>
          </a:p>
        </p:txBody>
      </p:sp>
    </p:spTree>
    <p:extLst>
      <p:ext uri="{BB962C8B-B14F-4D97-AF65-F5344CB8AC3E}">
        <p14:creationId xmlns:p14="http://schemas.microsoft.com/office/powerpoint/2010/main" val="1603213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D7ED89D-7B27-D8BD-1085-CBC590E10C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3923" y="286603"/>
            <a:ext cx="8724153" cy="6290035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C6ACDBE-1CF8-C576-DA04-AF58847BECE5}"/>
              </a:ext>
            </a:extLst>
          </p:cNvPr>
          <p:cNvSpPr/>
          <p:nvPr/>
        </p:nvSpPr>
        <p:spPr>
          <a:xfrm>
            <a:off x="3082414" y="5265174"/>
            <a:ext cx="2286000" cy="221226"/>
          </a:xfrm>
          <a:prstGeom prst="rect">
            <a:avLst/>
          </a:prstGeom>
          <a:solidFill>
            <a:srgbClr val="F3FD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1D167B-A80C-F3CC-56AB-EFD132A6813C}"/>
              </a:ext>
            </a:extLst>
          </p:cNvPr>
          <p:cNvSpPr/>
          <p:nvPr/>
        </p:nvSpPr>
        <p:spPr>
          <a:xfrm>
            <a:off x="5469196" y="5245509"/>
            <a:ext cx="2286000" cy="221226"/>
          </a:xfrm>
          <a:prstGeom prst="rect">
            <a:avLst/>
          </a:prstGeom>
          <a:solidFill>
            <a:srgbClr val="F3FD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99DCC-F311-963F-2DB2-3FFECE4DF982}"/>
              </a:ext>
            </a:extLst>
          </p:cNvPr>
          <p:cNvSpPr/>
          <p:nvPr/>
        </p:nvSpPr>
        <p:spPr>
          <a:xfrm>
            <a:off x="8002745" y="5270089"/>
            <a:ext cx="2286000" cy="221226"/>
          </a:xfrm>
          <a:prstGeom prst="rect">
            <a:avLst/>
          </a:prstGeom>
          <a:solidFill>
            <a:srgbClr val="F3FD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958550-62C3-B62D-F5BB-6B9B4B321560}"/>
              </a:ext>
            </a:extLst>
          </p:cNvPr>
          <p:cNvSpPr/>
          <p:nvPr/>
        </p:nvSpPr>
        <p:spPr>
          <a:xfrm>
            <a:off x="3082414" y="5628675"/>
            <a:ext cx="2286000" cy="831119"/>
          </a:xfrm>
          <a:prstGeom prst="rect">
            <a:avLst/>
          </a:prstGeom>
          <a:solidFill>
            <a:srgbClr val="FFF5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EB7971-6111-E69D-7336-6CF260E248AE}"/>
              </a:ext>
            </a:extLst>
          </p:cNvPr>
          <p:cNvSpPr/>
          <p:nvPr/>
        </p:nvSpPr>
        <p:spPr>
          <a:xfrm>
            <a:off x="5469196" y="5629752"/>
            <a:ext cx="2286000" cy="830042"/>
          </a:xfrm>
          <a:prstGeom prst="rect">
            <a:avLst/>
          </a:prstGeom>
          <a:solidFill>
            <a:srgbClr val="FFF5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189EB6-4EE7-2448-AF07-D16B82C66FA5}"/>
              </a:ext>
            </a:extLst>
          </p:cNvPr>
          <p:cNvSpPr/>
          <p:nvPr/>
        </p:nvSpPr>
        <p:spPr>
          <a:xfrm>
            <a:off x="7987997" y="5658742"/>
            <a:ext cx="2286000" cy="653568"/>
          </a:xfrm>
          <a:prstGeom prst="rect">
            <a:avLst/>
          </a:prstGeom>
          <a:solidFill>
            <a:srgbClr val="FFF5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5333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D9119-B5BC-C59A-AFD8-6A7D2E2E8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6000" b="1" noProof="0" dirty="0">
                <a:solidFill>
                  <a:srgbClr val="FF0000"/>
                </a:solidFill>
                <a:latin typeface="+mn-lt"/>
              </a:rPr>
              <a:t>Conclusion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30D5B6-1067-3DB7-DD21-697EF26EE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391425"/>
            <a:ext cx="10058400" cy="3198214"/>
          </a:xfrm>
        </p:spPr>
        <p:txBody>
          <a:bodyPr>
            <a:normAutofit/>
          </a:bodyPr>
          <a:lstStyle/>
          <a:p>
            <a:r>
              <a:rPr lang="fr-FR" sz="4800" noProof="0" dirty="0">
                <a:solidFill>
                  <a:schemeClr val="tx1"/>
                </a:solidFill>
              </a:rPr>
              <a:t>Le cerveau n’intervient pas dans le réflexe médullaire.</a:t>
            </a:r>
          </a:p>
        </p:txBody>
      </p:sp>
    </p:spTree>
    <p:extLst>
      <p:ext uri="{BB962C8B-B14F-4D97-AF65-F5344CB8AC3E}">
        <p14:creationId xmlns:p14="http://schemas.microsoft.com/office/powerpoint/2010/main" val="1208149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8A49131-D996-55F3-8FC4-69DA601C79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521776"/>
            <a:ext cx="5876312" cy="379726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AF9299-2A09-E705-1F8C-81713BE5D3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0027" y="1538958"/>
            <a:ext cx="5876311" cy="3780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47813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3D24E8C-9BB1-201D-D72D-1156C9F318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6985" y="125614"/>
            <a:ext cx="9538990" cy="6606772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A3C0882-790F-87B4-D806-2D648DFF189C}"/>
              </a:ext>
            </a:extLst>
          </p:cNvPr>
          <p:cNvSpPr/>
          <p:nvPr/>
        </p:nvSpPr>
        <p:spPr>
          <a:xfrm>
            <a:off x="2802195" y="5537766"/>
            <a:ext cx="2286000" cy="221226"/>
          </a:xfrm>
          <a:prstGeom prst="rect">
            <a:avLst/>
          </a:prstGeom>
          <a:solidFill>
            <a:srgbClr val="F3FD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501285-21B0-A1DC-627E-A7FC1D84D86F}"/>
              </a:ext>
            </a:extLst>
          </p:cNvPr>
          <p:cNvSpPr/>
          <p:nvPr/>
        </p:nvSpPr>
        <p:spPr>
          <a:xfrm>
            <a:off x="5451274" y="5545278"/>
            <a:ext cx="2286000" cy="221226"/>
          </a:xfrm>
          <a:prstGeom prst="rect">
            <a:avLst/>
          </a:prstGeom>
          <a:solidFill>
            <a:srgbClr val="F3FD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4A7D23-FB02-E369-BBCC-E12537C0D148}"/>
              </a:ext>
            </a:extLst>
          </p:cNvPr>
          <p:cNvSpPr/>
          <p:nvPr/>
        </p:nvSpPr>
        <p:spPr>
          <a:xfrm>
            <a:off x="7943759" y="5527932"/>
            <a:ext cx="2601337" cy="238571"/>
          </a:xfrm>
          <a:prstGeom prst="rect">
            <a:avLst/>
          </a:prstGeom>
          <a:solidFill>
            <a:srgbClr val="F3FD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C82F4A-4034-97ED-639F-C079228BC740}"/>
              </a:ext>
            </a:extLst>
          </p:cNvPr>
          <p:cNvSpPr/>
          <p:nvPr/>
        </p:nvSpPr>
        <p:spPr>
          <a:xfrm>
            <a:off x="2802195" y="5901267"/>
            <a:ext cx="2345620" cy="684471"/>
          </a:xfrm>
          <a:prstGeom prst="rect">
            <a:avLst/>
          </a:prstGeom>
          <a:solidFill>
            <a:srgbClr val="FFF5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EB9CDE-B8A1-9F13-2D66-AC46CA280621}"/>
              </a:ext>
            </a:extLst>
          </p:cNvPr>
          <p:cNvSpPr/>
          <p:nvPr/>
        </p:nvSpPr>
        <p:spPr>
          <a:xfrm>
            <a:off x="5233222" y="5902344"/>
            <a:ext cx="2504052" cy="684471"/>
          </a:xfrm>
          <a:prstGeom prst="rect">
            <a:avLst/>
          </a:prstGeom>
          <a:solidFill>
            <a:srgbClr val="FFF5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9ECFC8-D588-6A99-97C7-837E87E5334A}"/>
              </a:ext>
            </a:extLst>
          </p:cNvPr>
          <p:cNvSpPr/>
          <p:nvPr/>
        </p:nvSpPr>
        <p:spPr>
          <a:xfrm>
            <a:off x="7884757" y="5933247"/>
            <a:ext cx="2925811" cy="653568"/>
          </a:xfrm>
          <a:prstGeom prst="rect">
            <a:avLst/>
          </a:prstGeom>
          <a:solidFill>
            <a:srgbClr val="FFF5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74371E-F5A8-0DD0-2F38-06BD2FEC0D81}"/>
              </a:ext>
            </a:extLst>
          </p:cNvPr>
          <p:cNvSpPr/>
          <p:nvPr/>
        </p:nvSpPr>
        <p:spPr>
          <a:xfrm>
            <a:off x="7943759" y="4652746"/>
            <a:ext cx="2070397" cy="6837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376117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67F26-F0A0-2095-5303-AF4858515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47776"/>
            <a:ext cx="10058400" cy="1450757"/>
          </a:xfrm>
        </p:spPr>
        <p:txBody>
          <a:bodyPr/>
          <a:lstStyle/>
          <a:p>
            <a:r>
              <a:rPr lang="fr-FR" b="1" noProof="0" dirty="0">
                <a:solidFill>
                  <a:srgbClr val="FF0000"/>
                </a:solidFill>
                <a:latin typeface="+mn-lt"/>
              </a:rPr>
              <a:t>BILAN :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74371E-F5A8-0DD0-2F38-06BD2FEC0D81}"/>
              </a:ext>
            </a:extLst>
          </p:cNvPr>
          <p:cNvSpPr/>
          <p:nvPr/>
        </p:nvSpPr>
        <p:spPr>
          <a:xfrm>
            <a:off x="7943759" y="4652746"/>
            <a:ext cx="2070397" cy="6837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6AA906-1F5B-414D-E8B3-B037954A3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873" y="2052213"/>
            <a:ext cx="10930074" cy="393563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fr-FR" sz="3600" noProof="0" dirty="0">
                <a:solidFill>
                  <a:schemeClr val="tx1"/>
                </a:solidFill>
              </a:rPr>
              <a:t>On appelle réflexes médullaires les mouvements involontaires qui ont pour centre nerveux la moelle épinière et qui nécessitent l’intervention des éléments suivants :</a:t>
            </a:r>
          </a:p>
        </p:txBody>
      </p:sp>
    </p:spTree>
    <p:extLst>
      <p:ext uri="{BB962C8B-B14F-4D97-AF65-F5344CB8AC3E}">
        <p14:creationId xmlns:p14="http://schemas.microsoft.com/office/powerpoint/2010/main" val="2361555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04DC4-CA28-6E62-692C-006F4AD09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1F23A08-4DD2-5BF6-45E4-7AA64DC6459C}"/>
              </a:ext>
            </a:extLst>
          </p:cNvPr>
          <p:cNvSpPr/>
          <p:nvPr/>
        </p:nvSpPr>
        <p:spPr>
          <a:xfrm>
            <a:off x="7943759" y="4652746"/>
            <a:ext cx="2070397" cy="6837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B9224E-B07E-A686-9E3D-8378A957CB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873" y="2052213"/>
            <a:ext cx="10930074" cy="3935633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fr-FR" sz="2500" noProof="0" dirty="0">
                <a:solidFill>
                  <a:schemeClr val="tx1"/>
                </a:solidFill>
              </a:rPr>
              <a:t> </a:t>
            </a:r>
            <a:r>
              <a:rPr lang="fr-FR" sz="2500" b="1" noProof="0" dirty="0">
                <a:solidFill>
                  <a:schemeClr val="tx1"/>
                </a:solidFill>
              </a:rPr>
              <a:t>Récepteur sensoriel</a:t>
            </a:r>
            <a:r>
              <a:rPr lang="fr-FR" sz="2500" noProof="0" dirty="0">
                <a:solidFill>
                  <a:schemeClr val="tx1"/>
                </a:solidFill>
              </a:rPr>
              <a:t>, au niveau duquel nait un influx nerveux sensitif, comme la peau…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sz="2500" noProof="0" dirty="0">
                <a:solidFill>
                  <a:schemeClr val="tx1"/>
                </a:solidFill>
              </a:rPr>
              <a:t> </a:t>
            </a:r>
            <a:r>
              <a:rPr lang="fr-FR" sz="2500" b="1" noProof="0" dirty="0">
                <a:solidFill>
                  <a:schemeClr val="tx1"/>
                </a:solidFill>
              </a:rPr>
              <a:t>Conducteur sensitif</a:t>
            </a:r>
            <a:r>
              <a:rPr lang="fr-FR" sz="2500" noProof="0" dirty="0">
                <a:solidFill>
                  <a:schemeClr val="tx1"/>
                </a:solidFill>
              </a:rPr>
              <a:t>, conduit l’influx nerveux sensitif afférent (centripète) de l’organe récepteur jusqu’au centre nerveux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sz="2500" noProof="0" dirty="0">
                <a:solidFill>
                  <a:schemeClr val="tx1"/>
                </a:solidFill>
              </a:rPr>
              <a:t> </a:t>
            </a:r>
            <a:r>
              <a:rPr lang="fr-FR" sz="2500" b="1" noProof="0" dirty="0">
                <a:solidFill>
                  <a:schemeClr val="tx1"/>
                </a:solidFill>
              </a:rPr>
              <a:t>Centre nerveux</a:t>
            </a:r>
            <a:r>
              <a:rPr lang="fr-FR" sz="2500" noProof="0" dirty="0">
                <a:solidFill>
                  <a:schemeClr val="tx1"/>
                </a:solidFill>
              </a:rPr>
              <a:t>, reçoit l’influx nerveux sensitif et le transforme en influx nerveux moteur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sz="2500" noProof="0" dirty="0">
                <a:solidFill>
                  <a:schemeClr val="tx1"/>
                </a:solidFill>
              </a:rPr>
              <a:t> </a:t>
            </a:r>
            <a:r>
              <a:rPr lang="fr-FR" sz="2500" b="1" noProof="0" dirty="0">
                <a:solidFill>
                  <a:schemeClr val="tx1"/>
                </a:solidFill>
              </a:rPr>
              <a:t>Conducteur moteur</a:t>
            </a:r>
            <a:r>
              <a:rPr lang="fr-FR" sz="2500" noProof="0" dirty="0">
                <a:solidFill>
                  <a:schemeClr val="tx1"/>
                </a:solidFill>
              </a:rPr>
              <a:t>, conduit l’influx nerveux moteur efférent (centrifuge) du centre nerveux jusqu’à l’organe effecteur.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sz="2500" noProof="0" dirty="0">
                <a:solidFill>
                  <a:schemeClr val="tx1"/>
                </a:solidFill>
              </a:rPr>
              <a:t> </a:t>
            </a:r>
            <a:r>
              <a:rPr lang="fr-FR" sz="2500" b="1" noProof="0" dirty="0">
                <a:solidFill>
                  <a:schemeClr val="tx1"/>
                </a:solidFill>
              </a:rPr>
              <a:t>Organe effecteur</a:t>
            </a:r>
            <a:r>
              <a:rPr lang="fr-FR" sz="2500" noProof="0" dirty="0">
                <a:solidFill>
                  <a:schemeClr val="tx1"/>
                </a:solidFill>
              </a:rPr>
              <a:t>, le muscle qui effectue le mouvement en se contractant et en se dilatant.</a:t>
            </a:r>
          </a:p>
        </p:txBody>
      </p:sp>
    </p:spTree>
    <p:extLst>
      <p:ext uri="{BB962C8B-B14F-4D97-AF65-F5344CB8AC3E}">
        <p14:creationId xmlns:p14="http://schemas.microsoft.com/office/powerpoint/2010/main" val="2720685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1E132-977A-1DAF-064E-A5492D861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300" b="1" noProof="0" dirty="0">
                <a:solidFill>
                  <a:srgbClr val="0060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2) Trajet d’influx nerveux: notion d’arc réflexe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48B432-C566-8D51-ACA2-8BC238C4FC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3200" b="1" noProof="0" dirty="0">
                <a:solidFill>
                  <a:schemeClr val="tx1"/>
                </a:solidFill>
              </a:rPr>
              <a:t>- Les expériences de Magendie :</a:t>
            </a:r>
          </a:p>
        </p:txBody>
      </p:sp>
    </p:spTree>
    <p:extLst>
      <p:ext uri="{BB962C8B-B14F-4D97-AF65-F5344CB8AC3E}">
        <p14:creationId xmlns:p14="http://schemas.microsoft.com/office/powerpoint/2010/main" val="356837656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E0834BD-16BB-D3DF-EAC2-DBE38952DF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2386" y="617331"/>
            <a:ext cx="7668188" cy="562333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220BDDA-E384-F5F0-C391-BFD9B5AC4B97}"/>
              </a:ext>
            </a:extLst>
          </p:cNvPr>
          <p:cNvSpPr/>
          <p:nvPr/>
        </p:nvSpPr>
        <p:spPr>
          <a:xfrm>
            <a:off x="8005482" y="842682"/>
            <a:ext cx="1524000" cy="251012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A7DE2E-9781-7FE1-A530-8F4BD1DFC7B0}"/>
              </a:ext>
            </a:extLst>
          </p:cNvPr>
          <p:cNvSpPr/>
          <p:nvPr/>
        </p:nvSpPr>
        <p:spPr>
          <a:xfrm>
            <a:off x="8220635" y="3827648"/>
            <a:ext cx="1524000" cy="251012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493523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FAC8ED0-0B20-42B0-7F61-420AE5D5C1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8357" y="52076"/>
            <a:ext cx="7595285" cy="6753847"/>
          </a:xfr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32E8473-4AFD-E06D-1A8B-A7BA99B5DFC4}"/>
              </a:ext>
            </a:extLst>
          </p:cNvPr>
          <p:cNvSpPr/>
          <p:nvPr/>
        </p:nvSpPr>
        <p:spPr>
          <a:xfrm>
            <a:off x="8224110" y="1205174"/>
            <a:ext cx="1613064" cy="14507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807914-E496-8251-60EB-FB58C419C31C}"/>
              </a:ext>
            </a:extLst>
          </p:cNvPr>
          <p:cNvSpPr/>
          <p:nvPr/>
        </p:nvSpPr>
        <p:spPr>
          <a:xfrm>
            <a:off x="8224110" y="3280170"/>
            <a:ext cx="1613064" cy="14507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10EF3A-977C-5744-86EA-6D890D937C68}"/>
              </a:ext>
            </a:extLst>
          </p:cNvPr>
          <p:cNvSpPr/>
          <p:nvPr/>
        </p:nvSpPr>
        <p:spPr>
          <a:xfrm>
            <a:off x="8239699" y="4941909"/>
            <a:ext cx="1613064" cy="16294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55108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DB86FA0-D6C5-62DF-CF91-C9D6BE87DA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7441" y="730480"/>
            <a:ext cx="10037117" cy="5397040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187617-F051-2663-CF77-CE6261449B61}"/>
              </a:ext>
            </a:extLst>
          </p:cNvPr>
          <p:cNvSpPr/>
          <p:nvPr/>
        </p:nvSpPr>
        <p:spPr>
          <a:xfrm>
            <a:off x="8932032" y="905680"/>
            <a:ext cx="2055516" cy="2294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649993-2A5D-582D-D784-EEA2454C76E4}"/>
              </a:ext>
            </a:extLst>
          </p:cNvPr>
          <p:cNvSpPr/>
          <p:nvPr/>
        </p:nvSpPr>
        <p:spPr>
          <a:xfrm>
            <a:off x="8932032" y="3516600"/>
            <a:ext cx="2055516" cy="2294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083329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4A1B9CB6-164E-64DB-C605-EAA63FFCF5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3488" y="197085"/>
            <a:ext cx="6565024" cy="6463830"/>
          </a:xfr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D86AFB6-0F25-EF14-9D73-AD3A4C2CDEF0}"/>
              </a:ext>
            </a:extLst>
          </p:cNvPr>
          <p:cNvSpPr/>
          <p:nvPr/>
        </p:nvSpPr>
        <p:spPr>
          <a:xfrm>
            <a:off x="8126363" y="2484851"/>
            <a:ext cx="1252149" cy="2583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43174F7-6EA0-5649-51EF-581412BF0871}"/>
              </a:ext>
            </a:extLst>
          </p:cNvPr>
          <p:cNvSpPr/>
          <p:nvPr/>
        </p:nvSpPr>
        <p:spPr>
          <a:xfrm>
            <a:off x="7821562" y="2093768"/>
            <a:ext cx="1252149" cy="2583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A67D967-399E-7034-74FB-6B18C2A4023E}"/>
              </a:ext>
            </a:extLst>
          </p:cNvPr>
          <p:cNvSpPr/>
          <p:nvPr/>
        </p:nvSpPr>
        <p:spPr>
          <a:xfrm>
            <a:off x="7139946" y="1707864"/>
            <a:ext cx="1664841" cy="2583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262F622-5F2D-29FC-E59E-F4466A8DEA84}"/>
              </a:ext>
            </a:extLst>
          </p:cNvPr>
          <p:cNvSpPr/>
          <p:nvPr/>
        </p:nvSpPr>
        <p:spPr>
          <a:xfrm>
            <a:off x="4780947" y="1508506"/>
            <a:ext cx="1664841" cy="2583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75EE298-279D-B624-C5DE-6B2295CCFF3B}"/>
              </a:ext>
            </a:extLst>
          </p:cNvPr>
          <p:cNvSpPr/>
          <p:nvPr/>
        </p:nvSpPr>
        <p:spPr>
          <a:xfrm>
            <a:off x="3923072" y="4461133"/>
            <a:ext cx="1327354" cy="2436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0BF7AD6-57E3-FDAC-5081-14C2CAFBE268}"/>
              </a:ext>
            </a:extLst>
          </p:cNvPr>
          <p:cNvSpPr/>
          <p:nvPr/>
        </p:nvSpPr>
        <p:spPr>
          <a:xfrm>
            <a:off x="7916825" y="3970283"/>
            <a:ext cx="1461687" cy="2583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C1EE7A4-C7B3-B844-E499-F722AE22D933}"/>
              </a:ext>
            </a:extLst>
          </p:cNvPr>
          <p:cNvSpPr/>
          <p:nvPr/>
        </p:nvSpPr>
        <p:spPr>
          <a:xfrm>
            <a:off x="7302310" y="6031468"/>
            <a:ext cx="1514037" cy="53218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8499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F2E38AE-B51D-15D8-26AA-7220651633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1312" y="327202"/>
            <a:ext cx="9209375" cy="6203596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1BFA4F3-9B95-3445-D3D1-36D8548C0830}"/>
              </a:ext>
            </a:extLst>
          </p:cNvPr>
          <p:cNvSpPr/>
          <p:nvPr/>
        </p:nvSpPr>
        <p:spPr>
          <a:xfrm>
            <a:off x="9471019" y="1163782"/>
            <a:ext cx="518108" cy="3463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9E35F7-B329-1E08-DC3F-26BCC34F5D17}"/>
              </a:ext>
            </a:extLst>
          </p:cNvPr>
          <p:cNvSpPr/>
          <p:nvPr/>
        </p:nvSpPr>
        <p:spPr>
          <a:xfrm>
            <a:off x="8966765" y="1524001"/>
            <a:ext cx="1562689" cy="2216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6C051F-099D-BD7E-E026-2C0F174CD9E1}"/>
              </a:ext>
            </a:extLst>
          </p:cNvPr>
          <p:cNvSpPr/>
          <p:nvPr/>
        </p:nvSpPr>
        <p:spPr>
          <a:xfrm>
            <a:off x="6777748" y="2590799"/>
            <a:ext cx="1160907" cy="23552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477060-7BC7-EB0D-2EEA-4BFB56E4130A}"/>
              </a:ext>
            </a:extLst>
          </p:cNvPr>
          <p:cNvSpPr/>
          <p:nvPr/>
        </p:nvSpPr>
        <p:spPr>
          <a:xfrm>
            <a:off x="6389821" y="2230585"/>
            <a:ext cx="1285597" cy="23552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487715-B352-356E-0E2F-2A5ABD1070AB}"/>
              </a:ext>
            </a:extLst>
          </p:cNvPr>
          <p:cNvSpPr/>
          <p:nvPr/>
        </p:nvSpPr>
        <p:spPr>
          <a:xfrm>
            <a:off x="5747022" y="1828800"/>
            <a:ext cx="1471196" cy="23552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CABA9F-83AA-35EF-0FBC-2E2B99749E92}"/>
              </a:ext>
            </a:extLst>
          </p:cNvPr>
          <p:cNvSpPr/>
          <p:nvPr/>
        </p:nvSpPr>
        <p:spPr>
          <a:xfrm>
            <a:off x="6454909" y="4075888"/>
            <a:ext cx="1483745" cy="23552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EEBEF5-6EE9-CA76-00C9-33C2E54AA213}"/>
              </a:ext>
            </a:extLst>
          </p:cNvPr>
          <p:cNvSpPr/>
          <p:nvPr/>
        </p:nvSpPr>
        <p:spPr>
          <a:xfrm>
            <a:off x="3420761" y="1654006"/>
            <a:ext cx="1562689" cy="2216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C72E1D3-742A-FC0A-CB85-F11BB5FEB171}"/>
              </a:ext>
            </a:extLst>
          </p:cNvPr>
          <p:cNvSpPr/>
          <p:nvPr/>
        </p:nvSpPr>
        <p:spPr>
          <a:xfrm>
            <a:off x="2478652" y="4577316"/>
            <a:ext cx="1562689" cy="2216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C2910F-2060-BEC6-D72C-F9AA4684EE3F}"/>
              </a:ext>
            </a:extLst>
          </p:cNvPr>
          <p:cNvSpPr/>
          <p:nvPr/>
        </p:nvSpPr>
        <p:spPr>
          <a:xfrm>
            <a:off x="9591524" y="5089935"/>
            <a:ext cx="757822" cy="410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925BE0-6B11-C9D6-0496-508CFA70F51A}"/>
              </a:ext>
            </a:extLst>
          </p:cNvPr>
          <p:cNvSpPr/>
          <p:nvPr/>
        </p:nvSpPr>
        <p:spPr>
          <a:xfrm rot="20727013">
            <a:off x="8131841" y="2247170"/>
            <a:ext cx="757822" cy="410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2978461-DE1E-FB23-046F-B41243B669C4}"/>
              </a:ext>
            </a:extLst>
          </p:cNvPr>
          <p:cNvSpPr/>
          <p:nvPr/>
        </p:nvSpPr>
        <p:spPr>
          <a:xfrm rot="1249617">
            <a:off x="7989973" y="4507549"/>
            <a:ext cx="757822" cy="410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8499EB-426B-FEC9-C6FC-7B5F8D112FE8}"/>
              </a:ext>
            </a:extLst>
          </p:cNvPr>
          <p:cNvSpPr/>
          <p:nvPr/>
        </p:nvSpPr>
        <p:spPr>
          <a:xfrm>
            <a:off x="5871059" y="6025810"/>
            <a:ext cx="1483744" cy="410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8557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894DA-1CC1-3D3C-8767-34CAB108D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374" y="1991032"/>
            <a:ext cx="10339252" cy="4350774"/>
          </a:xfrm>
        </p:spPr>
        <p:txBody>
          <a:bodyPr>
            <a:normAutofit fontScale="92500" lnSpcReduction="20000"/>
          </a:bodyPr>
          <a:lstStyle/>
          <a:p>
            <a:pPr marL="0" lvl="0" indent="0" algn="just">
              <a:buClr>
                <a:srgbClr val="E48312"/>
              </a:buClr>
              <a:buNone/>
              <a:defRPr/>
            </a:pPr>
            <a:r>
              <a:rPr lang="fr-FR" sz="38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nerf rachidien contient des fibres motrices et des fibres sensitifs on l’appelle : </a:t>
            </a:r>
            <a:r>
              <a:rPr lang="fr-FR" sz="3800" spc="-50" noProof="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nerf mixte </a:t>
            </a:r>
            <a:r>
              <a:rPr lang="fr-FR" sz="3800" spc="-50" noProof="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عصب</a:t>
            </a:r>
            <a:r>
              <a:rPr lang="fr-FR" sz="3800" spc="-50" noProof="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3800" spc="-50" noProof="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مختلط</a:t>
            </a:r>
            <a:endParaRPr lang="fr-FR" sz="3800" spc="-50" noProof="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38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La racine antérieure </a:t>
            </a:r>
            <a:r>
              <a:rPr lang="fr-FR" sz="3800" spc="-50" noProof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الجذر</a:t>
            </a:r>
            <a:r>
              <a:rPr lang="fr-FR" sz="38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3800" spc="-50" noProof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الامامي</a:t>
            </a:r>
            <a:r>
              <a:rPr lang="fr-FR" sz="38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comporte seulement des fibres nerveuses motrices, c’est </a:t>
            </a:r>
            <a:r>
              <a:rPr lang="fr-FR" sz="3800" b="1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conducteur moteur</a:t>
            </a:r>
            <a:r>
              <a:rPr lang="fr-FR" sz="38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sz="38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La racine postérieure </a:t>
            </a:r>
            <a:r>
              <a:rPr lang="fr-FR" sz="3800" spc="-50" noProof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الجذر</a:t>
            </a:r>
            <a:r>
              <a:rPr lang="fr-FR" sz="38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3800" spc="-50" noProof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الخلفي</a:t>
            </a:r>
            <a:r>
              <a:rPr lang="fr-FR" sz="38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contenant </a:t>
            </a:r>
            <a:r>
              <a:rPr lang="fr-FR" sz="3800" b="1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ganglion spinal </a:t>
            </a:r>
            <a:r>
              <a:rPr lang="fr-FR" sz="3800" b="1" spc="-50" noProof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عقدة</a:t>
            </a:r>
            <a:r>
              <a:rPr lang="fr-FR" sz="3800" b="1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3800" b="1" spc="-50" noProof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سيسائية</a:t>
            </a:r>
            <a:r>
              <a:rPr lang="fr-FR" sz="38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fr-FR" sz="3800" b="1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38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comporte seulement des fibres nerveuses sensitifs, c’est </a:t>
            </a:r>
            <a:r>
              <a:rPr lang="fr-FR" sz="3800" b="1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conducteur sensitif.</a:t>
            </a:r>
            <a:r>
              <a:rPr lang="fr-FR" sz="38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 algn="just">
              <a:buClr>
                <a:srgbClr val="E48312"/>
              </a:buClr>
              <a:buNone/>
              <a:defRPr/>
            </a:pPr>
            <a:r>
              <a:rPr lang="fr-FR" sz="38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L’arc réflexe : </a:t>
            </a:r>
            <a:r>
              <a:rPr lang="fr-FR" sz="3800" spc="-50" noProof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قوس</a:t>
            </a:r>
            <a:r>
              <a:rPr lang="fr-FR" sz="38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3800" spc="-50" noProof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الانعكاس</a:t>
            </a:r>
            <a:r>
              <a:rPr lang="fr-FR" sz="3800" spc="-5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est le trajet de l’influx nerveux lors d’un réflexe médullaire.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2EF3B2-A6EC-4740-5A8E-66A6C5655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29789"/>
            <a:ext cx="10058400" cy="1450757"/>
          </a:xfrm>
        </p:spPr>
        <p:txBody>
          <a:bodyPr/>
          <a:lstStyle/>
          <a:p>
            <a:r>
              <a:rPr lang="fr-FR" b="1" noProof="0" dirty="0">
                <a:solidFill>
                  <a:srgbClr val="FF0000"/>
                </a:solidFill>
                <a:latin typeface="+mn-lt"/>
              </a:rPr>
              <a:t>BILAN :</a:t>
            </a:r>
          </a:p>
        </p:txBody>
      </p:sp>
    </p:spTree>
    <p:extLst>
      <p:ext uri="{BB962C8B-B14F-4D97-AF65-F5344CB8AC3E}">
        <p14:creationId xmlns:p14="http://schemas.microsoft.com/office/powerpoint/2010/main" val="350828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F83959F-6A50-8299-8D97-42FD27D222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0656" y="314536"/>
            <a:ext cx="9610687" cy="622892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24B5FD9-CEF1-29F0-2856-A5D6F78DF10C}"/>
              </a:ext>
            </a:extLst>
          </p:cNvPr>
          <p:cNvSpPr/>
          <p:nvPr/>
        </p:nvSpPr>
        <p:spPr>
          <a:xfrm>
            <a:off x="1539551" y="6195527"/>
            <a:ext cx="1007706" cy="2799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4290052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00AA458-4BB7-7832-E898-4BAACA30C6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3928" y="809456"/>
            <a:ext cx="5682072" cy="485687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0873EE-3A3D-1BE6-0A3E-0D95C8F5E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8082" y="1414992"/>
            <a:ext cx="5229990" cy="3645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54648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4951AB6-6A01-0BA9-A3F6-3D007566CA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8418" y="398208"/>
            <a:ext cx="8495163" cy="5540324"/>
          </a:xfrm>
        </p:spPr>
      </p:pic>
    </p:spTree>
    <p:extLst>
      <p:ext uri="{BB962C8B-B14F-4D97-AF65-F5344CB8AC3E}">
        <p14:creationId xmlns:p14="http://schemas.microsoft.com/office/powerpoint/2010/main" val="157363924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56BB65-BC04-865E-E80C-A6DD3D4A34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9038" y="885338"/>
            <a:ext cx="8893924" cy="5087324"/>
          </a:xfrm>
        </p:spPr>
      </p:pic>
    </p:spTree>
    <p:extLst>
      <p:ext uri="{BB962C8B-B14F-4D97-AF65-F5344CB8AC3E}">
        <p14:creationId xmlns:p14="http://schemas.microsoft.com/office/powerpoint/2010/main" val="335743412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F58E4-9DD4-3780-BF13-CB1E143F9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noProof="0" dirty="0">
                <a:solidFill>
                  <a:srgbClr val="FF0000"/>
                </a:solidFill>
              </a:rPr>
              <a:t>Conclusion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0BFE3-1EBF-E9CB-7275-934B5A1EF1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934225"/>
            <a:ext cx="10058400" cy="4245350"/>
          </a:xfrm>
        </p:spPr>
        <p:txBody>
          <a:bodyPr>
            <a:normAutofit/>
          </a:bodyPr>
          <a:lstStyle/>
          <a:p>
            <a:pPr algn="just"/>
            <a:r>
              <a:rPr lang="fr-FR" sz="3600" noProof="0" dirty="0">
                <a:solidFill>
                  <a:schemeClr val="tx1"/>
                </a:solidFill>
              </a:rPr>
              <a:t>L’influx nerveux peut se transmettre d’un neurone dit </a:t>
            </a:r>
            <a:r>
              <a:rPr lang="fr-FR" sz="3600" b="1" noProof="0" dirty="0">
                <a:solidFill>
                  <a:schemeClr val="tx1"/>
                </a:solidFill>
              </a:rPr>
              <a:t>pré-synaptique</a:t>
            </a:r>
            <a:r>
              <a:rPr lang="fr-FR" sz="3600" noProof="0" dirty="0">
                <a:solidFill>
                  <a:schemeClr val="tx1"/>
                </a:solidFill>
              </a:rPr>
              <a:t> à un autre neurone dit </a:t>
            </a:r>
            <a:r>
              <a:rPr lang="fr-FR" sz="3600" b="1" noProof="0" dirty="0">
                <a:solidFill>
                  <a:schemeClr val="tx1"/>
                </a:solidFill>
              </a:rPr>
              <a:t>post-synaptique</a:t>
            </a:r>
            <a:r>
              <a:rPr lang="fr-FR" sz="3600" noProof="0" dirty="0">
                <a:solidFill>
                  <a:schemeClr val="tx1"/>
                </a:solidFill>
              </a:rPr>
              <a:t> au niveau d’une zone appelée </a:t>
            </a:r>
            <a:r>
              <a:rPr lang="fr-FR" sz="3600" b="1" noProof="0" dirty="0">
                <a:solidFill>
                  <a:srgbClr val="0070C0"/>
                </a:solidFill>
              </a:rPr>
              <a:t>Synapse</a:t>
            </a:r>
            <a:r>
              <a:rPr lang="fr-FR" sz="3600" noProof="0" dirty="0">
                <a:solidFill>
                  <a:schemeClr val="tx1"/>
                </a:solidFill>
              </a:rPr>
              <a:t> (la région d’interaction entre deux cellules nerveuse). Ce passage se fait à l’aide d’un </a:t>
            </a:r>
            <a:r>
              <a:rPr lang="fr-FR" sz="3600" b="1" u="sng" noProof="0" dirty="0">
                <a:solidFill>
                  <a:schemeClr val="tx1"/>
                </a:solidFill>
              </a:rPr>
              <a:t>médiateur chimique </a:t>
            </a:r>
            <a:r>
              <a:rPr lang="fr-FR" sz="3600" noProof="0" dirty="0">
                <a:solidFill>
                  <a:schemeClr val="tx1"/>
                </a:solidFill>
              </a:rPr>
              <a:t>libéré dans </a:t>
            </a:r>
            <a:r>
              <a:rPr lang="fr-FR" sz="3600" b="1" u="sng" noProof="0" dirty="0">
                <a:solidFill>
                  <a:schemeClr val="tx1"/>
                </a:solidFill>
              </a:rPr>
              <a:t>la fente synaptique </a:t>
            </a:r>
            <a:r>
              <a:rPr lang="fr-FR" sz="3600" noProof="0" dirty="0">
                <a:solidFill>
                  <a:schemeClr val="tx1"/>
                </a:solidFill>
              </a:rPr>
              <a:t>par </a:t>
            </a:r>
            <a:r>
              <a:rPr lang="fr-FR" sz="3600" b="1" noProof="0" dirty="0">
                <a:solidFill>
                  <a:schemeClr val="tx1"/>
                </a:solidFill>
              </a:rPr>
              <a:t>le neurone émetteur </a:t>
            </a:r>
            <a:r>
              <a:rPr lang="fr-FR" sz="3600" noProof="0" dirty="0">
                <a:solidFill>
                  <a:schemeClr val="tx1"/>
                </a:solidFill>
              </a:rPr>
              <a:t>et capté par </a:t>
            </a:r>
            <a:r>
              <a:rPr lang="fr-FR" sz="3600" b="1" noProof="0" dirty="0">
                <a:solidFill>
                  <a:schemeClr val="tx1"/>
                </a:solidFill>
              </a:rPr>
              <a:t>le neurone récepteur</a:t>
            </a:r>
            <a:r>
              <a:rPr lang="fr-FR" sz="3600" noProof="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739151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662A6-F380-77FA-E37A-9C6559A93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3707"/>
          </a:xfrm>
        </p:spPr>
        <p:txBody>
          <a:bodyPr>
            <a:normAutofit/>
          </a:bodyPr>
          <a:lstStyle/>
          <a:p>
            <a:r>
              <a:rPr lang="fr-FR" sz="5400" b="1" noProof="0" dirty="0">
                <a:solidFill>
                  <a:srgbClr val="FF0000"/>
                </a:solidFill>
                <a:latin typeface="+mn-lt"/>
              </a:rPr>
              <a:t>V) Hygiène du système nerveux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7A977F-98A4-E501-1632-0E22F8D63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214444"/>
            <a:ext cx="10058400" cy="4023360"/>
          </a:xfrm>
        </p:spPr>
        <p:txBody>
          <a:bodyPr>
            <a:normAutofit/>
          </a:bodyPr>
          <a:lstStyle/>
          <a:p>
            <a:pPr algn="just"/>
            <a:r>
              <a:rPr lang="fr-FR" sz="4000" noProof="0" dirty="0">
                <a:solidFill>
                  <a:schemeClr val="tx1"/>
                </a:solidFill>
              </a:rPr>
              <a:t>Le fonctionnement de différents organes de notre corps se déroule sous contrôle du système nerveux. Ce dernier est bien sensible à toute influence ou agression à partir du milieu environnant ou bien à cause d’un comportement inadéquat. </a:t>
            </a:r>
          </a:p>
        </p:txBody>
      </p:sp>
    </p:spTree>
    <p:extLst>
      <p:ext uri="{BB962C8B-B14F-4D97-AF65-F5344CB8AC3E}">
        <p14:creationId xmlns:p14="http://schemas.microsoft.com/office/powerpoint/2010/main" val="207733904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662A6-F380-77FA-E37A-9C6559A93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400" b="1" noProof="0" dirty="0">
                <a:solidFill>
                  <a:srgbClr val="00602B"/>
                </a:solidFill>
              </a:rPr>
              <a:t>1) Quelques dangers qui menacent le système nerveux :</a:t>
            </a:r>
          </a:p>
        </p:txBody>
      </p:sp>
    </p:spTree>
    <p:extLst>
      <p:ext uri="{BB962C8B-B14F-4D97-AF65-F5344CB8AC3E}">
        <p14:creationId xmlns:p14="http://schemas.microsoft.com/office/powerpoint/2010/main" val="209925252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E950A-A755-1B76-0922-59C5E611F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noProof="0" dirty="0"/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0EF41246-601A-6002-427A-226F1CAD55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6080734"/>
              </p:ext>
            </p:extLst>
          </p:nvPr>
        </p:nvGraphicFramePr>
        <p:xfrm>
          <a:off x="214184" y="74072"/>
          <a:ext cx="11763631" cy="6617488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4652784">
                  <a:extLst>
                    <a:ext uri="{9D8B030D-6E8A-4147-A177-3AD203B41FA5}">
                      <a16:colId xmlns:a16="http://schemas.microsoft.com/office/drawing/2014/main" val="381649587"/>
                    </a:ext>
                  </a:extLst>
                </a:gridCol>
                <a:gridCol w="7110847">
                  <a:extLst>
                    <a:ext uri="{9D8B030D-6E8A-4147-A177-3AD203B41FA5}">
                      <a16:colId xmlns:a16="http://schemas.microsoft.com/office/drawing/2014/main" val="70614633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b="1" noProof="0" dirty="0">
                          <a:solidFill>
                            <a:schemeClr val="bg1"/>
                          </a:solidFill>
                          <a:effectLst/>
                        </a:rPr>
                        <a:t>Les dangers</a:t>
                      </a:r>
                      <a:endParaRPr lang="fr-FR" sz="1800" noProof="0" dirty="0">
                        <a:solidFill>
                          <a:schemeClr val="bg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Book Antiqua" panose="0204060205030503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b="1" noProof="0" dirty="0">
                          <a:solidFill>
                            <a:schemeClr val="bg1"/>
                          </a:solidFill>
                          <a:effectLst/>
                        </a:rPr>
                        <a:t>Leurs effets</a:t>
                      </a:r>
                      <a:endParaRPr lang="fr-FR" sz="1800" noProof="0" dirty="0">
                        <a:solidFill>
                          <a:schemeClr val="bg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Book Antiqua" panose="0204060205030503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2224140"/>
                  </a:ext>
                </a:extLst>
              </a:tr>
              <a:tr h="1827873">
                <a:tc>
                  <a:txBody>
                    <a:bodyPr/>
                    <a:lstStyle/>
                    <a:p>
                      <a:r>
                        <a:rPr lang="fr-FR" sz="24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agressions des organes</a:t>
                      </a:r>
                      <a:br>
                        <a:rPr lang="fr-FR" sz="24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24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sens : fortes lumières,</a:t>
                      </a:r>
                      <a:br>
                        <a:rPr lang="fr-FR" sz="24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24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bruits aigus…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Détérioration progressive des récepteurs sensoriels et, par la suite régression et diminution des influx nerveux arrivant sur les différentes aires sensorielles.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054661"/>
                  </a:ext>
                </a:extLst>
              </a:tr>
              <a:tr h="1827873">
                <a:tc>
                  <a:txBody>
                    <a:bodyPr/>
                    <a:lstStyle/>
                    <a:p>
                      <a:r>
                        <a:rPr lang="fr-FR" sz="24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tabagisme </a:t>
                      </a:r>
                      <a:r>
                        <a:rPr lang="fr-FR" sz="2400" kern="12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التدخین</a:t>
                      </a:r>
                      <a:br>
                        <a:rPr lang="fr-FR" sz="24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24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drogues </a:t>
                      </a:r>
                      <a:r>
                        <a:rPr lang="fr-FR" sz="2400" kern="12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المخدرات</a:t>
                      </a:r>
                      <a:br>
                        <a:rPr lang="fr-FR" sz="24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24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L’alcool </a:t>
                      </a:r>
                      <a:r>
                        <a:rPr lang="fr-FR" sz="2400" kern="12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الكحول</a:t>
                      </a:r>
                      <a:br>
                        <a:rPr lang="fr-FR" sz="24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24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Quelques médicaments </a:t>
                      </a:r>
                      <a:r>
                        <a:rPr lang="fr-FR" sz="2400" kern="12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أدویة</a:t>
                      </a:r>
                      <a:endParaRPr lang="fr-FR" sz="2400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nervosité, la perte de la mémoire, la diminution fréquente de l’acuité visuelle.</a:t>
                      </a:r>
                      <a:br>
                        <a:rPr lang="fr-FR" sz="24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24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Diminution de la coordination des mouvements et la diminution des réflexes.</a:t>
                      </a:r>
                      <a:br>
                        <a:rPr lang="fr-FR" sz="24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24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perturbation du fonctionnement des organes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6727051"/>
                  </a:ext>
                </a:extLst>
              </a:tr>
              <a:tr h="787509">
                <a:tc>
                  <a:txBody>
                    <a:bodyPr/>
                    <a:lstStyle/>
                    <a:p>
                      <a:r>
                        <a:rPr lang="fr-FR" sz="24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manque de sommeil </a:t>
                      </a:r>
                      <a:r>
                        <a:rPr lang="fr-FR" sz="2400" kern="12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قلة</a:t>
                      </a:r>
                      <a:r>
                        <a:rPr lang="fr-FR" sz="24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2400" kern="12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النوم</a:t>
                      </a:r>
                      <a:endParaRPr lang="fr-FR" sz="2400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Fatigue générale, manque de concentration, rendement insuffisant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654434"/>
                  </a:ext>
                </a:extLst>
              </a:tr>
              <a:tr h="151277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non-respect du code de la route. </a:t>
                      </a:r>
                    </a:p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chocs violents... 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Destruction d’organes appartenant au système nerveux: organes sensoriels, centres nerveux ou conducteurs nerveux. 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34702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089930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662A6-F380-77FA-E37A-9C6559A93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400" b="1" noProof="0" dirty="0">
                <a:solidFill>
                  <a:srgbClr val="00602B"/>
                </a:solidFill>
              </a:rPr>
              <a:t>2) Prévention du système nerveux :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067A7DF-EB94-C22D-704A-5DB5E6A11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93217"/>
            <a:ext cx="10058400" cy="42748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noProof="0" dirty="0">
                <a:solidFill>
                  <a:schemeClr val="tx1"/>
                </a:solidFill>
              </a:rPr>
              <a:t>L’hygiène du système nerveux est indispensable à la santé de l’Homme. Cette hygiène consiste à 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800" noProof="0" dirty="0">
                <a:solidFill>
                  <a:schemeClr val="tx1"/>
                </a:solidFill>
              </a:rPr>
              <a:t> Dormir suffisamment </a:t>
            </a:r>
            <a:r>
              <a:rPr lang="fr-FR" sz="2800" noProof="0" dirty="0" err="1">
                <a:solidFill>
                  <a:schemeClr val="tx1"/>
                </a:solidFill>
              </a:rPr>
              <a:t>النوم</a:t>
            </a:r>
            <a:r>
              <a:rPr lang="fr-FR" sz="2800" noProof="0" dirty="0">
                <a:solidFill>
                  <a:schemeClr val="tx1"/>
                </a:solidFill>
              </a:rPr>
              <a:t> </a:t>
            </a:r>
            <a:r>
              <a:rPr lang="fr-FR" sz="2800" noProof="0" dirty="0" err="1">
                <a:solidFill>
                  <a:schemeClr val="tx1"/>
                </a:solidFill>
              </a:rPr>
              <a:t>الكافي</a:t>
            </a:r>
            <a:endParaRPr lang="fr-FR" sz="2800" noProof="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sz="2800" noProof="0" dirty="0">
                <a:solidFill>
                  <a:schemeClr val="tx1"/>
                </a:solidFill>
              </a:rPr>
              <a:t> Avoir une alimentation saine et équilibrée </a:t>
            </a:r>
            <a:r>
              <a:rPr lang="fr-FR" sz="2800" noProof="0" dirty="0" err="1">
                <a:solidFill>
                  <a:schemeClr val="tx1"/>
                </a:solidFill>
              </a:rPr>
              <a:t>التغذیة</a:t>
            </a:r>
            <a:r>
              <a:rPr lang="fr-FR" sz="2800" noProof="0" dirty="0">
                <a:solidFill>
                  <a:schemeClr val="tx1"/>
                </a:solidFill>
              </a:rPr>
              <a:t> </a:t>
            </a:r>
            <a:r>
              <a:rPr lang="fr-FR" sz="2800" noProof="0" dirty="0" err="1">
                <a:solidFill>
                  <a:schemeClr val="tx1"/>
                </a:solidFill>
              </a:rPr>
              <a:t>المتوازنة</a:t>
            </a:r>
            <a:r>
              <a:rPr lang="fr-FR" sz="2800" noProof="0" dirty="0">
                <a:solidFill>
                  <a:schemeClr val="tx1"/>
                </a:solidFill>
              </a:rPr>
              <a:t> </a:t>
            </a:r>
            <a:r>
              <a:rPr lang="fr-FR" sz="2800" noProof="0" dirty="0" err="1">
                <a:solidFill>
                  <a:schemeClr val="tx1"/>
                </a:solidFill>
              </a:rPr>
              <a:t>والصحیة</a:t>
            </a:r>
            <a:endParaRPr lang="fr-FR" sz="2800" noProof="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sz="2800" noProof="0" dirty="0">
                <a:solidFill>
                  <a:schemeClr val="tx1"/>
                </a:solidFill>
              </a:rPr>
              <a:t> Eviter les causes de fatigue </a:t>
            </a:r>
            <a:r>
              <a:rPr lang="fr-FR" sz="2800" noProof="0" dirty="0" err="1">
                <a:solidFill>
                  <a:schemeClr val="tx1"/>
                </a:solidFill>
              </a:rPr>
              <a:t>تجنب</a:t>
            </a:r>
            <a:r>
              <a:rPr lang="fr-FR" sz="2800" noProof="0" dirty="0">
                <a:solidFill>
                  <a:schemeClr val="tx1"/>
                </a:solidFill>
              </a:rPr>
              <a:t> </a:t>
            </a:r>
            <a:r>
              <a:rPr lang="fr-FR" sz="2800" noProof="0" dirty="0" err="1">
                <a:solidFill>
                  <a:schemeClr val="tx1"/>
                </a:solidFill>
              </a:rPr>
              <a:t>أسباب</a:t>
            </a:r>
            <a:r>
              <a:rPr lang="fr-FR" sz="2800" noProof="0" dirty="0">
                <a:solidFill>
                  <a:schemeClr val="tx1"/>
                </a:solidFill>
              </a:rPr>
              <a:t> </a:t>
            </a:r>
            <a:r>
              <a:rPr lang="fr-FR" sz="2800" noProof="0" dirty="0" err="1">
                <a:solidFill>
                  <a:schemeClr val="tx1"/>
                </a:solidFill>
              </a:rPr>
              <a:t>الارھاق</a:t>
            </a:r>
            <a:endParaRPr lang="fr-FR" sz="2800" noProof="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sz="2800" noProof="0" dirty="0">
                <a:solidFill>
                  <a:schemeClr val="tx1"/>
                </a:solidFill>
              </a:rPr>
              <a:t> Eviter toute source de stress </a:t>
            </a:r>
            <a:r>
              <a:rPr lang="fr-FR" sz="2800" noProof="0" dirty="0" err="1">
                <a:solidFill>
                  <a:schemeClr val="tx1"/>
                </a:solidFill>
              </a:rPr>
              <a:t>تجنب</a:t>
            </a:r>
            <a:r>
              <a:rPr lang="fr-FR" sz="2800" noProof="0" dirty="0">
                <a:solidFill>
                  <a:schemeClr val="tx1"/>
                </a:solidFill>
              </a:rPr>
              <a:t> </a:t>
            </a:r>
            <a:r>
              <a:rPr lang="fr-FR" sz="2800" noProof="0" dirty="0" err="1">
                <a:solidFill>
                  <a:schemeClr val="tx1"/>
                </a:solidFill>
              </a:rPr>
              <a:t>مصادر</a:t>
            </a:r>
            <a:r>
              <a:rPr lang="fr-FR" sz="2800" noProof="0" dirty="0">
                <a:solidFill>
                  <a:schemeClr val="tx1"/>
                </a:solidFill>
              </a:rPr>
              <a:t> </a:t>
            </a:r>
            <a:r>
              <a:rPr lang="fr-FR" sz="2800" noProof="0" dirty="0" err="1">
                <a:solidFill>
                  <a:schemeClr val="tx1"/>
                </a:solidFill>
              </a:rPr>
              <a:t>التوتر</a:t>
            </a:r>
            <a:endParaRPr lang="fr-FR" sz="2800" noProof="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sz="2800" noProof="0" dirty="0">
                <a:solidFill>
                  <a:schemeClr val="tx1"/>
                </a:solidFill>
              </a:rPr>
              <a:t> Eviter la consommation de drogues, l’alcool et le </a:t>
            </a:r>
            <a:r>
              <a:rPr lang="fr-FR" sz="2800" noProof="0" dirty="0" err="1">
                <a:solidFill>
                  <a:schemeClr val="tx1"/>
                </a:solidFill>
              </a:rPr>
              <a:t>tabacتجنب</a:t>
            </a:r>
            <a:r>
              <a:rPr lang="fr-FR" sz="2800" noProof="0" dirty="0">
                <a:solidFill>
                  <a:schemeClr val="tx1"/>
                </a:solidFill>
              </a:rPr>
              <a:t> </a:t>
            </a:r>
            <a:r>
              <a:rPr lang="fr-FR" sz="2800" noProof="0" dirty="0" err="1">
                <a:solidFill>
                  <a:schemeClr val="tx1"/>
                </a:solidFill>
              </a:rPr>
              <a:t>استھلاك</a:t>
            </a:r>
            <a:r>
              <a:rPr lang="fr-FR" sz="2800" noProof="0" dirty="0">
                <a:solidFill>
                  <a:schemeClr val="tx1"/>
                </a:solidFill>
              </a:rPr>
              <a:t> </a:t>
            </a:r>
            <a:r>
              <a:rPr lang="fr-FR" sz="2800" noProof="0" dirty="0" err="1">
                <a:solidFill>
                  <a:schemeClr val="tx1"/>
                </a:solidFill>
              </a:rPr>
              <a:t>المخدرات</a:t>
            </a:r>
            <a:r>
              <a:rPr lang="fr-FR" sz="2800" noProof="0" dirty="0">
                <a:solidFill>
                  <a:schemeClr val="tx1"/>
                </a:solidFill>
              </a:rPr>
              <a:t> </a:t>
            </a:r>
            <a:r>
              <a:rPr lang="fr-FR" sz="2800" noProof="0" dirty="0" err="1">
                <a:solidFill>
                  <a:schemeClr val="tx1"/>
                </a:solidFill>
              </a:rPr>
              <a:t>والكحول</a:t>
            </a:r>
            <a:r>
              <a:rPr lang="fr-FR" sz="2800" noProof="0" dirty="0">
                <a:solidFill>
                  <a:schemeClr val="tx1"/>
                </a:solidFill>
              </a:rPr>
              <a:t> </a:t>
            </a:r>
            <a:r>
              <a:rPr lang="fr-FR" sz="2800" noProof="0" dirty="0" err="1">
                <a:solidFill>
                  <a:schemeClr val="tx1"/>
                </a:solidFill>
              </a:rPr>
              <a:t>والسجائر</a:t>
            </a:r>
            <a:endParaRPr lang="fr-FR" sz="2800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04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1">
            <a:extLst>
              <a:ext uri="{FF2B5EF4-FFF2-40B4-BE49-F238E27FC236}">
                <a16:creationId xmlns:a16="http://schemas.microsoft.com/office/drawing/2014/main" id="{55BB5634-5E11-21F2-592A-5FB14E7884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3895348"/>
              </p:ext>
            </p:extLst>
          </p:nvPr>
        </p:nvGraphicFramePr>
        <p:xfrm>
          <a:off x="6335949" y="0"/>
          <a:ext cx="5856051" cy="6673175"/>
        </p:xfrm>
        <a:graphic>
          <a:graphicData uri="http://schemas.openxmlformats.org/drawingml/2006/table">
            <a:tbl>
              <a:tblPr firstRow="1" bandRow="1"/>
              <a:tblGrid>
                <a:gridCol w="58560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84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lang="fr-FR" sz="2400" noProof="0" dirty="0"/>
                        <a:t>Conclusions 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220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57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fr-FR" sz="2400" b="1" i="1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cerveau est ………………………………………………………………………………………………</a:t>
                      </a:r>
                      <a:endParaRPr lang="fr-FR" sz="2400" noProof="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6E2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757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i="1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moelle épinière est</a:t>
                      </a:r>
                      <a:br>
                        <a:rPr lang="fr-FR" sz="2400" b="1" i="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2400" b="1" i="1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………………………………………………………………………………………………</a:t>
                      </a:r>
                      <a:endParaRPr lang="fr-FR" sz="2400" noProof="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D8EC5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188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i="1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nerf sciatique est ………………………………………………………………………………………</a:t>
                      </a:r>
                      <a:endParaRPr lang="fr-FR" sz="2400" noProof="0" dirty="0"/>
                    </a:p>
                    <a:p>
                      <a:pPr algn="just">
                        <a:lnSpc>
                          <a:spcPct val="100000"/>
                        </a:lnSpc>
                      </a:pPr>
                      <a:endParaRPr lang="fr-FR" sz="2400" noProof="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44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i="1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muscle est. …………………………………………………………………………………………</a:t>
                      </a:r>
                      <a:endParaRPr lang="fr-FR" sz="2400" noProof="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7712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148C40E4-B6B8-7D3F-F51C-69CD3AEF17F6}"/>
              </a:ext>
            </a:extLst>
          </p:cNvPr>
          <p:cNvSpPr/>
          <p:nvPr/>
        </p:nvSpPr>
        <p:spPr>
          <a:xfrm>
            <a:off x="245631" y="3338016"/>
            <a:ext cx="3079616" cy="2246769"/>
          </a:xfrm>
          <a:prstGeom prst="rect">
            <a:avLst/>
          </a:prstGeom>
          <a:solidFill>
            <a:sysClr val="window" lastClr="FFFFFF"/>
          </a:solidFill>
          <a:ln w="38100">
            <a:solidFill>
              <a:srgbClr val="C4220D"/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</a:rPr>
              <a:t>indispensable À toute motricité volontaire C’est 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</a:rPr>
              <a:t>le centre nerveux moteur.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78BF2C-A613-9521-921C-0B3D0B22D0CB}"/>
              </a:ext>
            </a:extLst>
          </p:cNvPr>
          <p:cNvSpPr/>
          <p:nvPr/>
        </p:nvSpPr>
        <p:spPr>
          <a:xfrm>
            <a:off x="3463454" y="3949429"/>
            <a:ext cx="2620794" cy="2246769"/>
          </a:xfrm>
          <a:prstGeom prst="rect">
            <a:avLst/>
          </a:prstGeom>
          <a:solidFill>
            <a:sysClr val="window" lastClr="FFFFFF"/>
          </a:solidFill>
          <a:ln w="38100">
            <a:solidFill>
              <a:srgbClr val="C4220D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</a:rPr>
              <a:t>indispensable à la motricité</a:t>
            </a:r>
            <a:b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</a:rPr>
            </a:b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</a:rPr>
              <a:t>volontaire : 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</a:rPr>
              <a:t>conducteur moteur.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F16707-E561-6A9F-C395-94ED94E2562A}"/>
              </a:ext>
            </a:extLst>
          </p:cNvPr>
          <p:cNvSpPr/>
          <p:nvPr/>
        </p:nvSpPr>
        <p:spPr>
          <a:xfrm>
            <a:off x="3335781" y="462610"/>
            <a:ext cx="2695368" cy="2246769"/>
          </a:xfrm>
          <a:prstGeom prst="rect">
            <a:avLst/>
          </a:prstGeom>
          <a:solidFill>
            <a:sysClr val="window" lastClr="FFFFFF"/>
          </a:solidFill>
          <a:ln w="38100">
            <a:solidFill>
              <a:srgbClr val="C4220D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</a:rPr>
              <a:t>indispensable à la motricité volontaire : 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</a:rPr>
              <a:t>effecteur moteur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</a:rPr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61811A-0591-E437-DFA1-912AE8F4720E}"/>
              </a:ext>
            </a:extLst>
          </p:cNvPr>
          <p:cNvSpPr/>
          <p:nvPr/>
        </p:nvSpPr>
        <p:spPr>
          <a:xfrm>
            <a:off x="256165" y="462610"/>
            <a:ext cx="2817373" cy="2246769"/>
          </a:xfrm>
          <a:prstGeom prst="rect">
            <a:avLst/>
          </a:prstGeom>
          <a:solidFill>
            <a:sysClr val="window" lastClr="FFFFFF"/>
          </a:solidFill>
          <a:ln w="38100">
            <a:solidFill>
              <a:srgbClr val="C4220D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</a:rPr>
              <a:t>indispensable à la motricité volontaire : 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</a:rPr>
              <a:t>conducteur moteur.</a:t>
            </a:r>
          </a:p>
        </p:txBody>
      </p:sp>
    </p:spTree>
    <p:extLst>
      <p:ext uri="{BB962C8B-B14F-4D97-AF65-F5344CB8AC3E}">
        <p14:creationId xmlns:p14="http://schemas.microsoft.com/office/powerpoint/2010/main" val="547658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1">
            <a:extLst>
              <a:ext uri="{FF2B5EF4-FFF2-40B4-BE49-F238E27FC236}">
                <a16:creationId xmlns:a16="http://schemas.microsoft.com/office/drawing/2014/main" id="{15A5F104-AF24-6EAA-E26E-5D9A32E8D6B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836928" y="1912842"/>
            <a:ext cx="4366443" cy="4057000"/>
          </a:xfrm>
          <a:prstGeom prst="rect">
            <a:avLst/>
          </a:prstGeom>
        </p:spPr>
      </p:pic>
      <p:pic>
        <p:nvPicPr>
          <p:cNvPr id="7" name="Image 2">
            <a:extLst>
              <a:ext uri="{FF2B5EF4-FFF2-40B4-BE49-F238E27FC236}">
                <a16:creationId xmlns:a16="http://schemas.microsoft.com/office/drawing/2014/main" id="{596CB8A7-D454-A434-62A3-E9629CEAA01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352685" y="1912842"/>
            <a:ext cx="6099085" cy="4057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97A12D1E-BCF5-F84D-0364-878E7874C188}"/>
              </a:ext>
            </a:extLst>
          </p:cNvPr>
          <p:cNvSpPr txBox="1">
            <a:spLocks/>
          </p:cNvSpPr>
          <p:nvPr/>
        </p:nvSpPr>
        <p:spPr>
          <a:xfrm>
            <a:off x="836928" y="162779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noProof="0" dirty="0">
                <a:solidFill>
                  <a:srgbClr val="FF0000"/>
                </a:solidFill>
              </a:rPr>
              <a:t>L’anencéphalie :</a:t>
            </a:r>
          </a:p>
        </p:txBody>
      </p:sp>
    </p:spTree>
    <p:extLst>
      <p:ext uri="{BB962C8B-B14F-4D97-AF65-F5344CB8AC3E}">
        <p14:creationId xmlns:p14="http://schemas.microsoft.com/office/powerpoint/2010/main" val="573192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202C330-F5FA-BA99-902D-431A69CE7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pina Bifida (Myelomeningocele) | Texas Children's">
            <a:extLst>
              <a:ext uri="{FF2B5EF4-FFF2-40B4-BE49-F238E27FC236}">
                <a16:creationId xmlns:a16="http://schemas.microsoft.com/office/drawing/2014/main" id="{089CE3A6-43CD-8EB6-A67E-BE96401A4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1998" y="1909481"/>
            <a:ext cx="5148003" cy="4590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046DA4-0EB8-5124-6617-95771563EB1E}"/>
              </a:ext>
            </a:extLst>
          </p:cNvPr>
          <p:cNvSpPr txBox="1">
            <a:spLocks/>
          </p:cNvSpPr>
          <p:nvPr/>
        </p:nvSpPr>
        <p:spPr>
          <a:xfrm>
            <a:off x="836928" y="162779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noProof="0" dirty="0">
                <a:solidFill>
                  <a:srgbClr val="FF0000"/>
                </a:solidFill>
              </a:rPr>
              <a:t>Spina bifida :</a:t>
            </a:r>
          </a:p>
        </p:txBody>
      </p:sp>
    </p:spTree>
    <p:extLst>
      <p:ext uri="{BB962C8B-B14F-4D97-AF65-F5344CB8AC3E}">
        <p14:creationId xmlns:p14="http://schemas.microsoft.com/office/powerpoint/2010/main" val="295498330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D31F5F-5AA4-BC37-2469-52F858C4D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75B19955-0ACE-9EB4-0E3E-AE5738663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111" y="367553"/>
            <a:ext cx="6227777" cy="6122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298523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TM04033937[[fn=Traînée de condensation]]</Template>
  <TotalTime>3773</TotalTime>
  <Words>2014</Words>
  <Application>Microsoft Office PowerPoint</Application>
  <PresentationFormat>Widescreen</PresentationFormat>
  <Paragraphs>239</Paragraphs>
  <Slides>80</Slides>
  <Notes>1</Notes>
  <HiddenSlides>1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89" baseType="lpstr">
      <vt:lpstr>Adobe Arabic</vt:lpstr>
      <vt:lpstr>Arial</vt:lpstr>
      <vt:lpstr>Book Antiqua</vt:lpstr>
      <vt:lpstr>Calibri</vt:lpstr>
      <vt:lpstr>Calibri Light</vt:lpstr>
      <vt:lpstr>Century Gothic</vt:lpstr>
      <vt:lpstr>Wingdings</vt:lpstr>
      <vt:lpstr>Retrospect</vt:lpstr>
      <vt:lpstr>Image</vt:lpstr>
      <vt:lpstr>PowerPoint Presentation</vt:lpstr>
      <vt:lpstr>LE SYSTÈME NERVEUX الجهاز العصبي </vt:lpstr>
      <vt:lpstr>Introduction :</vt:lpstr>
      <vt:lpstr>I) Structure du système nerveux :</vt:lpstr>
      <vt:lpstr>PowerPoint Presentation</vt:lpstr>
      <vt:lpstr>Bilan :</vt:lpstr>
      <vt:lpstr>1) Structure d’encéphale :</vt:lpstr>
      <vt:lpstr>PowerPoint Presentation</vt:lpstr>
      <vt:lpstr>PowerPoint Presentation</vt:lpstr>
      <vt:lpstr>Bilan :</vt:lpstr>
      <vt:lpstr>2) Structure de la moelle épinière:</vt:lpstr>
      <vt:lpstr>PowerPoint Presentation</vt:lpstr>
      <vt:lpstr>Bilan :</vt:lpstr>
      <vt:lpstr>3) La cellule nerveuse (neurone):</vt:lpstr>
      <vt:lpstr>PowerPoint Presentation</vt:lpstr>
      <vt:lpstr>PowerPoint Presentation</vt:lpstr>
      <vt:lpstr>PowerPoint Presentation</vt:lpstr>
      <vt:lpstr>PowerPoint Presentation</vt:lpstr>
      <vt:lpstr>Situation de départ:</vt:lpstr>
      <vt:lpstr>II) La sensibilité consciente:</vt:lpstr>
      <vt:lpstr>PowerPoint Presentation</vt:lpstr>
      <vt:lpstr>2) Naissance et transmission du flux nerveux sensoriel :</vt:lpstr>
      <vt:lpstr>PowerPoint Presentation</vt:lpstr>
      <vt:lpstr>Bilan :</vt:lpstr>
      <vt:lpstr>PowerPoint Presentation</vt:lpstr>
      <vt:lpstr>Bilan :</vt:lpstr>
      <vt:lpstr>3) Rôle du cerveau dans la sensibilité consciente 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 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Bilan :</vt:lpstr>
      <vt:lpstr>II) La motricité volontaire :</vt:lpstr>
      <vt:lpstr>PowerPoint Presentation</vt:lpstr>
      <vt:lpstr>Observation: </vt:lpstr>
      <vt:lpstr>PowerPoint Presentation</vt:lpstr>
      <vt:lpstr>Conclusion :</vt:lpstr>
      <vt:lpstr>Remarque :</vt:lpstr>
      <vt:lpstr>PowerPoint Presentation</vt:lpstr>
      <vt:lpstr>Remarque :</vt:lpstr>
      <vt:lpstr>PowerPoint Presentation</vt:lpstr>
      <vt:lpstr>PowerPoint Presentation</vt:lpstr>
      <vt:lpstr>IV) La motricité involontaire (les réflexes) الحركية اللاإرادية (الانعكاسات)</vt:lpstr>
      <vt:lpstr>1) les éléments intervenants lors d’un reflexe médullaire :</vt:lpstr>
      <vt:lpstr>PowerPoint Presentation</vt:lpstr>
      <vt:lpstr>Conclusion :</vt:lpstr>
      <vt:lpstr>PowerPoint Presentation</vt:lpstr>
      <vt:lpstr>Conclusion :</vt:lpstr>
      <vt:lpstr>PowerPoint Presentation</vt:lpstr>
      <vt:lpstr>PowerPoint Presentation</vt:lpstr>
      <vt:lpstr>BILAN :</vt:lpstr>
      <vt:lpstr>PowerPoint Presentation</vt:lpstr>
      <vt:lpstr>2) Trajet d’influx nerveux: notion d’arc réflexe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BILAN :</vt:lpstr>
      <vt:lpstr>PowerPoint Presentation</vt:lpstr>
      <vt:lpstr>PowerPoint Presentation</vt:lpstr>
      <vt:lpstr>PowerPoint Presentation</vt:lpstr>
      <vt:lpstr>PowerPoint Presentation</vt:lpstr>
      <vt:lpstr>Conclusion :</vt:lpstr>
      <vt:lpstr>V) Hygiène du système nerveux :</vt:lpstr>
      <vt:lpstr>1) Quelques dangers qui menacent le système nerveux :</vt:lpstr>
      <vt:lpstr>PowerPoint Presentation</vt:lpstr>
      <vt:lpstr>2) Prévention du système nerveux :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admin</dc:creator>
  <cp:lastModifiedBy>HADIRI.YASSINE</cp:lastModifiedBy>
  <cp:revision>714</cp:revision>
  <dcterms:created xsi:type="dcterms:W3CDTF">2019-09-29T19:18:53Z</dcterms:created>
  <dcterms:modified xsi:type="dcterms:W3CDTF">2026-10-12T19:16:24Z</dcterms:modified>
</cp:coreProperties>
</file>