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2" r:id="rId1"/>
  </p:sldMasterIdLst>
  <p:sldIdLst>
    <p:sldId id="288" r:id="rId2"/>
    <p:sldId id="282" r:id="rId3"/>
    <p:sldId id="279" r:id="rId4"/>
    <p:sldId id="280" r:id="rId5"/>
    <p:sldId id="281" r:id="rId6"/>
    <p:sldId id="324" r:id="rId7"/>
    <p:sldId id="325" r:id="rId8"/>
    <p:sldId id="289" r:id="rId9"/>
    <p:sldId id="259" r:id="rId10"/>
    <p:sldId id="309" r:id="rId11"/>
    <p:sldId id="262" r:id="rId12"/>
    <p:sldId id="310" r:id="rId13"/>
    <p:sldId id="326" r:id="rId14"/>
    <p:sldId id="327" r:id="rId15"/>
    <p:sldId id="311" r:id="rId16"/>
    <p:sldId id="312" r:id="rId17"/>
    <p:sldId id="301" r:id="rId18"/>
    <p:sldId id="295" r:id="rId19"/>
    <p:sldId id="313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E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>
        <p:scale>
          <a:sx n="100" d="100"/>
          <a:sy n="100" d="100"/>
        </p:scale>
        <p:origin x="1200" y="6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3F103-BC34-4FE4-A40E-EDDEECFDA5D0}" type="datetimeFigureOut">
              <a:rPr lang="en-US" smtClean="0"/>
              <a:pPr/>
              <a:t>10/11/2026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3392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smtClean="0"/>
              <a:t>10/11/2026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63998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smtClean="0"/>
              <a:t>10/11/2026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14372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smtClean="0"/>
              <a:t>10/11/2026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95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smtClean="0"/>
              <a:t>10/11/2026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41832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smtClean="0"/>
              <a:t>10/11/2026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2736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smtClean="0"/>
              <a:t>10/11/2026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71796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76E86A4C-8E40-4F87-A4F0-01A0687C5742}" type="datetimeFigureOut">
              <a:rPr lang="en-US" smtClean="0"/>
              <a:t>10/11/2026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72414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smtClean="0"/>
              <a:t>10/11/2026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87498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6D93-FCAC-47E0-A2EE-787E62CA814C}" type="datetimeFigureOut">
              <a:rPr lang="en-US" smtClean="0"/>
              <a:t>10/11/2026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60401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879A6-0FD0-4734-A311-86BFCA472E6E}" type="datetimeFigureOut">
              <a:rPr lang="en-US" smtClean="0"/>
              <a:t>10/11/2026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02666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2BE451C3-0FF4-47C4-B829-773ADF60F88C}" type="datetimeFigureOut">
              <a:rPr lang="en-US" smtClean="0"/>
              <a:t>10/11/2026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5016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78DA41-036A-4F04-88A0-190781B369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954" y="2337314"/>
            <a:ext cx="10003497" cy="2118306"/>
          </a:xfrm>
        </p:spPr>
        <p:txBody>
          <a:bodyPr>
            <a:noAutofit/>
          </a:bodyPr>
          <a:lstStyle/>
          <a:p>
            <a:pPr algn="ctr"/>
            <a:r>
              <a:rPr lang="fr-FR" sz="6000" b="1" dirty="0">
                <a:solidFill>
                  <a:srgbClr val="FF0000"/>
                </a:solidFill>
                <a:latin typeface="+mn-lt"/>
              </a:rPr>
              <a:t>LES DÉFORMATIONS TECTONIQUES ET LEUR RELATION AVEC LA TECTONIQUE DES PLAQUES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CE7356-BA7A-4967-9AD6-1DA9E68E006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fr-FR" dirty="0"/>
              <a:t>YASSINE HADIRI</a:t>
            </a:r>
          </a:p>
        </p:txBody>
      </p:sp>
    </p:spTree>
    <p:extLst>
      <p:ext uri="{BB962C8B-B14F-4D97-AF65-F5344CB8AC3E}">
        <p14:creationId xmlns:p14="http://schemas.microsoft.com/office/powerpoint/2010/main" val="35113196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ا هي خصائص الصخور الرسوبية | مجلة أنوثتك">
            <a:extLst>
              <a:ext uri="{FF2B5EF4-FFF2-40B4-BE49-F238E27FC236}">
                <a16:creationId xmlns:a16="http://schemas.microsoft.com/office/drawing/2014/main" id="{B06F6D71-F3E3-4306-990D-177EAA99A9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429000"/>
            <a:ext cx="4572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149BF68-2A2A-4AC1-8216-6B892463DA6F}"/>
              </a:ext>
            </a:extLst>
          </p:cNvPr>
          <p:cNvSpPr/>
          <p:nvPr/>
        </p:nvSpPr>
        <p:spPr>
          <a:xfrm>
            <a:off x="1524000" y="0"/>
            <a:ext cx="4572000" cy="3429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Couches </a:t>
            </a:r>
            <a:r>
              <a:rPr lang="en-US" sz="5400" b="1" dirty="0" err="1">
                <a:solidFill>
                  <a:schemeClr val="tx1"/>
                </a:solidFill>
              </a:rPr>
              <a:t>sédimentaires</a:t>
            </a:r>
            <a:endParaRPr lang="fr-FR" sz="5400" b="1" dirty="0">
              <a:solidFill>
                <a:schemeClr val="tx1"/>
              </a:solidFill>
            </a:endParaRPr>
          </a:p>
        </p:txBody>
      </p:sp>
      <p:pic>
        <p:nvPicPr>
          <p:cNvPr id="1028" name="Picture 4" descr="ومن الجبال جدد بيض وحمر مختلف ألوانها – مدونة الإعجاز العلمي في القرآن  والسنة">
            <a:extLst>
              <a:ext uri="{FF2B5EF4-FFF2-40B4-BE49-F238E27FC236}">
                <a16:creationId xmlns:a16="http://schemas.microsoft.com/office/drawing/2014/main" id="{3DC3FE72-98A5-498A-B867-7CE3EAE6CE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0"/>
            <a:ext cx="4572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صخر رسوبي - ويكيبيديا">
            <a:extLst>
              <a:ext uri="{FF2B5EF4-FFF2-40B4-BE49-F238E27FC236}">
                <a16:creationId xmlns:a16="http://schemas.microsoft.com/office/drawing/2014/main" id="{B48F9332-D1E7-4285-9B6C-3A7F42AB32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429000"/>
            <a:ext cx="4572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3561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ا هي خصائص الصخور الرسوبية | مجلة أنوثتك">
            <a:extLst>
              <a:ext uri="{FF2B5EF4-FFF2-40B4-BE49-F238E27FC236}">
                <a16:creationId xmlns:a16="http://schemas.microsoft.com/office/drawing/2014/main" id="{B06F6D71-F3E3-4306-990D-177EAA99A9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429000"/>
            <a:ext cx="4572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صخر رسوبي - ويكيبيديا">
            <a:extLst>
              <a:ext uri="{FF2B5EF4-FFF2-40B4-BE49-F238E27FC236}">
                <a16:creationId xmlns:a16="http://schemas.microsoft.com/office/drawing/2014/main" id="{B48F9332-D1E7-4285-9B6C-3A7F42AB32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429000"/>
            <a:ext cx="4572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ومن الجبال جدد بيض وحمر مختلف ألوانها – مدونة الإعجاز العلمي في القرآن  والسنة">
            <a:extLst>
              <a:ext uri="{FF2B5EF4-FFF2-40B4-BE49-F238E27FC236}">
                <a16:creationId xmlns:a16="http://schemas.microsoft.com/office/drawing/2014/main" id="{3DC3FE72-98A5-498A-B867-7CE3EAE6CE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13513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ما هي خصائص الصخور الرسوبية | مجلة أنوثتك">
            <a:extLst>
              <a:ext uri="{FF2B5EF4-FFF2-40B4-BE49-F238E27FC236}">
                <a16:creationId xmlns:a16="http://schemas.microsoft.com/office/drawing/2014/main" id="{B06F6D71-F3E3-4306-990D-177EAA99A9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429000"/>
            <a:ext cx="4572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ومن الجبال جدد بيض وحمر مختلف ألوانها – مدونة الإعجاز العلمي في القرآن  والسنة">
            <a:extLst>
              <a:ext uri="{FF2B5EF4-FFF2-40B4-BE49-F238E27FC236}">
                <a16:creationId xmlns:a16="http://schemas.microsoft.com/office/drawing/2014/main" id="{3DC3FE72-98A5-498A-B867-7CE3EAE6CE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0"/>
            <a:ext cx="4572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صخر رسوبي - ويكيبيديا">
            <a:extLst>
              <a:ext uri="{FF2B5EF4-FFF2-40B4-BE49-F238E27FC236}">
                <a16:creationId xmlns:a16="http://schemas.microsoft.com/office/drawing/2014/main" id="{B48F9332-D1E7-4285-9B6C-3A7F42AB32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88275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ومن الجبال جدد بيض وحمر مختلف ألوانها – مدونة الإعجاز العلمي في القرآن  والسنة">
            <a:extLst>
              <a:ext uri="{FF2B5EF4-FFF2-40B4-BE49-F238E27FC236}">
                <a16:creationId xmlns:a16="http://schemas.microsoft.com/office/drawing/2014/main" id="{3DC3FE72-98A5-498A-B867-7CE3EAE6CE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0"/>
            <a:ext cx="4572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صخر رسوبي - ويكيبيديا">
            <a:extLst>
              <a:ext uri="{FF2B5EF4-FFF2-40B4-BE49-F238E27FC236}">
                <a16:creationId xmlns:a16="http://schemas.microsoft.com/office/drawing/2014/main" id="{B48F9332-D1E7-4285-9B6C-3A7F42AB32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429000"/>
            <a:ext cx="4572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ما هي خصائص الصخور الرسوبية | مجلة أنوثتك">
            <a:extLst>
              <a:ext uri="{FF2B5EF4-FFF2-40B4-BE49-F238E27FC236}">
                <a16:creationId xmlns:a16="http://schemas.microsoft.com/office/drawing/2014/main" id="{B06F6D71-F3E3-4306-990D-177EAA99A9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7181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9525" y="1"/>
            <a:ext cx="8353623" cy="6858000"/>
          </a:xfrm>
          <a:prstGeom prst="rect">
            <a:avLst/>
          </a:prstGeom>
        </p:spPr>
      </p:pic>
      <p:pic>
        <p:nvPicPr>
          <p:cNvPr id="1026" name="Picture 2" descr="Qu'est-ce qu'un pli ? | A la découverte de lieux extraordinaires…">
            <a:extLst>
              <a:ext uri="{FF2B5EF4-FFF2-40B4-BE49-F238E27FC236}">
                <a16:creationId xmlns:a16="http://schemas.microsoft.com/office/drawing/2014/main" id="{4FEF203E-1582-4D3B-A8D3-098989AB10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TRUCTUROTHEQUE &gt; F - LA COLLECTION D'IMAGES NUMERIQUES &gt; ISTR - Images  structures &gt; ISTR-P - Plis &gt; ISTR-P-P - Plis">
            <a:extLst>
              <a:ext uri="{FF2B5EF4-FFF2-40B4-BE49-F238E27FC236}">
                <a16:creationId xmlns:a16="http://schemas.microsoft.com/office/drawing/2014/main" id="{EFB0E029-5AB3-44FA-93D3-F059405E8F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Demi-cadre 2">
            <a:extLst>
              <a:ext uri="{FF2B5EF4-FFF2-40B4-BE49-F238E27FC236}">
                <a16:creationId xmlns:a16="http://schemas.microsoft.com/office/drawing/2014/main" id="{2BCB91F7-AE33-43F0-9610-74C890C1A8EB}"/>
              </a:ext>
            </a:extLst>
          </p:cNvPr>
          <p:cNvSpPr/>
          <p:nvPr/>
        </p:nvSpPr>
        <p:spPr>
          <a:xfrm rot="2676939">
            <a:off x="3257758" y="1536597"/>
            <a:ext cx="5676489" cy="5880207"/>
          </a:xfrm>
          <a:custGeom>
            <a:avLst/>
            <a:gdLst>
              <a:gd name="connsiteX0" fmla="*/ 0 w 5328355"/>
              <a:gd name="connsiteY0" fmla="*/ 0 h 5271911"/>
              <a:gd name="connsiteX1" fmla="*/ 5328355 w 5328355"/>
              <a:gd name="connsiteY1" fmla="*/ 0 h 5271911"/>
              <a:gd name="connsiteX2" fmla="*/ 4405217 w 5328355"/>
              <a:gd name="connsiteY2" fmla="*/ 913359 h 5271911"/>
              <a:gd name="connsiteX3" fmla="*/ 969768 w 5328355"/>
              <a:gd name="connsiteY3" fmla="*/ 913359 h 5271911"/>
              <a:gd name="connsiteX4" fmla="*/ 969768 w 5328355"/>
              <a:gd name="connsiteY4" fmla="*/ 4312416 h 5271911"/>
              <a:gd name="connsiteX5" fmla="*/ 0 w 5328355"/>
              <a:gd name="connsiteY5" fmla="*/ 5271911 h 5271911"/>
              <a:gd name="connsiteX6" fmla="*/ 0 w 5328355"/>
              <a:gd name="connsiteY6" fmla="*/ 0 h 5271911"/>
              <a:gd name="connsiteX0" fmla="*/ 394769 w 5723124"/>
              <a:gd name="connsiteY0" fmla="*/ 0 h 5271911"/>
              <a:gd name="connsiteX1" fmla="*/ 5723124 w 5723124"/>
              <a:gd name="connsiteY1" fmla="*/ 0 h 5271911"/>
              <a:gd name="connsiteX2" fmla="*/ 4799986 w 5723124"/>
              <a:gd name="connsiteY2" fmla="*/ 913359 h 5271911"/>
              <a:gd name="connsiteX3" fmla="*/ 1364537 w 5723124"/>
              <a:gd name="connsiteY3" fmla="*/ 913359 h 5271911"/>
              <a:gd name="connsiteX4" fmla="*/ 1364537 w 5723124"/>
              <a:gd name="connsiteY4" fmla="*/ 4312416 h 5271911"/>
              <a:gd name="connsiteX5" fmla="*/ 394769 w 5723124"/>
              <a:gd name="connsiteY5" fmla="*/ 5271911 h 5271911"/>
              <a:gd name="connsiteX6" fmla="*/ 394769 w 5723124"/>
              <a:gd name="connsiteY6" fmla="*/ 0 h 5271911"/>
              <a:gd name="connsiteX0" fmla="*/ 394769 w 5723124"/>
              <a:gd name="connsiteY0" fmla="*/ 523198 h 5795109"/>
              <a:gd name="connsiteX1" fmla="*/ 5723124 w 5723124"/>
              <a:gd name="connsiteY1" fmla="*/ 523198 h 5795109"/>
              <a:gd name="connsiteX2" fmla="*/ 4799986 w 5723124"/>
              <a:gd name="connsiteY2" fmla="*/ 1436557 h 5795109"/>
              <a:gd name="connsiteX3" fmla="*/ 1364537 w 5723124"/>
              <a:gd name="connsiteY3" fmla="*/ 1436557 h 5795109"/>
              <a:gd name="connsiteX4" fmla="*/ 1364537 w 5723124"/>
              <a:gd name="connsiteY4" fmla="*/ 4835614 h 5795109"/>
              <a:gd name="connsiteX5" fmla="*/ 394769 w 5723124"/>
              <a:gd name="connsiteY5" fmla="*/ 5795109 h 5795109"/>
              <a:gd name="connsiteX6" fmla="*/ 394769 w 5723124"/>
              <a:gd name="connsiteY6" fmla="*/ 523198 h 5795109"/>
              <a:gd name="connsiteX0" fmla="*/ 394769 w 5723124"/>
              <a:gd name="connsiteY0" fmla="*/ 523198 h 5795109"/>
              <a:gd name="connsiteX1" fmla="*/ 5723124 w 5723124"/>
              <a:gd name="connsiteY1" fmla="*/ 523198 h 5795109"/>
              <a:gd name="connsiteX2" fmla="*/ 4799986 w 5723124"/>
              <a:gd name="connsiteY2" fmla="*/ 1436557 h 5795109"/>
              <a:gd name="connsiteX3" fmla="*/ 1237677 w 5723124"/>
              <a:gd name="connsiteY3" fmla="*/ 1307984 h 5795109"/>
              <a:gd name="connsiteX4" fmla="*/ 1364537 w 5723124"/>
              <a:gd name="connsiteY4" fmla="*/ 4835614 h 5795109"/>
              <a:gd name="connsiteX5" fmla="*/ 394769 w 5723124"/>
              <a:gd name="connsiteY5" fmla="*/ 5795109 h 5795109"/>
              <a:gd name="connsiteX6" fmla="*/ 394769 w 5723124"/>
              <a:gd name="connsiteY6" fmla="*/ 523198 h 5795109"/>
              <a:gd name="connsiteX0" fmla="*/ 394769 w 5723124"/>
              <a:gd name="connsiteY0" fmla="*/ 523198 h 5795109"/>
              <a:gd name="connsiteX1" fmla="*/ 5723124 w 5723124"/>
              <a:gd name="connsiteY1" fmla="*/ 523198 h 5795109"/>
              <a:gd name="connsiteX2" fmla="*/ 4799986 w 5723124"/>
              <a:gd name="connsiteY2" fmla="*/ 1436557 h 5795109"/>
              <a:gd name="connsiteX3" fmla="*/ 1237677 w 5723124"/>
              <a:gd name="connsiteY3" fmla="*/ 1307984 h 5795109"/>
              <a:gd name="connsiteX4" fmla="*/ 1364537 w 5723124"/>
              <a:gd name="connsiteY4" fmla="*/ 4835614 h 5795109"/>
              <a:gd name="connsiteX5" fmla="*/ 394769 w 5723124"/>
              <a:gd name="connsiteY5" fmla="*/ 5795109 h 5795109"/>
              <a:gd name="connsiteX6" fmla="*/ 394769 w 5723124"/>
              <a:gd name="connsiteY6" fmla="*/ 523198 h 5795109"/>
              <a:gd name="connsiteX0" fmla="*/ 394769 w 5723124"/>
              <a:gd name="connsiteY0" fmla="*/ 523198 h 5795109"/>
              <a:gd name="connsiteX1" fmla="*/ 5723124 w 5723124"/>
              <a:gd name="connsiteY1" fmla="*/ 523198 h 5795109"/>
              <a:gd name="connsiteX2" fmla="*/ 4799986 w 5723124"/>
              <a:gd name="connsiteY2" fmla="*/ 1436557 h 5795109"/>
              <a:gd name="connsiteX3" fmla="*/ 1237677 w 5723124"/>
              <a:gd name="connsiteY3" fmla="*/ 1307984 h 5795109"/>
              <a:gd name="connsiteX4" fmla="*/ 1364537 w 5723124"/>
              <a:gd name="connsiteY4" fmla="*/ 4835614 h 5795109"/>
              <a:gd name="connsiteX5" fmla="*/ 394769 w 5723124"/>
              <a:gd name="connsiteY5" fmla="*/ 5795109 h 5795109"/>
              <a:gd name="connsiteX6" fmla="*/ 394769 w 5723124"/>
              <a:gd name="connsiteY6" fmla="*/ 523198 h 5795109"/>
              <a:gd name="connsiteX0" fmla="*/ 473923 w 5802278"/>
              <a:gd name="connsiteY0" fmla="*/ 523198 h 5793397"/>
              <a:gd name="connsiteX1" fmla="*/ 5802278 w 5802278"/>
              <a:gd name="connsiteY1" fmla="*/ 523198 h 5793397"/>
              <a:gd name="connsiteX2" fmla="*/ 4879140 w 5802278"/>
              <a:gd name="connsiteY2" fmla="*/ 1436557 h 5793397"/>
              <a:gd name="connsiteX3" fmla="*/ 1316831 w 5802278"/>
              <a:gd name="connsiteY3" fmla="*/ 1307984 h 5793397"/>
              <a:gd name="connsiteX4" fmla="*/ 1443691 w 5802278"/>
              <a:gd name="connsiteY4" fmla="*/ 4835614 h 5793397"/>
              <a:gd name="connsiteX5" fmla="*/ 218491 w 5802278"/>
              <a:gd name="connsiteY5" fmla="*/ 5793397 h 5793397"/>
              <a:gd name="connsiteX6" fmla="*/ 473923 w 5802278"/>
              <a:gd name="connsiteY6" fmla="*/ 523198 h 5793397"/>
              <a:gd name="connsiteX0" fmla="*/ 473923 w 5802278"/>
              <a:gd name="connsiteY0" fmla="*/ 523198 h 5793397"/>
              <a:gd name="connsiteX1" fmla="*/ 5802278 w 5802278"/>
              <a:gd name="connsiteY1" fmla="*/ 523198 h 5793397"/>
              <a:gd name="connsiteX2" fmla="*/ 4879140 w 5802278"/>
              <a:gd name="connsiteY2" fmla="*/ 1436557 h 5793397"/>
              <a:gd name="connsiteX3" fmla="*/ 1316831 w 5802278"/>
              <a:gd name="connsiteY3" fmla="*/ 1307984 h 5793397"/>
              <a:gd name="connsiteX4" fmla="*/ 1217831 w 5802278"/>
              <a:gd name="connsiteY4" fmla="*/ 5185334 h 5793397"/>
              <a:gd name="connsiteX5" fmla="*/ 218491 w 5802278"/>
              <a:gd name="connsiteY5" fmla="*/ 5793397 h 5793397"/>
              <a:gd name="connsiteX6" fmla="*/ 473923 w 5802278"/>
              <a:gd name="connsiteY6" fmla="*/ 523198 h 5793397"/>
              <a:gd name="connsiteX0" fmla="*/ 473923 w 5676489"/>
              <a:gd name="connsiteY0" fmla="*/ 610008 h 5880207"/>
              <a:gd name="connsiteX1" fmla="*/ 5676489 w 5676489"/>
              <a:gd name="connsiteY1" fmla="*/ 321789 h 5880207"/>
              <a:gd name="connsiteX2" fmla="*/ 4879140 w 5676489"/>
              <a:gd name="connsiteY2" fmla="*/ 1523367 h 5880207"/>
              <a:gd name="connsiteX3" fmla="*/ 1316831 w 5676489"/>
              <a:gd name="connsiteY3" fmla="*/ 1394794 h 5880207"/>
              <a:gd name="connsiteX4" fmla="*/ 1217831 w 5676489"/>
              <a:gd name="connsiteY4" fmla="*/ 5272144 h 5880207"/>
              <a:gd name="connsiteX5" fmla="*/ 218491 w 5676489"/>
              <a:gd name="connsiteY5" fmla="*/ 5880207 h 5880207"/>
              <a:gd name="connsiteX6" fmla="*/ 473923 w 5676489"/>
              <a:gd name="connsiteY6" fmla="*/ 610008 h 5880207"/>
              <a:gd name="connsiteX0" fmla="*/ 473923 w 5676489"/>
              <a:gd name="connsiteY0" fmla="*/ 610008 h 5880207"/>
              <a:gd name="connsiteX1" fmla="*/ 5676489 w 5676489"/>
              <a:gd name="connsiteY1" fmla="*/ 321789 h 5880207"/>
              <a:gd name="connsiteX2" fmla="*/ 4896710 w 5676489"/>
              <a:gd name="connsiteY2" fmla="*/ 1284006 h 5880207"/>
              <a:gd name="connsiteX3" fmla="*/ 1316831 w 5676489"/>
              <a:gd name="connsiteY3" fmla="*/ 1394794 h 5880207"/>
              <a:gd name="connsiteX4" fmla="*/ 1217831 w 5676489"/>
              <a:gd name="connsiteY4" fmla="*/ 5272144 h 5880207"/>
              <a:gd name="connsiteX5" fmla="*/ 218491 w 5676489"/>
              <a:gd name="connsiteY5" fmla="*/ 5880207 h 5880207"/>
              <a:gd name="connsiteX6" fmla="*/ 473923 w 5676489"/>
              <a:gd name="connsiteY6" fmla="*/ 610008 h 5880207"/>
              <a:gd name="connsiteX0" fmla="*/ 473923 w 5676489"/>
              <a:gd name="connsiteY0" fmla="*/ 610008 h 5880207"/>
              <a:gd name="connsiteX1" fmla="*/ 5676489 w 5676489"/>
              <a:gd name="connsiteY1" fmla="*/ 321789 h 5880207"/>
              <a:gd name="connsiteX2" fmla="*/ 4896710 w 5676489"/>
              <a:gd name="connsiteY2" fmla="*/ 1284006 h 5880207"/>
              <a:gd name="connsiteX3" fmla="*/ 1531014 w 5676489"/>
              <a:gd name="connsiteY3" fmla="*/ 1595796 h 5880207"/>
              <a:gd name="connsiteX4" fmla="*/ 1217831 w 5676489"/>
              <a:gd name="connsiteY4" fmla="*/ 5272144 h 5880207"/>
              <a:gd name="connsiteX5" fmla="*/ 218491 w 5676489"/>
              <a:gd name="connsiteY5" fmla="*/ 5880207 h 5880207"/>
              <a:gd name="connsiteX6" fmla="*/ 473923 w 5676489"/>
              <a:gd name="connsiteY6" fmla="*/ 610008 h 58802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76489" h="5880207">
                <a:moveTo>
                  <a:pt x="473923" y="610008"/>
                </a:moveTo>
                <a:cubicBezTo>
                  <a:pt x="1691172" y="-567188"/>
                  <a:pt x="3900371" y="321789"/>
                  <a:pt x="5676489" y="321789"/>
                </a:cubicBezTo>
                <a:lnTo>
                  <a:pt x="4896710" y="1284006"/>
                </a:lnTo>
                <a:cubicBezTo>
                  <a:pt x="3709274" y="1241148"/>
                  <a:pt x="2705592" y="1175576"/>
                  <a:pt x="1531014" y="1595796"/>
                </a:cubicBezTo>
                <a:cubicBezTo>
                  <a:pt x="1126187" y="2784639"/>
                  <a:pt x="1175544" y="4096267"/>
                  <a:pt x="1217831" y="5272144"/>
                </a:cubicBezTo>
                <a:lnTo>
                  <a:pt x="218491" y="5880207"/>
                </a:lnTo>
                <a:cubicBezTo>
                  <a:pt x="218491" y="4122903"/>
                  <a:pt x="-414308" y="1499231"/>
                  <a:pt x="473923" y="610008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04619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1FFCA83-7C83-4B6E-9D77-42ED36C3FD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M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A2AB61D-D432-4058-8836-A8889F53E4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MA"/>
          </a:p>
        </p:txBody>
      </p:sp>
      <p:pic>
        <p:nvPicPr>
          <p:cNvPr id="4" name="Picture 2" descr="D:\علوم الحياة و الأرض\svt collége1\svt 2eme année\2eme\1الظواهر الجيولوجية الباطنية\5التشوهات التكتونية\صور التشوهات\الفوالق\faille_tahiti_plage.JPG">
            <a:extLst>
              <a:ext uri="{FF2B5EF4-FFF2-40B4-BE49-F238E27FC236}">
                <a16:creationId xmlns:a16="http://schemas.microsoft.com/office/drawing/2014/main" id="{54D092B6-1304-40C3-9B57-7759FD59D6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-29029"/>
            <a:ext cx="9144000" cy="6887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A90898A-841E-49F6-AB60-E752A0363D12}"/>
              </a:ext>
            </a:extLst>
          </p:cNvPr>
          <p:cNvSpPr/>
          <p:nvPr/>
        </p:nvSpPr>
        <p:spPr>
          <a:xfrm rot="284658">
            <a:off x="1561745" y="2640147"/>
            <a:ext cx="4020539" cy="1079291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ar-MA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25B61B5-7DB6-4F31-A359-16C81689962D}"/>
              </a:ext>
            </a:extLst>
          </p:cNvPr>
          <p:cNvSpPr/>
          <p:nvPr/>
        </p:nvSpPr>
        <p:spPr>
          <a:xfrm rot="244619">
            <a:off x="6087323" y="3953857"/>
            <a:ext cx="4548065" cy="1079291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ar-MA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44414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2.59259E-6 L -0.06614 -0.15717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16" y="-78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6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39B80A-6909-4794-A9A9-996D51B05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FF0000"/>
                </a:solidFill>
              </a:rPr>
              <a:t>Introduction 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8A8A4A-5AF4-4353-8D46-0C1A9B52ED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1" y="2200727"/>
            <a:ext cx="10058400" cy="390510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800" dirty="0"/>
              <a:t>Les roches a l’intérieure de la terre sont déformées par les forces résultant de la mobilité des plaques lithosphériques, la nature de ces déformations varie en fonction de plusieurs factures : solidification et la nature des roches et direction des forces.</a:t>
            </a:r>
          </a:p>
          <a:p>
            <a:pPr marL="0" indent="0">
              <a:buNone/>
            </a:pPr>
            <a:endParaRPr lang="fr-FR" sz="2800" dirty="0"/>
          </a:p>
          <a:p>
            <a:pPr>
              <a:buFont typeface="Wingdings" panose="05000000000000000000" pitchFamily="2" charset="2"/>
              <a:buChar char="§"/>
            </a:pPr>
            <a:r>
              <a:rPr lang="fr-FR" sz="2400" b="1" dirty="0">
                <a:solidFill>
                  <a:schemeClr val="tx1"/>
                </a:solidFill>
              </a:rPr>
              <a:t> Quels sont les principaux types de déformations tectoniques ?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sz="2400" b="1" dirty="0">
                <a:solidFill>
                  <a:schemeClr val="tx1"/>
                </a:solidFill>
              </a:rPr>
              <a:t> Quelle est la relation entre les déformations tectoniques et la tectonique des plaques ?</a:t>
            </a:r>
          </a:p>
        </p:txBody>
      </p:sp>
    </p:spTree>
    <p:extLst>
      <p:ext uri="{BB962C8B-B14F-4D97-AF65-F5344CB8AC3E}">
        <p14:creationId xmlns:p14="http://schemas.microsoft.com/office/powerpoint/2010/main" val="14331373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69CC2-BC44-4040-B8E8-1EFAEF54F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47920"/>
            <a:ext cx="9848326" cy="728480"/>
          </a:xfrm>
        </p:spPr>
        <p:txBody>
          <a:bodyPr>
            <a:normAutofit fontScale="90000"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I) Les déformations tectoniques cassantes : </a:t>
            </a:r>
            <a:r>
              <a:rPr lang="fr-FR" b="1" u="sng" dirty="0">
                <a:solidFill>
                  <a:srgbClr val="FF0000"/>
                </a:solidFill>
              </a:rPr>
              <a:t>les failles 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B07FFA-2EB4-41BF-A4A6-8B05513C88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8720" y="1424248"/>
            <a:ext cx="9978952" cy="4882341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fr-FR" sz="28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fr-FR" sz="28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fr-FR" sz="3200" b="1" dirty="0">
                <a:solidFill>
                  <a:srgbClr val="00B050"/>
                </a:solidFill>
              </a:rPr>
              <a:t>1) Définition d’une faille :</a:t>
            </a:r>
          </a:p>
          <a:p>
            <a:pPr marL="0" indent="0">
              <a:buNone/>
            </a:pPr>
            <a:endParaRPr lang="fr-FR" sz="3200" dirty="0">
              <a:solidFill>
                <a:schemeClr val="accent4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fr-FR" sz="3200" dirty="0">
                <a:solidFill>
                  <a:schemeClr val="accent4">
                    <a:lumMod val="75000"/>
                  </a:schemeClr>
                </a:solidFill>
              </a:rPr>
              <a:t>- Une faille </a:t>
            </a:r>
            <a:r>
              <a:rPr lang="fr-FR" sz="3200" dirty="0">
                <a:solidFill>
                  <a:schemeClr val="tx1"/>
                </a:solidFill>
              </a:rPr>
              <a:t>est une cassure des roches accompagnée d’un déplacement des masses rocheuse.</a:t>
            </a:r>
          </a:p>
        </p:txBody>
      </p:sp>
    </p:spTree>
    <p:extLst>
      <p:ext uri="{BB962C8B-B14F-4D97-AF65-F5344CB8AC3E}">
        <p14:creationId xmlns:p14="http://schemas.microsoft.com/office/powerpoint/2010/main" val="2487234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B07FFA-2EB4-41BF-A4A6-8B05513C88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8720" y="1027739"/>
            <a:ext cx="9961061" cy="4882341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fr-FR" sz="28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fr-FR" sz="28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fr-FR" sz="2800" dirty="0">
              <a:solidFill>
                <a:schemeClr val="accent4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fr-FR" sz="2800" dirty="0">
                <a:solidFill>
                  <a:schemeClr val="accent4">
                    <a:lumMod val="75000"/>
                  </a:schemeClr>
                </a:solidFill>
              </a:rPr>
              <a:t>Une faille est caractérisée par 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chemeClr val="tx1"/>
                </a:solidFill>
              </a:rPr>
              <a:t>Surface de faille.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chemeClr val="tx1"/>
                </a:solidFill>
              </a:rPr>
              <a:t>Plan de faille.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chemeClr val="tx1"/>
                </a:solidFill>
              </a:rPr>
              <a:t>Compartiment surélevé.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chemeClr val="tx1"/>
                </a:solidFill>
              </a:rPr>
              <a:t>Compartiment abaissé.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E4348E6-95DB-6570-F6E5-A57031AF3D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00B050"/>
                </a:solidFill>
              </a:rPr>
              <a:t>2) Les composants d’une faille: </a:t>
            </a:r>
            <a:endParaRPr lang="fr-FR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556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/>
          <p:nvPr/>
        </p:nvPicPr>
        <p:blipFill>
          <a:blip r:embed="rId2"/>
          <a:stretch>
            <a:fillRect/>
          </a:stretch>
        </p:blipFill>
        <p:spPr>
          <a:xfrm>
            <a:off x="710362" y="728247"/>
            <a:ext cx="10771275" cy="576072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4647246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9DBF696-12AC-43BA-94AC-11870E76FA05}"/>
              </a:ext>
            </a:extLst>
          </p:cNvPr>
          <p:cNvSpPr txBox="1"/>
          <p:nvPr/>
        </p:nvSpPr>
        <p:spPr>
          <a:xfrm>
            <a:off x="1052611" y="2554505"/>
            <a:ext cx="64617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fr-FR" sz="2800" b="1" dirty="0">
                <a:solidFill>
                  <a:schemeClr val="accent6">
                    <a:lumMod val="50000"/>
                  </a:schemeClr>
                </a:solidFill>
              </a:rPr>
              <a:t>3) Les différents types de failles : </a:t>
            </a:r>
          </a:p>
        </p:txBody>
      </p:sp>
      <p:pic>
        <p:nvPicPr>
          <p:cNvPr id="2" name="Image 1"/>
          <p:cNvPicPr/>
          <p:nvPr/>
        </p:nvPicPr>
        <p:blipFill>
          <a:blip r:embed="rId2"/>
          <a:stretch>
            <a:fillRect/>
          </a:stretch>
        </p:blipFill>
        <p:spPr>
          <a:xfrm>
            <a:off x="1052611" y="0"/>
            <a:ext cx="8971280" cy="68580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197421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E1AF813-2D2F-4B78-9216-388AF161ED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47181D2-95D5-4439-9BDF-14D4FDC7BD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5" name="Content Placeholder 4" descr="A picture containing sky, grass, road, outdoor&#10;&#10;Description automatically generated">
            <a:extLst>
              <a:ext uri="{FF2B5EF4-FFF2-40B4-BE49-F238E27FC236}">
                <a16:creationId xmlns:a16="http://schemas.microsoft.com/office/drawing/2014/main" id="{11368B73-F526-0C44-C1DF-5357F93943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500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7240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icture containing ground, grass, outdoor, nature&#10;&#10;Description automatically generated">
            <a:extLst>
              <a:ext uri="{FF2B5EF4-FFF2-40B4-BE49-F238E27FC236}">
                <a16:creationId xmlns:a16="http://schemas.microsoft.com/office/drawing/2014/main" id="{7F6FC28F-B962-1F97-FD24-A6C627AEC7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67974" y="363812"/>
            <a:ext cx="3456051" cy="6130376"/>
          </a:xfrm>
        </p:spPr>
      </p:pic>
    </p:spTree>
    <p:extLst>
      <p:ext uri="{BB962C8B-B14F-4D97-AF65-F5344CB8AC3E}">
        <p14:creationId xmlns:p14="http://schemas.microsoft.com/office/powerpoint/2010/main" val="5633423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69CC2-BC44-4040-B8E8-1EFAEF54F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47920"/>
            <a:ext cx="10620486" cy="728480"/>
          </a:xfrm>
        </p:spPr>
        <p:txBody>
          <a:bodyPr>
            <a:normAutofit/>
          </a:bodyPr>
          <a:lstStyle/>
          <a:p>
            <a:r>
              <a:rPr lang="fr-FR" sz="4300" b="1" dirty="0">
                <a:solidFill>
                  <a:srgbClr val="FF0000"/>
                </a:solidFill>
              </a:rPr>
              <a:t>II) Les déformations tectoniques souples : Les plis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B07FFA-2EB4-41BF-A4A6-8B05513C88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2" y="1424248"/>
            <a:ext cx="10407783" cy="4882341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fr-FR" sz="28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fr-FR" sz="32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fr-FR" sz="3200" b="1" dirty="0">
                <a:solidFill>
                  <a:srgbClr val="00B050"/>
                </a:solidFill>
              </a:rPr>
              <a:t>1) Définition d’un pli :</a:t>
            </a:r>
          </a:p>
          <a:p>
            <a:pPr marL="0" indent="0">
              <a:buNone/>
            </a:pPr>
            <a:endParaRPr lang="fr-FR" sz="3200" dirty="0">
              <a:solidFill>
                <a:schemeClr val="accent4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fr-FR" sz="3200" dirty="0">
                <a:solidFill>
                  <a:schemeClr val="accent4">
                    <a:lumMod val="75000"/>
                  </a:schemeClr>
                </a:solidFill>
              </a:rPr>
              <a:t>- Un pli </a:t>
            </a:r>
            <a:r>
              <a:rPr lang="fr-FR" sz="3200" dirty="0">
                <a:solidFill>
                  <a:schemeClr val="tx1"/>
                </a:solidFill>
              </a:rPr>
              <a:t>est une déformation tectonique suite à laquelle des couches sédimentaires horizontales deviennent courbes.</a:t>
            </a:r>
          </a:p>
        </p:txBody>
      </p:sp>
    </p:spTree>
    <p:extLst>
      <p:ext uri="{BB962C8B-B14F-4D97-AF65-F5344CB8AC3E}">
        <p14:creationId xmlns:p14="http://schemas.microsoft.com/office/powerpoint/2010/main" val="1536020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69CC2-BC44-4040-B8E8-1EFAEF54F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47920"/>
            <a:ext cx="10620486" cy="728480"/>
          </a:xfrm>
        </p:spPr>
        <p:txBody>
          <a:bodyPr>
            <a:normAutofit/>
          </a:bodyPr>
          <a:lstStyle/>
          <a:p>
            <a:r>
              <a:rPr lang="fr-FR" b="1" dirty="0">
                <a:solidFill>
                  <a:srgbClr val="00B050"/>
                </a:solidFill>
              </a:rPr>
              <a:t>2) Les composants d’un pli :</a:t>
            </a:r>
            <a:endParaRPr lang="fr-FR" b="1" u="sng" dirty="0">
              <a:solidFill>
                <a:srgbClr val="00B05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B07FFA-2EB4-41BF-A4A6-8B05513C88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3" y="1424248"/>
            <a:ext cx="9882094" cy="4882341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fr-FR" sz="28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fr-FR" sz="2700" dirty="0">
                <a:solidFill>
                  <a:schemeClr val="tx1"/>
                </a:solidFill>
              </a:rPr>
              <a:t>Un pli comporte :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sz="2700" u="sng" dirty="0">
                <a:solidFill>
                  <a:schemeClr val="tx1"/>
                </a:solidFill>
              </a:rPr>
              <a:t>Axe du p</a:t>
            </a:r>
            <a:r>
              <a:rPr lang="fr-FR" sz="2700" dirty="0">
                <a:solidFill>
                  <a:schemeClr val="tx1"/>
                </a:solidFill>
              </a:rPr>
              <a:t>li : axe de symétrie du pli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sz="2700" u="sng" dirty="0">
                <a:solidFill>
                  <a:schemeClr val="tx1"/>
                </a:solidFill>
              </a:rPr>
              <a:t>Charnière</a:t>
            </a:r>
            <a:r>
              <a:rPr lang="fr-FR" sz="2700" dirty="0">
                <a:solidFill>
                  <a:schemeClr val="tx1"/>
                </a:solidFill>
              </a:rPr>
              <a:t> : c’est la ligne qui passe par les courbures maximales des couches.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sz="2700" u="sng" dirty="0">
                <a:solidFill>
                  <a:schemeClr val="tx1"/>
                </a:solidFill>
              </a:rPr>
              <a:t>Le coté de pli</a:t>
            </a:r>
            <a:r>
              <a:rPr lang="fr-FR" sz="2700" dirty="0">
                <a:solidFill>
                  <a:schemeClr val="tx1"/>
                </a:solidFill>
              </a:rPr>
              <a:t>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sz="2700" u="sng" dirty="0">
                <a:solidFill>
                  <a:schemeClr val="tx1"/>
                </a:solidFill>
              </a:rPr>
              <a:t>Anticlinal</a:t>
            </a:r>
            <a:r>
              <a:rPr lang="fr-FR" sz="2700" dirty="0">
                <a:solidFill>
                  <a:schemeClr val="tx1"/>
                </a:solidFill>
              </a:rPr>
              <a:t> : c’est un pli convexe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sz="2700" u="sng" dirty="0">
                <a:solidFill>
                  <a:schemeClr val="tx1"/>
                </a:solidFill>
              </a:rPr>
              <a:t>Synclinal</a:t>
            </a:r>
            <a:r>
              <a:rPr lang="fr-FR" sz="2700" dirty="0">
                <a:solidFill>
                  <a:schemeClr val="tx1"/>
                </a:solidFill>
              </a:rPr>
              <a:t> : c’est un pli concave</a:t>
            </a:r>
          </a:p>
        </p:txBody>
      </p:sp>
    </p:spTree>
    <p:extLst>
      <p:ext uri="{BB962C8B-B14F-4D97-AF65-F5344CB8AC3E}">
        <p14:creationId xmlns:p14="http://schemas.microsoft.com/office/powerpoint/2010/main" val="3590425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/>
          <p:nvPr/>
        </p:nvPicPr>
        <p:blipFill>
          <a:blip r:embed="rId2"/>
          <a:stretch>
            <a:fillRect/>
          </a:stretch>
        </p:blipFill>
        <p:spPr>
          <a:xfrm>
            <a:off x="919640" y="530542"/>
            <a:ext cx="10191591" cy="5646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2423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E096C22-3FC9-449E-8AE2-1EAB2EEBA93F}"/>
              </a:ext>
            </a:extLst>
          </p:cNvPr>
          <p:cNvSpPr txBox="1"/>
          <p:nvPr/>
        </p:nvSpPr>
        <p:spPr>
          <a:xfrm>
            <a:off x="883920" y="2502654"/>
            <a:ext cx="64617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fr-FR" sz="2800" b="1" dirty="0">
                <a:solidFill>
                  <a:schemeClr val="accent6">
                    <a:lumMod val="50000"/>
                  </a:schemeClr>
                </a:solidFill>
              </a:rPr>
              <a:t>3) Les différents types des plis: </a:t>
            </a:r>
          </a:p>
        </p:txBody>
      </p:sp>
      <p:pic>
        <p:nvPicPr>
          <p:cNvPr id="5" name="Image 4"/>
          <p:cNvPicPr/>
          <p:nvPr/>
        </p:nvPicPr>
        <p:blipFill>
          <a:blip r:embed="rId2"/>
          <a:stretch>
            <a:fillRect/>
          </a:stretch>
        </p:blipFill>
        <p:spPr>
          <a:xfrm>
            <a:off x="792480" y="0"/>
            <a:ext cx="9210199" cy="6891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7584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69CC2-BC44-4040-B8E8-1EFAEF54F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3" y="947920"/>
            <a:ext cx="10009575" cy="728480"/>
          </a:xfrm>
        </p:spPr>
        <p:txBody>
          <a:bodyPr>
            <a:normAutofit fontScale="90000"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III) La relation entre les déformations tectoniques et la tectonique des plaques 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B07FFA-2EB4-41BF-A4A6-8B05513C88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2" y="1556984"/>
            <a:ext cx="10009575" cy="4882341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fr-FR" sz="27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fr-FR" sz="2700" dirty="0">
                <a:solidFill>
                  <a:schemeClr val="tx1"/>
                </a:solidFill>
              </a:rPr>
              <a:t>Au niveau de </a:t>
            </a:r>
            <a:r>
              <a:rPr lang="fr-FR" sz="2700" b="1" u="sng" dirty="0">
                <a:solidFill>
                  <a:schemeClr val="tx1"/>
                </a:solidFill>
              </a:rPr>
              <a:t>limites des plaques lithosphériques</a:t>
            </a:r>
            <a:r>
              <a:rPr lang="fr-FR" sz="2700" dirty="0">
                <a:solidFill>
                  <a:schemeClr val="tx1"/>
                </a:solidFill>
              </a:rPr>
              <a:t>, les roches subissent des </a:t>
            </a:r>
            <a:r>
              <a:rPr lang="fr-FR" sz="2700" b="1" u="sng" dirty="0">
                <a:solidFill>
                  <a:schemeClr val="tx1"/>
                </a:solidFill>
              </a:rPr>
              <a:t>contraintes</a:t>
            </a:r>
            <a:r>
              <a:rPr lang="fr-FR" sz="2700" dirty="0">
                <a:solidFill>
                  <a:schemeClr val="tx1"/>
                </a:solidFill>
              </a:rPr>
              <a:t> liées aux mouvements des plaques :</a:t>
            </a:r>
          </a:p>
          <a:p>
            <a:pPr marL="0" indent="0">
              <a:buNone/>
            </a:pPr>
            <a:r>
              <a:rPr lang="fr-FR" sz="2700" dirty="0">
                <a:solidFill>
                  <a:srgbClr val="7030A0"/>
                </a:solidFill>
              </a:rPr>
              <a:t>- Au niveau de la dorsale océanique (zone de divergence) : </a:t>
            </a:r>
            <a:r>
              <a:rPr lang="fr-FR" sz="2700" dirty="0">
                <a:solidFill>
                  <a:schemeClr val="tx1"/>
                </a:solidFill>
              </a:rPr>
              <a:t>Les roches les plus </a:t>
            </a:r>
            <a:r>
              <a:rPr lang="fr-FR" sz="2700" b="1" u="sng" dirty="0">
                <a:solidFill>
                  <a:schemeClr val="tx1"/>
                </a:solidFill>
              </a:rPr>
              <a:t>rigides</a:t>
            </a:r>
            <a:r>
              <a:rPr lang="fr-FR" sz="2700" dirty="0">
                <a:solidFill>
                  <a:schemeClr val="tx1"/>
                </a:solidFill>
              </a:rPr>
              <a:t> répondent aux contraintes (forces d’Expansions) par des</a:t>
            </a:r>
            <a:r>
              <a:rPr lang="fr-FR" sz="2700" b="1" dirty="0">
                <a:solidFill>
                  <a:srgbClr val="FF0000"/>
                </a:solidFill>
              </a:rPr>
              <a:t> failles normales </a:t>
            </a:r>
            <a:r>
              <a:rPr lang="fr-FR" sz="2700" dirty="0">
                <a:solidFill>
                  <a:schemeClr val="tx1"/>
                </a:solidFill>
              </a:rPr>
              <a:t>ou des </a:t>
            </a:r>
            <a:r>
              <a:rPr lang="fr-FR" sz="2700" b="1" dirty="0">
                <a:solidFill>
                  <a:srgbClr val="FF0000"/>
                </a:solidFill>
              </a:rPr>
              <a:t>failles décrochantes</a:t>
            </a:r>
            <a:r>
              <a:rPr lang="fr-FR" sz="2700" dirty="0">
                <a:solidFill>
                  <a:schemeClr val="tx1"/>
                </a:solidFill>
              </a:rPr>
              <a:t>. </a:t>
            </a:r>
          </a:p>
          <a:p>
            <a:pPr marL="0" indent="0">
              <a:buNone/>
            </a:pPr>
            <a:r>
              <a:rPr lang="fr-FR" sz="2700" dirty="0">
                <a:solidFill>
                  <a:srgbClr val="7030A0"/>
                </a:solidFill>
              </a:rPr>
              <a:t>- Au niveau des zones de subductions (zone de convergence) : </a:t>
            </a:r>
            <a:r>
              <a:rPr lang="fr-FR" sz="2700" dirty="0">
                <a:solidFill>
                  <a:schemeClr val="tx1"/>
                </a:solidFill>
              </a:rPr>
              <a:t>Les roches qui sont relativement </a:t>
            </a:r>
            <a:r>
              <a:rPr lang="fr-FR" sz="2700" b="1" u="sng" dirty="0">
                <a:solidFill>
                  <a:schemeClr val="tx1"/>
                </a:solidFill>
              </a:rPr>
              <a:t>souples</a:t>
            </a:r>
            <a:r>
              <a:rPr lang="fr-FR" sz="2700" dirty="0">
                <a:solidFill>
                  <a:schemeClr val="tx1"/>
                </a:solidFill>
              </a:rPr>
              <a:t> répondent aux contraintes (</a:t>
            </a:r>
            <a:r>
              <a:rPr lang="fr-FR" sz="2700" b="1" u="sng" dirty="0">
                <a:solidFill>
                  <a:schemeClr val="tx1"/>
                </a:solidFill>
              </a:rPr>
              <a:t>forces de contractions</a:t>
            </a:r>
            <a:r>
              <a:rPr lang="fr-FR" sz="2700" dirty="0">
                <a:solidFill>
                  <a:schemeClr val="tx1"/>
                </a:solidFill>
              </a:rPr>
              <a:t>) par des </a:t>
            </a:r>
            <a:r>
              <a:rPr lang="fr-FR" sz="2700" b="1" dirty="0">
                <a:solidFill>
                  <a:srgbClr val="FF0000"/>
                </a:solidFill>
              </a:rPr>
              <a:t>plis</a:t>
            </a:r>
            <a:r>
              <a:rPr lang="fr-FR" sz="2700" dirty="0">
                <a:solidFill>
                  <a:schemeClr val="tx1"/>
                </a:solidFill>
              </a:rPr>
              <a:t> et des </a:t>
            </a:r>
            <a:r>
              <a:rPr lang="fr-FR" sz="2700" b="1" dirty="0">
                <a:solidFill>
                  <a:srgbClr val="FF0000"/>
                </a:solidFill>
              </a:rPr>
              <a:t>failles inverses</a:t>
            </a:r>
            <a:r>
              <a:rPr lang="fr-FR" sz="2700" dirty="0"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0024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399</TotalTime>
  <Words>344</Words>
  <Application>Microsoft Office PowerPoint</Application>
  <PresentationFormat>Widescreen</PresentationFormat>
  <Paragraphs>44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Wingdings</vt:lpstr>
      <vt:lpstr>Retrospect</vt:lpstr>
      <vt:lpstr>LES DÉFORMATIONS TECTONIQUES ET LEUR RELATION AVEC LA TECTONIQUE DES PLAQUES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Introduction :</vt:lpstr>
      <vt:lpstr>I) Les déformations tectoniques cassantes : les failles :</vt:lpstr>
      <vt:lpstr>2) Les composants d’une faille: </vt:lpstr>
      <vt:lpstr>PowerPoint Presentation</vt:lpstr>
      <vt:lpstr>PowerPoint Presentation</vt:lpstr>
      <vt:lpstr>PowerPoint Presentation</vt:lpstr>
      <vt:lpstr>PowerPoint Presentation</vt:lpstr>
      <vt:lpstr>II) Les déformations tectoniques souples : Les plis </vt:lpstr>
      <vt:lpstr>2) Les composants d’un pli :</vt:lpstr>
      <vt:lpstr>PowerPoint Presentation</vt:lpstr>
      <vt:lpstr>PowerPoint Presentation</vt:lpstr>
      <vt:lpstr>III) La relation entre les déformations tectoniques et la tectonique des plaques 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théorie de la tectonique des plques</dc:title>
  <dc:creator>Jassine HADIRI</dc:creator>
  <cp:lastModifiedBy>HADIRI.YASSINE</cp:lastModifiedBy>
  <cp:revision>111</cp:revision>
  <dcterms:created xsi:type="dcterms:W3CDTF">2021-11-02T17:17:08Z</dcterms:created>
  <dcterms:modified xsi:type="dcterms:W3CDTF">2026-10-11T17:10:35Z</dcterms:modified>
</cp:coreProperties>
</file>