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92" r:id="rId1"/>
  </p:sldMasterIdLst>
  <p:sldIdLst>
    <p:sldId id="256" r:id="rId2"/>
    <p:sldId id="289" r:id="rId3"/>
    <p:sldId id="309" r:id="rId4"/>
    <p:sldId id="310" r:id="rId5"/>
    <p:sldId id="259" r:id="rId6"/>
    <p:sldId id="333" r:id="rId7"/>
    <p:sldId id="311" r:id="rId8"/>
    <p:sldId id="334" r:id="rId9"/>
    <p:sldId id="313" r:id="rId10"/>
    <p:sldId id="314" r:id="rId11"/>
    <p:sldId id="315" r:id="rId12"/>
    <p:sldId id="316" r:id="rId13"/>
    <p:sldId id="317" r:id="rId14"/>
    <p:sldId id="318" r:id="rId15"/>
    <p:sldId id="319" r:id="rId16"/>
    <p:sldId id="320" r:id="rId17"/>
    <p:sldId id="321" r:id="rId18"/>
    <p:sldId id="322" r:id="rId19"/>
    <p:sldId id="324" r:id="rId20"/>
    <p:sldId id="328" r:id="rId21"/>
    <p:sldId id="323" r:id="rId22"/>
    <p:sldId id="325" r:id="rId23"/>
    <p:sldId id="326" r:id="rId24"/>
    <p:sldId id="327" r:id="rId25"/>
    <p:sldId id="329" r:id="rId26"/>
    <p:sldId id="330" r:id="rId27"/>
    <p:sldId id="332" r:id="rId28"/>
    <p:sldId id="331" r:id="rId2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C31"/>
    <a:srgbClr val="004620"/>
    <a:srgbClr val="FFFDEE"/>
    <a:srgbClr val="FDECEC"/>
    <a:srgbClr val="FFFDED"/>
    <a:srgbClr val="FFFEF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0" autoAdjust="0"/>
    <p:restoredTop sz="94660"/>
  </p:normalViewPr>
  <p:slideViewPr>
    <p:cSldViewPr snapToGrid="0">
      <p:cViewPr>
        <p:scale>
          <a:sx n="100" d="100"/>
          <a:sy n="100" d="100"/>
        </p:scale>
        <p:origin x="490" y="68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923F103-BC34-4FE4-A40E-EDDEECFDA5D0}" type="datetimeFigureOut">
              <a:rPr lang="en-US" smtClean="0"/>
              <a:pPr/>
              <a:t>10/11/2026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732017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9C9CA7B-DFD4-44B5-8C60-D14B8CD1FB59}" type="datetimeFigureOut">
              <a:rPr lang="en-US" smtClean="0"/>
              <a:t>10/11/2026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9158845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34E6425-0181-43F2-84FC-787E803FD2F8}" type="datetimeFigureOut">
              <a:rPr lang="en-US" smtClean="0"/>
              <a:t>10/11/2026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472496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BDB8791-F1B0-41E7-B7FD-A781E65C4266}" type="datetimeFigureOut">
              <a:rPr lang="en-US" smtClean="0"/>
              <a:t>10/11/2026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0847200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FDD63B2-E120-4ED8-B27B-C685F510A5FE}" type="datetimeFigureOut">
              <a:rPr lang="en-US" smtClean="0"/>
              <a:t>10/11/2026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894617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AA18ACC-A947-437B-A130-35BD54FDF1E9}" type="datetimeFigureOut">
              <a:rPr lang="en-US" smtClean="0"/>
              <a:t>10/11/2026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5033963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7C8D7E02-BCB8-4D50-A234-369438C08659}" type="datetimeFigureOut">
              <a:rPr lang="en-US" smtClean="0"/>
              <a:t>10/11/2026</a:t>
            </a:fld>
            <a:endParaRPr lang="en-US" dirty="0"/>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3114314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76E86A4C-8E40-4F87-A4F0-01A0687C5742}" type="datetimeFigureOut">
              <a:rPr lang="en-US" smtClean="0"/>
              <a:t>10/11/2026</a:t>
            </a:fld>
            <a:endParaRPr lang="en-US" dirty="0"/>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6234153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5E72C73-2D91-4E12-BA25-F0AA0C03599B}" type="datetimeFigureOut">
              <a:rPr lang="en-US" smtClean="0"/>
              <a:t>10/11/2026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9757704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3086D93-FCAC-47E0-A2EE-787E62CA814C}" type="datetimeFigureOut">
              <a:rPr lang="en-US" smtClean="0"/>
              <a:t>10/11/2026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3225529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DA879A6-0FD0-4734-A311-86BFCA472E6E}" type="datetimeFigureOut">
              <a:rPr lang="en-US" smtClean="0"/>
              <a:t>10/11/2026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436977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2BE451C3-0FF4-47C4-B829-773ADF60F88C}" type="datetimeFigureOut">
              <a:rPr lang="en-US" smtClean="0"/>
              <a:t>10/11/2026</a:t>
            </a:fld>
            <a:endParaRPr lang="en-US" dirty="0"/>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D57F1E4F-1CFF-5643-939E-217C01CDF565}" type="slidenum">
              <a:rPr lang="en-US" smtClean="0"/>
              <a:pPr/>
              <a:t>‹#›</a:t>
            </a:fld>
            <a:endParaRPr lang="en-US" dirty="0"/>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75737656"/>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Lst>
  <p:hf sldNum="0" hdr="0" ftr="0" dt="0"/>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 Id="rId5" Type="http://schemas.openxmlformats.org/officeDocument/2006/relationships/image" Target="../media/image9.jpeg"/><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4DCE7356-BA7A-4967-9AD6-1DA9E68E006C}"/>
              </a:ext>
            </a:extLst>
          </p:cNvPr>
          <p:cNvSpPr>
            <a:spLocks noGrp="1"/>
          </p:cNvSpPr>
          <p:nvPr>
            <p:ph type="subTitle" idx="1"/>
          </p:nvPr>
        </p:nvSpPr>
        <p:spPr/>
        <p:txBody>
          <a:bodyPr/>
          <a:lstStyle/>
          <a:p>
            <a:pPr algn="ctr"/>
            <a:r>
              <a:rPr lang="en-US" dirty="0">
                <a:solidFill>
                  <a:schemeClr val="tx1"/>
                </a:solidFill>
              </a:rPr>
              <a:t>Yassine HADIRI</a:t>
            </a:r>
            <a:endParaRPr lang="fr-FR" dirty="0">
              <a:solidFill>
                <a:schemeClr val="tx1"/>
              </a:solidFill>
            </a:endParaRPr>
          </a:p>
        </p:txBody>
      </p:sp>
      <p:sp>
        <p:nvSpPr>
          <p:cNvPr id="6" name="Title 1">
            <a:extLst>
              <a:ext uri="{FF2B5EF4-FFF2-40B4-BE49-F238E27FC236}">
                <a16:creationId xmlns:a16="http://schemas.microsoft.com/office/drawing/2014/main" id="{5B7F2A01-2B39-4646-A490-86FCB6A7DE45}"/>
              </a:ext>
            </a:extLst>
          </p:cNvPr>
          <p:cNvSpPr txBox="1">
            <a:spLocks/>
          </p:cNvSpPr>
          <p:nvPr/>
        </p:nvSpPr>
        <p:spPr bwMode="gray">
          <a:xfrm>
            <a:off x="1154955" y="1347893"/>
            <a:ext cx="8825658" cy="2677648"/>
          </a:xfrm>
          <a:prstGeom prst="rect">
            <a:avLst/>
          </a:prstGeom>
        </p:spPr>
        <p:txBody>
          <a:bodyPr vert="horz" lIns="91440" tIns="45720" rIns="91440" bIns="45720" rtlCol="0" anchor="b">
            <a:noAutofit/>
          </a:bodyPr>
          <a:lstStyle>
            <a:lvl1pPr algn="l" defTabSz="457200" rtl="0" eaLnBrk="1" latinLnBrk="0" hangingPunct="1">
              <a:spcBef>
                <a:spcPct val="0"/>
              </a:spcBef>
              <a:buNone/>
              <a:defRPr sz="54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fr-FR" b="1" dirty="0">
                <a:solidFill>
                  <a:srgbClr val="FF0000"/>
                </a:solidFill>
                <a:latin typeface="+mn-lt"/>
              </a:rPr>
              <a:t>LA FORMATION DES ROCHES MAGMATIQUES</a:t>
            </a:r>
          </a:p>
        </p:txBody>
      </p:sp>
    </p:spTree>
    <p:extLst>
      <p:ext uri="{BB962C8B-B14F-4D97-AF65-F5344CB8AC3E}">
        <p14:creationId xmlns:p14="http://schemas.microsoft.com/office/powerpoint/2010/main" val="8574262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39B80A-6909-4794-A9A9-996D51B051C6}"/>
              </a:ext>
            </a:extLst>
          </p:cNvPr>
          <p:cNvSpPr>
            <a:spLocks noGrp="1"/>
          </p:cNvSpPr>
          <p:nvPr>
            <p:ph type="title"/>
          </p:nvPr>
        </p:nvSpPr>
        <p:spPr/>
        <p:txBody>
          <a:bodyPr/>
          <a:lstStyle/>
          <a:p>
            <a:r>
              <a:rPr lang="fr-FR" b="1" dirty="0">
                <a:solidFill>
                  <a:srgbClr val="FF0000"/>
                </a:solidFill>
              </a:rPr>
              <a:t>Introduction :</a:t>
            </a:r>
          </a:p>
        </p:txBody>
      </p:sp>
      <p:sp>
        <p:nvSpPr>
          <p:cNvPr id="3" name="Content Placeholder 2">
            <a:extLst>
              <a:ext uri="{FF2B5EF4-FFF2-40B4-BE49-F238E27FC236}">
                <a16:creationId xmlns:a16="http://schemas.microsoft.com/office/drawing/2014/main" id="{D38A8A4A-5AF4-4353-8D46-0C1A9B52ED4B}"/>
              </a:ext>
            </a:extLst>
          </p:cNvPr>
          <p:cNvSpPr>
            <a:spLocks noGrp="1"/>
          </p:cNvSpPr>
          <p:nvPr>
            <p:ph idx="1"/>
          </p:nvPr>
        </p:nvSpPr>
        <p:spPr>
          <a:xfrm>
            <a:off x="1097280" y="2180950"/>
            <a:ext cx="10353039" cy="4219849"/>
          </a:xfrm>
        </p:spPr>
        <p:txBody>
          <a:bodyPr>
            <a:noAutofit/>
          </a:bodyPr>
          <a:lstStyle/>
          <a:p>
            <a:pPr marL="0" indent="0">
              <a:buNone/>
            </a:pPr>
            <a:r>
              <a:rPr lang="fr-FR" sz="3200" dirty="0">
                <a:solidFill>
                  <a:schemeClr val="tx1"/>
                </a:solidFill>
              </a:rPr>
              <a:t>La montée du magma au niveau des dorsales océaniques et des zones de subduction, forme une variété de roches magmatiques, ces dernières entrant dans la structure de la croûte continentale et de la croûte océanique.</a:t>
            </a:r>
          </a:p>
          <a:p>
            <a:pPr marL="0" indent="0">
              <a:buNone/>
            </a:pPr>
            <a:endParaRPr lang="fr-FR" sz="3200" dirty="0">
              <a:solidFill>
                <a:schemeClr val="tx1"/>
              </a:solidFill>
            </a:endParaRPr>
          </a:p>
          <a:p>
            <a:pPr>
              <a:buFont typeface="Wingdings" panose="05000000000000000000" pitchFamily="2" charset="2"/>
              <a:buChar char="§"/>
            </a:pPr>
            <a:r>
              <a:rPr lang="ar-MA" sz="2800" b="1" dirty="0">
                <a:solidFill>
                  <a:schemeClr val="tx1"/>
                </a:solidFill>
              </a:rPr>
              <a:t> </a:t>
            </a:r>
            <a:r>
              <a:rPr lang="fr-FR" sz="2800" b="1" dirty="0">
                <a:solidFill>
                  <a:schemeClr val="tx1"/>
                </a:solidFill>
              </a:rPr>
              <a:t>Quelle est la structure des roches magmatiques ?</a:t>
            </a:r>
          </a:p>
          <a:p>
            <a:pPr>
              <a:buFont typeface="Wingdings" panose="05000000000000000000" pitchFamily="2" charset="2"/>
              <a:buChar char="§"/>
            </a:pPr>
            <a:r>
              <a:rPr lang="ar-MA" sz="2800" b="1" dirty="0">
                <a:solidFill>
                  <a:schemeClr val="tx1"/>
                </a:solidFill>
              </a:rPr>
              <a:t> </a:t>
            </a:r>
            <a:r>
              <a:rPr lang="fr-FR" sz="2800" b="1" dirty="0">
                <a:solidFill>
                  <a:schemeClr val="tx1"/>
                </a:solidFill>
              </a:rPr>
              <a:t>Comment </a:t>
            </a:r>
            <a:r>
              <a:rPr lang="en-US" sz="2800" b="1" dirty="0">
                <a:solidFill>
                  <a:schemeClr val="tx1"/>
                </a:solidFill>
              </a:rPr>
              <a:t>se </a:t>
            </a:r>
            <a:r>
              <a:rPr lang="fr-FR" sz="2800" b="1" dirty="0">
                <a:solidFill>
                  <a:schemeClr val="tx1"/>
                </a:solidFill>
              </a:rPr>
              <a:t>forment les roches magmatiques ?</a:t>
            </a:r>
          </a:p>
        </p:txBody>
      </p:sp>
    </p:spTree>
    <p:extLst>
      <p:ext uri="{BB962C8B-B14F-4D97-AF65-F5344CB8AC3E}">
        <p14:creationId xmlns:p14="http://schemas.microsoft.com/office/powerpoint/2010/main" val="14331373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26" name="Picture 2" descr="ما هو حجر البازلت ؟ وكيف يتكون؟ - أنا أصدق العلم"/>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6119" y="0"/>
            <a:ext cx="5514994" cy="3649974"/>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البازلت - منتديات التعليم نت"/>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37821" y="-1"/>
            <a:ext cx="5558062" cy="3601242"/>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غابرو - ويكيبيديا"/>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6119" y="3649975"/>
            <a:ext cx="5378349" cy="3208025"/>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غابرو - ويكيبيديا"/>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74468" y="3601241"/>
            <a:ext cx="5421415" cy="3256758"/>
          </a:xfrm>
          <a:prstGeom prst="rect">
            <a:avLst/>
          </a:prstGeom>
          <a:noFill/>
          <a:extLst>
            <a:ext uri="{909E8E84-426E-40DD-AFC4-6F175D3DCCD1}">
              <a14:hiddenFill xmlns:a14="http://schemas.microsoft.com/office/drawing/2010/main">
                <a:solidFill>
                  <a:srgbClr val="FFFFFF"/>
                </a:solidFill>
              </a14:hiddenFill>
            </a:ext>
          </a:extLst>
        </p:spPr>
      </p:pic>
      <p:sp>
        <p:nvSpPr>
          <p:cNvPr id="2" name="ZoneTexte 1"/>
          <p:cNvSpPr txBox="1"/>
          <p:nvPr/>
        </p:nvSpPr>
        <p:spPr>
          <a:xfrm>
            <a:off x="3425501" y="2726644"/>
            <a:ext cx="5337900" cy="923330"/>
          </a:xfrm>
          <a:prstGeom prst="rect">
            <a:avLst/>
          </a:prstGeom>
          <a:solidFill>
            <a:schemeClr val="bg1">
              <a:lumMod val="95000"/>
            </a:schemeClr>
          </a:solidFill>
        </p:spPr>
        <p:txBody>
          <a:bodyPr wrap="square" rtlCol="0">
            <a:spAutoFit/>
          </a:bodyPr>
          <a:lstStyle/>
          <a:p>
            <a:pPr algn="ctr"/>
            <a:r>
              <a:rPr lang="fr-FR" sz="5400" b="1" dirty="0">
                <a:solidFill>
                  <a:srgbClr val="FF0000"/>
                </a:solidFill>
              </a:rPr>
              <a:t>Roche du Basalte </a:t>
            </a:r>
          </a:p>
        </p:txBody>
      </p:sp>
      <p:sp>
        <p:nvSpPr>
          <p:cNvPr id="7" name="ZoneTexte 6"/>
          <p:cNvSpPr txBox="1"/>
          <p:nvPr/>
        </p:nvSpPr>
        <p:spPr>
          <a:xfrm>
            <a:off x="3522180" y="5934669"/>
            <a:ext cx="5377867" cy="923330"/>
          </a:xfrm>
          <a:prstGeom prst="rect">
            <a:avLst/>
          </a:prstGeom>
          <a:solidFill>
            <a:schemeClr val="bg1">
              <a:lumMod val="95000"/>
            </a:schemeClr>
          </a:solidFill>
        </p:spPr>
        <p:txBody>
          <a:bodyPr wrap="square" rtlCol="0">
            <a:spAutoFit/>
          </a:bodyPr>
          <a:lstStyle/>
          <a:p>
            <a:pPr algn="ctr"/>
            <a:r>
              <a:rPr lang="fr-FR" sz="5400" b="1" dirty="0">
                <a:solidFill>
                  <a:srgbClr val="FF0000"/>
                </a:solidFill>
              </a:rPr>
              <a:t>Roche du Gabbro</a:t>
            </a:r>
          </a:p>
        </p:txBody>
      </p:sp>
    </p:spTree>
    <p:extLst>
      <p:ext uri="{BB962C8B-B14F-4D97-AF65-F5344CB8AC3E}">
        <p14:creationId xmlns:p14="http://schemas.microsoft.com/office/powerpoint/2010/main" val="36685302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050" name="Picture 2" descr="صخور الجرانيت - MODAKRATI"/>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6120" y="3028250"/>
            <a:ext cx="5112913" cy="3829751"/>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ما هو الجرانيت ؟ وكيف يتكون؟ وما هي استخداماته؟ - أنا أصدق العلم"/>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73267" y="3028250"/>
            <a:ext cx="5722615" cy="3829751"/>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صخور الأندزيت - MODAKRATI"/>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6119" y="1"/>
            <a:ext cx="5935038" cy="3028249"/>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التكتونية العامة - النشاط التكتوني و البنيات الجيولوجية المرتبطة به -  إختفاء اللوح المحيطي و الظواهر المرتبطة به - iMadrassa"/>
          <p:cNvPicPr>
            <a:picLocks noChangeAspect="1" noChangeArrowheads="1"/>
          </p:cNvPicPr>
          <p:nvPr/>
        </p:nvPicPr>
        <p:blipFill rotWithShape="1">
          <a:blip r:embed="rId5">
            <a:extLst>
              <a:ext uri="{28A0092B-C50C-407E-A947-70E740481C1C}">
                <a14:useLocalDpi xmlns:a14="http://schemas.microsoft.com/office/drawing/2010/main" val="0"/>
              </a:ext>
            </a:extLst>
          </a:blip>
          <a:srcRect b="16865"/>
          <a:stretch/>
        </p:blipFill>
        <p:spPr bwMode="auto">
          <a:xfrm>
            <a:off x="5578240" y="1"/>
            <a:ext cx="5917642" cy="3232597"/>
          </a:xfrm>
          <a:prstGeom prst="rect">
            <a:avLst/>
          </a:prstGeom>
          <a:noFill/>
          <a:extLst>
            <a:ext uri="{909E8E84-426E-40DD-AFC4-6F175D3DCCD1}">
              <a14:hiddenFill xmlns:a14="http://schemas.microsoft.com/office/drawing/2010/main">
                <a:solidFill>
                  <a:srgbClr val="FFFFFF"/>
                </a:solidFill>
              </a14:hiddenFill>
            </a:ext>
          </a:extLst>
        </p:spPr>
      </p:pic>
      <p:sp>
        <p:nvSpPr>
          <p:cNvPr id="8" name="ZoneTexte 7"/>
          <p:cNvSpPr txBox="1"/>
          <p:nvPr/>
        </p:nvSpPr>
        <p:spPr>
          <a:xfrm>
            <a:off x="3825399" y="2309268"/>
            <a:ext cx="4809174" cy="830997"/>
          </a:xfrm>
          <a:prstGeom prst="rect">
            <a:avLst/>
          </a:prstGeom>
          <a:solidFill>
            <a:schemeClr val="bg1">
              <a:lumMod val="95000"/>
            </a:schemeClr>
          </a:solidFill>
        </p:spPr>
        <p:txBody>
          <a:bodyPr wrap="square" rtlCol="0">
            <a:spAutoFit/>
          </a:bodyPr>
          <a:lstStyle/>
          <a:p>
            <a:pPr algn="ctr"/>
            <a:r>
              <a:rPr lang="fr-FR" sz="4800" b="1" dirty="0">
                <a:solidFill>
                  <a:srgbClr val="FF0000"/>
                </a:solidFill>
              </a:rPr>
              <a:t>Roche d’Andésite</a:t>
            </a:r>
            <a:endParaRPr lang="fr-FR" sz="5400" b="1" dirty="0">
              <a:solidFill>
                <a:srgbClr val="FF0000"/>
              </a:solidFill>
            </a:endParaRPr>
          </a:p>
        </p:txBody>
      </p:sp>
      <p:sp>
        <p:nvSpPr>
          <p:cNvPr id="9" name="ZoneTexte 8"/>
          <p:cNvSpPr txBox="1"/>
          <p:nvPr/>
        </p:nvSpPr>
        <p:spPr>
          <a:xfrm>
            <a:off x="3600575" y="6056498"/>
            <a:ext cx="5239040" cy="923330"/>
          </a:xfrm>
          <a:prstGeom prst="rect">
            <a:avLst/>
          </a:prstGeom>
          <a:solidFill>
            <a:schemeClr val="bg1">
              <a:lumMod val="95000"/>
            </a:schemeClr>
          </a:solidFill>
        </p:spPr>
        <p:txBody>
          <a:bodyPr wrap="square" rtlCol="0">
            <a:spAutoFit/>
          </a:bodyPr>
          <a:lstStyle/>
          <a:p>
            <a:pPr algn="ctr"/>
            <a:r>
              <a:rPr lang="fr-FR" sz="5400" b="1" dirty="0">
                <a:solidFill>
                  <a:srgbClr val="FF0000"/>
                </a:solidFill>
              </a:rPr>
              <a:t>Roche du Granite </a:t>
            </a:r>
          </a:p>
        </p:txBody>
      </p:sp>
    </p:spTree>
    <p:extLst>
      <p:ext uri="{BB962C8B-B14F-4D97-AF65-F5344CB8AC3E}">
        <p14:creationId xmlns:p14="http://schemas.microsoft.com/office/powerpoint/2010/main" val="42149152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469CC2-BC44-4040-B8E8-1EFAEF54FDC7}"/>
              </a:ext>
            </a:extLst>
          </p:cNvPr>
          <p:cNvSpPr>
            <a:spLocks noGrp="1"/>
          </p:cNvSpPr>
          <p:nvPr>
            <p:ph type="title"/>
          </p:nvPr>
        </p:nvSpPr>
        <p:spPr>
          <a:xfrm>
            <a:off x="1154954" y="988560"/>
            <a:ext cx="9980078" cy="728480"/>
          </a:xfrm>
        </p:spPr>
        <p:txBody>
          <a:bodyPr>
            <a:normAutofit fontScale="90000"/>
          </a:bodyPr>
          <a:lstStyle/>
          <a:p>
            <a:r>
              <a:rPr lang="fr-FR" b="1" dirty="0">
                <a:solidFill>
                  <a:srgbClr val="FF0000"/>
                </a:solidFill>
                <a:latin typeface="+mn-lt"/>
              </a:rPr>
              <a:t>I) Les roches magmatiques des dorsales océaniques :</a:t>
            </a:r>
          </a:p>
        </p:txBody>
      </p:sp>
      <p:sp>
        <p:nvSpPr>
          <p:cNvPr id="3" name="Content Placeholder 2">
            <a:extLst>
              <a:ext uri="{FF2B5EF4-FFF2-40B4-BE49-F238E27FC236}">
                <a16:creationId xmlns:a16="http://schemas.microsoft.com/office/drawing/2014/main" id="{4CB07FFA-2EB4-41BF-A4A6-8B05513C88F0}"/>
              </a:ext>
            </a:extLst>
          </p:cNvPr>
          <p:cNvSpPr>
            <a:spLocks noGrp="1"/>
          </p:cNvSpPr>
          <p:nvPr>
            <p:ph idx="1"/>
          </p:nvPr>
        </p:nvSpPr>
        <p:spPr>
          <a:xfrm>
            <a:off x="1154954" y="2058875"/>
            <a:ext cx="10681446" cy="4165599"/>
          </a:xfrm>
        </p:spPr>
        <p:txBody>
          <a:bodyPr>
            <a:noAutofit/>
          </a:bodyPr>
          <a:lstStyle/>
          <a:p>
            <a:pPr marL="0" indent="0">
              <a:buNone/>
            </a:pPr>
            <a:r>
              <a:rPr lang="fr-FR" sz="3200" b="1" dirty="0">
                <a:solidFill>
                  <a:srgbClr val="00B050"/>
                </a:solidFill>
              </a:rPr>
              <a:t>1) Observation des roches : Basalte et Gabbro :</a:t>
            </a:r>
          </a:p>
          <a:p>
            <a:pPr marL="0" indent="0">
              <a:buNone/>
            </a:pPr>
            <a:r>
              <a:rPr lang="fr-FR" sz="3200" b="1" dirty="0">
                <a:solidFill>
                  <a:schemeClr val="tx1"/>
                </a:solidFill>
              </a:rPr>
              <a:t>a- Observation à l’œil nu :</a:t>
            </a:r>
          </a:p>
          <a:p>
            <a:pPr marL="0" indent="0">
              <a:buNone/>
            </a:pPr>
            <a:r>
              <a:rPr lang="fr-FR" sz="2400" dirty="0">
                <a:solidFill>
                  <a:schemeClr val="accent4">
                    <a:lumMod val="75000"/>
                  </a:schemeClr>
                </a:solidFill>
              </a:rPr>
              <a:t> </a:t>
            </a:r>
          </a:p>
          <a:p>
            <a:pPr marL="0" indent="0">
              <a:buNone/>
            </a:pPr>
            <a:endParaRPr lang="fr-FR" sz="2400" dirty="0">
              <a:solidFill>
                <a:schemeClr val="tx1"/>
              </a:solidFill>
            </a:endParaRPr>
          </a:p>
        </p:txBody>
      </p:sp>
    </p:spTree>
    <p:extLst>
      <p:ext uri="{BB962C8B-B14F-4D97-AF65-F5344CB8AC3E}">
        <p14:creationId xmlns:p14="http://schemas.microsoft.com/office/powerpoint/2010/main" val="24872347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79C1906C-E3BD-B7B4-CA1A-6F0F724AA572}"/>
              </a:ext>
            </a:extLst>
          </p:cNvPr>
          <p:cNvPicPr>
            <a:picLocks noGrp="1" noChangeAspect="1"/>
          </p:cNvPicPr>
          <p:nvPr>
            <p:ph idx="1"/>
          </p:nvPr>
        </p:nvPicPr>
        <p:blipFill>
          <a:blip r:embed="rId2"/>
          <a:srcRect l="50571" r="-571"/>
          <a:stretch>
            <a:fillRect/>
          </a:stretch>
        </p:blipFill>
        <p:spPr>
          <a:xfrm>
            <a:off x="3901440" y="131147"/>
            <a:ext cx="4389120" cy="6595705"/>
          </a:xfrm>
          <a:prstGeom prst="rect">
            <a:avLst/>
          </a:prstGeom>
        </p:spPr>
      </p:pic>
    </p:spTree>
    <p:extLst>
      <p:ext uri="{BB962C8B-B14F-4D97-AF65-F5344CB8AC3E}">
        <p14:creationId xmlns:p14="http://schemas.microsoft.com/office/powerpoint/2010/main" val="4352833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CB07FFA-2EB4-41BF-A4A6-8B05513C88F0}"/>
              </a:ext>
            </a:extLst>
          </p:cNvPr>
          <p:cNvSpPr>
            <a:spLocks noGrp="1"/>
          </p:cNvSpPr>
          <p:nvPr>
            <p:ph idx="1"/>
          </p:nvPr>
        </p:nvSpPr>
        <p:spPr>
          <a:xfrm>
            <a:off x="1095637" y="2280099"/>
            <a:ext cx="10000725" cy="3229281"/>
          </a:xfrm>
        </p:spPr>
        <p:txBody>
          <a:bodyPr>
            <a:noAutofit/>
          </a:bodyPr>
          <a:lstStyle/>
          <a:p>
            <a:pPr marL="0" indent="0">
              <a:buNone/>
            </a:pPr>
            <a:r>
              <a:rPr lang="fr-FR" sz="3200" dirty="0">
                <a:solidFill>
                  <a:schemeClr val="tx1"/>
                </a:solidFill>
              </a:rPr>
              <a:t>Les dorsales océaniques sont constituées essentiellement de Basalte et Gabbro :</a:t>
            </a:r>
          </a:p>
          <a:p>
            <a:pPr marL="0" indent="0">
              <a:buNone/>
            </a:pPr>
            <a:r>
              <a:rPr lang="fr-FR" sz="3200" dirty="0">
                <a:solidFill>
                  <a:schemeClr val="tx1"/>
                </a:solidFill>
              </a:rPr>
              <a:t>- </a:t>
            </a:r>
            <a:r>
              <a:rPr lang="fr-FR" sz="3200" b="1" dirty="0">
                <a:solidFill>
                  <a:schemeClr val="tx1"/>
                </a:solidFill>
              </a:rPr>
              <a:t>Le basalte </a:t>
            </a:r>
            <a:r>
              <a:rPr lang="fr-FR" sz="3200" dirty="0">
                <a:solidFill>
                  <a:schemeClr val="tx1"/>
                </a:solidFill>
              </a:rPr>
              <a:t>est une roche magmatique de couleur sombre avec des petit Lacunes.</a:t>
            </a:r>
          </a:p>
          <a:p>
            <a:pPr marL="0" indent="0">
              <a:buNone/>
            </a:pPr>
            <a:r>
              <a:rPr lang="fr-FR" sz="3200" dirty="0">
                <a:solidFill>
                  <a:schemeClr val="tx1"/>
                </a:solidFill>
              </a:rPr>
              <a:t>- </a:t>
            </a:r>
            <a:r>
              <a:rPr lang="fr-FR" sz="3200" b="1" dirty="0">
                <a:solidFill>
                  <a:schemeClr val="tx1"/>
                </a:solidFill>
              </a:rPr>
              <a:t>Le gabbro </a:t>
            </a:r>
            <a:r>
              <a:rPr lang="fr-FR" sz="3200" dirty="0">
                <a:solidFill>
                  <a:schemeClr val="tx1"/>
                </a:solidFill>
              </a:rPr>
              <a:t>est une roche magmatique de couleur vert a noir.</a:t>
            </a:r>
          </a:p>
        </p:txBody>
      </p:sp>
    </p:spTree>
    <p:extLst>
      <p:ext uri="{BB962C8B-B14F-4D97-AF65-F5344CB8AC3E}">
        <p14:creationId xmlns:p14="http://schemas.microsoft.com/office/powerpoint/2010/main" val="14602290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85261366-6A43-4474-D125-193D4C7D50F6}"/>
            </a:ext>
          </a:extLst>
        </p:cNvPr>
        <p:cNvGrpSpPr/>
        <p:nvPr/>
      </p:nvGrpSpPr>
      <p:grpSpPr>
        <a:xfrm>
          <a:off x="0" y="0"/>
          <a:ext cx="0" cy="0"/>
          <a:chOff x="0" y="0"/>
          <a:chExt cx="0" cy="0"/>
        </a:xfrm>
      </p:grpSpPr>
      <p:sp>
        <p:nvSpPr>
          <p:cNvPr id="16" name="Title 15">
            <a:extLst>
              <a:ext uri="{FF2B5EF4-FFF2-40B4-BE49-F238E27FC236}">
                <a16:creationId xmlns:a16="http://schemas.microsoft.com/office/drawing/2014/main" id="{6D8651CD-C83B-3BD7-DE77-1056BAFF37AD}"/>
              </a:ext>
            </a:extLst>
          </p:cNvPr>
          <p:cNvSpPr>
            <a:spLocks noGrp="1"/>
          </p:cNvSpPr>
          <p:nvPr>
            <p:ph type="title"/>
          </p:nvPr>
        </p:nvSpPr>
        <p:spPr>
          <a:xfrm>
            <a:off x="1097280" y="286603"/>
            <a:ext cx="10058400" cy="1450757"/>
          </a:xfrm>
        </p:spPr>
        <p:txBody>
          <a:bodyPr/>
          <a:lstStyle/>
          <a:p>
            <a:r>
              <a:rPr lang="fr-FR" b="1" dirty="0">
                <a:solidFill>
                  <a:schemeClr val="tx1"/>
                </a:solidFill>
              </a:rPr>
              <a:t>b- Observation au microscope polarisant:</a:t>
            </a:r>
            <a:endParaRPr lang="fr-FR" dirty="0"/>
          </a:p>
        </p:txBody>
      </p:sp>
    </p:spTree>
    <p:extLst>
      <p:ext uri="{BB962C8B-B14F-4D97-AF65-F5344CB8AC3E}">
        <p14:creationId xmlns:p14="http://schemas.microsoft.com/office/powerpoint/2010/main" val="6644897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6697C7F2-C4BD-46EF-9871-7D69D0106F84}"/>
              </a:ext>
            </a:extLst>
          </p:cNvPr>
          <p:cNvPicPr>
            <a:picLocks noChangeAspect="1"/>
          </p:cNvPicPr>
          <p:nvPr/>
        </p:nvPicPr>
        <p:blipFill rotWithShape="1">
          <a:blip r:embed="rId2"/>
          <a:srcRect l="507" t="-4259" r="15095" b="4259"/>
          <a:stretch/>
        </p:blipFill>
        <p:spPr>
          <a:xfrm>
            <a:off x="2348959" y="3291840"/>
            <a:ext cx="7498080" cy="3510285"/>
          </a:xfrm>
          <a:prstGeom prst="rect">
            <a:avLst/>
          </a:prstGeom>
        </p:spPr>
      </p:pic>
      <p:sp>
        <p:nvSpPr>
          <p:cNvPr id="5" name="Rectangle 4">
            <a:extLst>
              <a:ext uri="{FF2B5EF4-FFF2-40B4-BE49-F238E27FC236}">
                <a16:creationId xmlns:a16="http://schemas.microsoft.com/office/drawing/2014/main" id="{666BC59D-511F-442C-88F9-222EF59131C7}"/>
              </a:ext>
            </a:extLst>
          </p:cNvPr>
          <p:cNvSpPr/>
          <p:nvPr/>
        </p:nvSpPr>
        <p:spPr>
          <a:xfrm>
            <a:off x="3662182" y="4707310"/>
            <a:ext cx="2164676" cy="826662"/>
          </a:xfrm>
          <a:prstGeom prst="rect">
            <a:avLst/>
          </a:prstGeom>
          <a:solidFill>
            <a:srgbClr val="FDECEC"/>
          </a:solidFill>
          <a:ln>
            <a:solidFill>
              <a:srgbClr val="FDECE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Rectangle 5">
            <a:extLst>
              <a:ext uri="{FF2B5EF4-FFF2-40B4-BE49-F238E27FC236}">
                <a16:creationId xmlns:a16="http://schemas.microsoft.com/office/drawing/2014/main" id="{7B6D29A5-CFE6-44BA-BD77-EC1DE34DC1C2}"/>
              </a:ext>
            </a:extLst>
          </p:cNvPr>
          <p:cNvSpPr/>
          <p:nvPr/>
        </p:nvSpPr>
        <p:spPr>
          <a:xfrm>
            <a:off x="3662182" y="5717993"/>
            <a:ext cx="2164676" cy="929244"/>
          </a:xfrm>
          <a:prstGeom prst="rect">
            <a:avLst/>
          </a:prstGeom>
          <a:solidFill>
            <a:srgbClr val="FDECEC"/>
          </a:solidFill>
          <a:ln>
            <a:solidFill>
              <a:srgbClr val="FDECE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a:extLst>
              <a:ext uri="{FF2B5EF4-FFF2-40B4-BE49-F238E27FC236}">
                <a16:creationId xmlns:a16="http://schemas.microsoft.com/office/drawing/2014/main" id="{5953D249-A72C-4540-9307-C661193A31AE}"/>
              </a:ext>
            </a:extLst>
          </p:cNvPr>
          <p:cNvSpPr/>
          <p:nvPr/>
        </p:nvSpPr>
        <p:spPr>
          <a:xfrm>
            <a:off x="5912370" y="4655932"/>
            <a:ext cx="1170095" cy="826662"/>
          </a:xfrm>
          <a:prstGeom prst="rect">
            <a:avLst/>
          </a:prstGeom>
          <a:solidFill>
            <a:srgbClr val="FDECEC"/>
          </a:solidFill>
          <a:ln>
            <a:solidFill>
              <a:srgbClr val="FDECE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Rectangle 8">
            <a:extLst>
              <a:ext uri="{FF2B5EF4-FFF2-40B4-BE49-F238E27FC236}">
                <a16:creationId xmlns:a16="http://schemas.microsoft.com/office/drawing/2014/main" id="{53F9BED4-8B67-4B94-8E6B-2B754E6938C5}"/>
              </a:ext>
            </a:extLst>
          </p:cNvPr>
          <p:cNvSpPr/>
          <p:nvPr/>
        </p:nvSpPr>
        <p:spPr>
          <a:xfrm>
            <a:off x="5916823" y="5717993"/>
            <a:ext cx="1170095" cy="826662"/>
          </a:xfrm>
          <a:prstGeom prst="rect">
            <a:avLst/>
          </a:prstGeom>
          <a:solidFill>
            <a:srgbClr val="FDECEC"/>
          </a:solidFill>
          <a:ln>
            <a:solidFill>
              <a:srgbClr val="FDECE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Rectangle 9">
            <a:extLst>
              <a:ext uri="{FF2B5EF4-FFF2-40B4-BE49-F238E27FC236}">
                <a16:creationId xmlns:a16="http://schemas.microsoft.com/office/drawing/2014/main" id="{8145FA01-2814-4E58-B2A9-C93C30A808BB}"/>
              </a:ext>
            </a:extLst>
          </p:cNvPr>
          <p:cNvSpPr/>
          <p:nvPr/>
        </p:nvSpPr>
        <p:spPr>
          <a:xfrm>
            <a:off x="7165134" y="5759613"/>
            <a:ext cx="1287104" cy="826662"/>
          </a:xfrm>
          <a:prstGeom prst="rect">
            <a:avLst/>
          </a:prstGeom>
          <a:solidFill>
            <a:srgbClr val="FDECEC"/>
          </a:solidFill>
          <a:ln>
            <a:solidFill>
              <a:srgbClr val="FDECE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Rectangle 10">
            <a:extLst>
              <a:ext uri="{FF2B5EF4-FFF2-40B4-BE49-F238E27FC236}">
                <a16:creationId xmlns:a16="http://schemas.microsoft.com/office/drawing/2014/main" id="{5455C52B-A628-4608-A23B-2A4F7B8D6735}"/>
              </a:ext>
            </a:extLst>
          </p:cNvPr>
          <p:cNvSpPr/>
          <p:nvPr/>
        </p:nvSpPr>
        <p:spPr>
          <a:xfrm>
            <a:off x="7184984" y="4685428"/>
            <a:ext cx="1241267" cy="826662"/>
          </a:xfrm>
          <a:prstGeom prst="rect">
            <a:avLst/>
          </a:prstGeom>
          <a:solidFill>
            <a:srgbClr val="FDECEC"/>
          </a:solidFill>
          <a:ln>
            <a:solidFill>
              <a:srgbClr val="FDECE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Rectangle 11">
            <a:extLst>
              <a:ext uri="{FF2B5EF4-FFF2-40B4-BE49-F238E27FC236}">
                <a16:creationId xmlns:a16="http://schemas.microsoft.com/office/drawing/2014/main" id="{ED28B2EB-F532-4029-A28B-E86D103F024E}"/>
              </a:ext>
            </a:extLst>
          </p:cNvPr>
          <p:cNvSpPr/>
          <p:nvPr/>
        </p:nvSpPr>
        <p:spPr>
          <a:xfrm>
            <a:off x="8528770" y="4766708"/>
            <a:ext cx="1241267" cy="826662"/>
          </a:xfrm>
          <a:prstGeom prst="rect">
            <a:avLst/>
          </a:prstGeom>
          <a:solidFill>
            <a:srgbClr val="FDECEC"/>
          </a:solidFill>
          <a:ln>
            <a:solidFill>
              <a:srgbClr val="FDECE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Rectangle 12">
            <a:extLst>
              <a:ext uri="{FF2B5EF4-FFF2-40B4-BE49-F238E27FC236}">
                <a16:creationId xmlns:a16="http://schemas.microsoft.com/office/drawing/2014/main" id="{55C0B0E9-C395-4911-9BF0-4EFDF836F34F}"/>
              </a:ext>
            </a:extLst>
          </p:cNvPr>
          <p:cNvSpPr/>
          <p:nvPr/>
        </p:nvSpPr>
        <p:spPr>
          <a:xfrm>
            <a:off x="8528770" y="5769284"/>
            <a:ext cx="1170095" cy="826662"/>
          </a:xfrm>
          <a:prstGeom prst="rect">
            <a:avLst/>
          </a:prstGeom>
          <a:solidFill>
            <a:srgbClr val="FDECEC"/>
          </a:solidFill>
          <a:ln>
            <a:solidFill>
              <a:srgbClr val="FDECE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 name="Picture 1">
            <a:extLst>
              <a:ext uri="{FF2B5EF4-FFF2-40B4-BE49-F238E27FC236}">
                <a16:creationId xmlns:a16="http://schemas.microsoft.com/office/drawing/2014/main" id="{D17641A8-D6C6-4AFF-0220-F80B06DEC239}"/>
              </a:ext>
            </a:extLst>
          </p:cNvPr>
          <p:cNvPicPr>
            <a:picLocks noChangeAspect="1"/>
          </p:cNvPicPr>
          <p:nvPr/>
        </p:nvPicPr>
        <p:blipFill>
          <a:blip r:embed="rId3"/>
          <a:stretch>
            <a:fillRect/>
          </a:stretch>
        </p:blipFill>
        <p:spPr>
          <a:xfrm>
            <a:off x="2683098" y="-81286"/>
            <a:ext cx="7091486" cy="3510286"/>
          </a:xfrm>
          <a:prstGeom prst="rect">
            <a:avLst/>
          </a:prstGeom>
        </p:spPr>
      </p:pic>
    </p:spTree>
    <p:extLst>
      <p:ext uri="{BB962C8B-B14F-4D97-AF65-F5344CB8AC3E}">
        <p14:creationId xmlns:p14="http://schemas.microsoft.com/office/powerpoint/2010/main" val="26151409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 presetClass="exit"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1" presetClass="exit" presetSubtype="0" fill="hold" grpId="0" nodeType="clickEffect">
                                  <p:stCondLst>
                                    <p:cond delay="0"/>
                                  </p:stCondLst>
                                  <p:childTnLst>
                                    <p:set>
                                      <p:cBhvr>
                                        <p:cTn id="30" dur="1" fill="hold">
                                          <p:stCondLst>
                                            <p:cond delay="0"/>
                                          </p:stCondLst>
                                        </p:cTn>
                                        <p:tgtEl>
                                          <p:spTgt spid="10"/>
                                        </p:tgtEl>
                                        <p:attrNameLst>
                                          <p:attrName>style.visibility</p:attrName>
                                        </p:attrNameLst>
                                      </p:cBhvr>
                                      <p:to>
                                        <p:strVal val="hidden"/>
                                      </p:to>
                                    </p:set>
                                  </p:childTnLst>
                                </p:cTn>
                              </p:par>
                            </p:childTnLst>
                          </p:cTn>
                        </p:par>
                      </p:childTnLst>
                    </p:cTn>
                  </p:par>
                  <p:par>
                    <p:cTn id="31" fill="hold">
                      <p:stCondLst>
                        <p:cond delay="indefinite"/>
                      </p:stCondLst>
                      <p:childTnLst>
                        <p:par>
                          <p:cTn id="32" fill="hold">
                            <p:stCondLst>
                              <p:cond delay="0"/>
                            </p:stCondLst>
                            <p:childTnLst>
                              <p:par>
                                <p:cTn id="33" presetID="1" presetClass="exit" presetSubtype="0" fill="hold" grpId="0" nodeType="clickEffect">
                                  <p:stCondLst>
                                    <p:cond delay="0"/>
                                  </p:stCondLst>
                                  <p:childTnLst>
                                    <p:set>
                                      <p:cBhvr>
                                        <p:cTn id="34" dur="1" fill="hold">
                                          <p:stCondLst>
                                            <p:cond delay="0"/>
                                          </p:stCondLst>
                                        </p:cTn>
                                        <p:tgtEl>
                                          <p:spTgt spid="1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9" grpId="0" animBg="1"/>
      <p:bldP spid="10" grpId="0" animBg="1"/>
      <p:bldP spid="11" grpId="0" animBg="1"/>
      <p:bldP spid="12" grpId="0" animBg="1"/>
      <p:bldP spid="13" grpId="0" animBg="1"/>
    </p:bld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469CC2-BC44-4040-B8E8-1EFAEF54FDC7}"/>
              </a:ext>
            </a:extLst>
          </p:cNvPr>
          <p:cNvSpPr>
            <a:spLocks noGrp="1"/>
          </p:cNvSpPr>
          <p:nvPr>
            <p:ph type="title"/>
          </p:nvPr>
        </p:nvSpPr>
        <p:spPr>
          <a:xfrm>
            <a:off x="1154954" y="988560"/>
            <a:ext cx="10336006" cy="728480"/>
          </a:xfrm>
        </p:spPr>
        <p:txBody>
          <a:bodyPr>
            <a:normAutofit/>
          </a:bodyPr>
          <a:lstStyle/>
          <a:p>
            <a:r>
              <a:rPr lang="fr-FR" b="1" dirty="0">
                <a:solidFill>
                  <a:srgbClr val="FF0000"/>
                </a:solidFill>
              </a:rPr>
              <a:t>Conclusion : </a:t>
            </a:r>
            <a:endParaRPr lang="fr-FR" b="1" dirty="0"/>
          </a:p>
        </p:txBody>
      </p:sp>
      <p:sp>
        <p:nvSpPr>
          <p:cNvPr id="3" name="Content Placeholder 2">
            <a:extLst>
              <a:ext uri="{FF2B5EF4-FFF2-40B4-BE49-F238E27FC236}">
                <a16:creationId xmlns:a16="http://schemas.microsoft.com/office/drawing/2014/main" id="{4CB07FFA-2EB4-41BF-A4A6-8B05513C88F0}"/>
              </a:ext>
            </a:extLst>
          </p:cNvPr>
          <p:cNvSpPr>
            <a:spLocks noGrp="1"/>
          </p:cNvSpPr>
          <p:nvPr>
            <p:ph idx="1"/>
          </p:nvPr>
        </p:nvSpPr>
        <p:spPr>
          <a:xfrm>
            <a:off x="1154954" y="2098532"/>
            <a:ext cx="9935833" cy="4165599"/>
          </a:xfrm>
        </p:spPr>
        <p:txBody>
          <a:bodyPr>
            <a:noAutofit/>
          </a:bodyPr>
          <a:lstStyle/>
          <a:p>
            <a:pPr marL="0" indent="0" algn="just">
              <a:buNone/>
            </a:pPr>
            <a:r>
              <a:rPr lang="fr-FR" sz="3600" dirty="0">
                <a:solidFill>
                  <a:schemeClr val="tx1"/>
                </a:solidFill>
              </a:rPr>
              <a:t>- </a:t>
            </a:r>
            <a:r>
              <a:rPr lang="fr-FR" sz="3600" b="1" u="sng" dirty="0">
                <a:solidFill>
                  <a:schemeClr val="tx1"/>
                </a:solidFill>
              </a:rPr>
              <a:t>Le basalte </a:t>
            </a:r>
            <a:r>
              <a:rPr lang="fr-FR" sz="3600" dirty="0">
                <a:solidFill>
                  <a:schemeClr val="tx1"/>
                </a:solidFill>
              </a:rPr>
              <a:t>est une roche magmatique effusive à texture </a:t>
            </a:r>
            <a:r>
              <a:rPr lang="fr-FR" sz="3600" b="1" dirty="0">
                <a:solidFill>
                  <a:schemeClr val="tx1"/>
                </a:solidFill>
              </a:rPr>
              <a:t>microlitique</a:t>
            </a:r>
            <a:r>
              <a:rPr lang="fr-FR" sz="3600" dirty="0">
                <a:solidFill>
                  <a:schemeClr val="tx1"/>
                </a:solidFill>
              </a:rPr>
              <a:t>, est essentiellement composée de </a:t>
            </a:r>
            <a:r>
              <a:rPr lang="fr-FR" sz="3600" b="1" dirty="0">
                <a:solidFill>
                  <a:schemeClr val="tx1"/>
                </a:solidFill>
              </a:rPr>
              <a:t>plagioclases</a:t>
            </a:r>
            <a:r>
              <a:rPr lang="fr-FR" sz="3600" dirty="0">
                <a:solidFill>
                  <a:schemeClr val="tx1"/>
                </a:solidFill>
              </a:rPr>
              <a:t> (environ 50 %), de </a:t>
            </a:r>
            <a:r>
              <a:rPr lang="fr-FR" sz="3600" b="1" dirty="0">
                <a:solidFill>
                  <a:schemeClr val="tx1"/>
                </a:solidFill>
              </a:rPr>
              <a:t>pyroxènes</a:t>
            </a:r>
            <a:r>
              <a:rPr lang="fr-FR" sz="3600" dirty="0">
                <a:solidFill>
                  <a:schemeClr val="tx1"/>
                </a:solidFill>
              </a:rPr>
              <a:t> (de 20 à 40 %), </a:t>
            </a:r>
            <a:r>
              <a:rPr lang="fr-FR" sz="3600" b="1" dirty="0">
                <a:solidFill>
                  <a:schemeClr val="tx1"/>
                </a:solidFill>
              </a:rPr>
              <a:t>d'olivine</a:t>
            </a:r>
            <a:r>
              <a:rPr lang="fr-FR" sz="3600" dirty="0">
                <a:solidFill>
                  <a:schemeClr val="tx1"/>
                </a:solidFill>
              </a:rPr>
              <a:t> (10 à 25 %).</a:t>
            </a:r>
          </a:p>
          <a:p>
            <a:pPr marL="0" indent="0" algn="just">
              <a:buNone/>
            </a:pPr>
            <a:r>
              <a:rPr lang="fr-FR" sz="3600" b="1" dirty="0">
                <a:solidFill>
                  <a:schemeClr val="tx1"/>
                </a:solidFill>
              </a:rPr>
              <a:t>- </a:t>
            </a:r>
            <a:r>
              <a:rPr lang="fr-FR" sz="3600" b="1" u="sng" dirty="0">
                <a:solidFill>
                  <a:schemeClr val="tx1"/>
                </a:solidFill>
              </a:rPr>
              <a:t>Le gabbro </a:t>
            </a:r>
            <a:r>
              <a:rPr lang="fr-FR" sz="3600" dirty="0">
                <a:solidFill>
                  <a:schemeClr val="tx1"/>
                </a:solidFill>
              </a:rPr>
              <a:t>est une roche magmatique à texture </a:t>
            </a:r>
            <a:r>
              <a:rPr lang="fr-FR" sz="3600" b="1" dirty="0">
                <a:solidFill>
                  <a:schemeClr val="tx1"/>
                </a:solidFill>
              </a:rPr>
              <a:t>grenue</a:t>
            </a:r>
            <a:r>
              <a:rPr lang="fr-FR" sz="3600" dirty="0">
                <a:solidFill>
                  <a:schemeClr val="tx1"/>
                </a:solidFill>
              </a:rPr>
              <a:t>. Plusieurs minéraux entrent dans sa composition, comme le </a:t>
            </a:r>
            <a:r>
              <a:rPr lang="fr-FR" sz="3600" b="1" dirty="0">
                <a:solidFill>
                  <a:schemeClr val="tx1"/>
                </a:solidFill>
              </a:rPr>
              <a:t>plagioclase</a:t>
            </a:r>
            <a:r>
              <a:rPr lang="fr-FR" sz="3600" dirty="0">
                <a:solidFill>
                  <a:schemeClr val="tx1"/>
                </a:solidFill>
              </a:rPr>
              <a:t>, le </a:t>
            </a:r>
            <a:r>
              <a:rPr lang="fr-FR" sz="3600" b="1" dirty="0">
                <a:solidFill>
                  <a:schemeClr val="tx1"/>
                </a:solidFill>
              </a:rPr>
              <a:t>pyroxène</a:t>
            </a:r>
            <a:r>
              <a:rPr lang="fr-FR" sz="3600" dirty="0">
                <a:solidFill>
                  <a:schemeClr val="tx1"/>
                </a:solidFill>
              </a:rPr>
              <a:t>, </a:t>
            </a:r>
            <a:r>
              <a:rPr lang="fr-FR" sz="3600" b="1" dirty="0">
                <a:solidFill>
                  <a:schemeClr val="tx1"/>
                </a:solidFill>
              </a:rPr>
              <a:t>l'amphibole</a:t>
            </a:r>
            <a:r>
              <a:rPr lang="fr-FR" sz="3600" dirty="0">
                <a:solidFill>
                  <a:schemeClr val="tx1"/>
                </a:solidFill>
              </a:rPr>
              <a:t> et </a:t>
            </a:r>
            <a:r>
              <a:rPr lang="fr-FR" sz="3600" b="1" dirty="0">
                <a:solidFill>
                  <a:schemeClr val="tx1"/>
                </a:solidFill>
              </a:rPr>
              <a:t>l'olivine</a:t>
            </a:r>
            <a:r>
              <a:rPr lang="fr-FR" sz="3600" dirty="0">
                <a:solidFill>
                  <a:schemeClr val="tx1"/>
                </a:solidFill>
              </a:rPr>
              <a:t>. </a:t>
            </a:r>
          </a:p>
          <a:p>
            <a:pPr marL="0" indent="0">
              <a:buNone/>
            </a:pPr>
            <a:endParaRPr lang="fr-FR" sz="2400" dirty="0">
              <a:solidFill>
                <a:schemeClr val="tx1"/>
              </a:solidFill>
            </a:endParaRPr>
          </a:p>
        </p:txBody>
      </p:sp>
    </p:spTree>
    <p:extLst>
      <p:ext uri="{BB962C8B-B14F-4D97-AF65-F5344CB8AC3E}">
        <p14:creationId xmlns:p14="http://schemas.microsoft.com/office/powerpoint/2010/main" val="20680334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469CC2-BC44-4040-B8E8-1EFAEF54FDC7}"/>
              </a:ext>
            </a:extLst>
          </p:cNvPr>
          <p:cNvSpPr>
            <a:spLocks noGrp="1"/>
          </p:cNvSpPr>
          <p:nvPr>
            <p:ph type="title"/>
          </p:nvPr>
        </p:nvSpPr>
        <p:spPr>
          <a:xfrm>
            <a:off x="1083834" y="826328"/>
            <a:ext cx="10336006" cy="728480"/>
          </a:xfrm>
        </p:spPr>
        <p:txBody>
          <a:bodyPr>
            <a:normAutofit/>
          </a:bodyPr>
          <a:lstStyle/>
          <a:p>
            <a:r>
              <a:rPr lang="fr-FR" sz="4000" b="1" dirty="0">
                <a:solidFill>
                  <a:srgbClr val="00B050"/>
                </a:solidFill>
                <a:latin typeface="+mn-lt"/>
                <a:ea typeface="+mn-ea"/>
                <a:cs typeface="+mn-cs"/>
              </a:rPr>
              <a:t>2) Formation des cristaux et de pâte de verre:</a:t>
            </a:r>
          </a:p>
        </p:txBody>
      </p:sp>
      <p:sp>
        <p:nvSpPr>
          <p:cNvPr id="3" name="Content Placeholder 2">
            <a:extLst>
              <a:ext uri="{FF2B5EF4-FFF2-40B4-BE49-F238E27FC236}">
                <a16:creationId xmlns:a16="http://schemas.microsoft.com/office/drawing/2014/main" id="{4CB07FFA-2EB4-41BF-A4A6-8B05513C88F0}"/>
              </a:ext>
            </a:extLst>
          </p:cNvPr>
          <p:cNvSpPr>
            <a:spLocks noGrp="1"/>
          </p:cNvSpPr>
          <p:nvPr>
            <p:ph idx="1"/>
          </p:nvPr>
        </p:nvSpPr>
        <p:spPr>
          <a:xfrm>
            <a:off x="1250326" y="2162114"/>
            <a:ext cx="10681446" cy="4165599"/>
          </a:xfrm>
        </p:spPr>
        <p:txBody>
          <a:bodyPr>
            <a:noAutofit/>
          </a:bodyPr>
          <a:lstStyle/>
          <a:p>
            <a:pPr marL="0" indent="0">
              <a:buNone/>
            </a:pPr>
            <a:r>
              <a:rPr lang="fr-FR" sz="3200" b="1" dirty="0">
                <a:solidFill>
                  <a:schemeClr val="tx1"/>
                </a:solidFill>
              </a:rPr>
              <a:t>- Expérience : </a:t>
            </a:r>
          </a:p>
          <a:p>
            <a:pPr marL="0" indent="0">
              <a:buNone/>
            </a:pPr>
            <a:endParaRPr lang="fr-FR" sz="2400" dirty="0">
              <a:solidFill>
                <a:schemeClr val="tx1"/>
              </a:solidFill>
            </a:endParaRPr>
          </a:p>
        </p:txBody>
      </p:sp>
    </p:spTree>
    <p:extLst>
      <p:ext uri="{BB962C8B-B14F-4D97-AF65-F5344CB8AC3E}">
        <p14:creationId xmlns:p14="http://schemas.microsoft.com/office/powerpoint/2010/main" val="15403582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CB07FFA-2EB4-41BF-A4A6-8B05513C88F0}"/>
              </a:ext>
            </a:extLst>
          </p:cNvPr>
          <p:cNvSpPr>
            <a:spLocks noGrp="1"/>
          </p:cNvSpPr>
          <p:nvPr>
            <p:ph idx="1"/>
          </p:nvPr>
        </p:nvSpPr>
        <p:spPr>
          <a:xfrm>
            <a:off x="911114" y="2560320"/>
            <a:ext cx="10681446" cy="4165599"/>
          </a:xfrm>
        </p:spPr>
        <p:txBody>
          <a:bodyPr>
            <a:noAutofit/>
          </a:bodyPr>
          <a:lstStyle/>
          <a:p>
            <a:pPr marL="0" indent="0">
              <a:buNone/>
            </a:pPr>
            <a:endParaRPr lang="fr-FR" sz="2400" dirty="0">
              <a:solidFill>
                <a:schemeClr val="tx1"/>
              </a:solidFill>
            </a:endParaRPr>
          </a:p>
        </p:txBody>
      </p:sp>
      <p:pic>
        <p:nvPicPr>
          <p:cNvPr id="4" name="Image 4">
            <a:extLst>
              <a:ext uri="{FF2B5EF4-FFF2-40B4-BE49-F238E27FC236}">
                <a16:creationId xmlns:a16="http://schemas.microsoft.com/office/drawing/2014/main" id="{9D86D44D-842B-48FA-96BE-BCB3D4FE4BA1}"/>
              </a:ext>
            </a:extLst>
          </p:cNvPr>
          <p:cNvPicPr>
            <a:picLocks noChangeAspect="1"/>
          </p:cNvPicPr>
          <p:nvPr/>
        </p:nvPicPr>
        <p:blipFill>
          <a:blip r:embed="rId2"/>
          <a:stretch>
            <a:fillRect/>
          </a:stretch>
        </p:blipFill>
        <p:spPr>
          <a:xfrm>
            <a:off x="911114" y="362082"/>
            <a:ext cx="10189632" cy="5634261"/>
          </a:xfrm>
          <a:prstGeom prst="rect">
            <a:avLst/>
          </a:prstGeom>
        </p:spPr>
      </p:pic>
      <p:sp>
        <p:nvSpPr>
          <p:cNvPr id="6" name="Title 5">
            <a:extLst>
              <a:ext uri="{FF2B5EF4-FFF2-40B4-BE49-F238E27FC236}">
                <a16:creationId xmlns:a16="http://schemas.microsoft.com/office/drawing/2014/main" id="{7732C7C8-A780-26D9-FB03-0E9671E95134}"/>
              </a:ext>
            </a:extLst>
          </p:cNvPr>
          <p:cNvSpPr>
            <a:spLocks noGrp="1"/>
          </p:cNvSpPr>
          <p:nvPr>
            <p:ph type="title"/>
          </p:nvPr>
        </p:nvSpPr>
        <p:spPr/>
        <p:txBody>
          <a:bodyPr/>
          <a:lstStyle/>
          <a:p>
            <a:endParaRPr lang="fr-FR"/>
          </a:p>
        </p:txBody>
      </p:sp>
    </p:spTree>
    <p:extLst>
      <p:ext uri="{BB962C8B-B14F-4D97-AF65-F5344CB8AC3E}">
        <p14:creationId xmlns:p14="http://schemas.microsoft.com/office/powerpoint/2010/main" val="29958165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CB07FFA-2EB4-41BF-A4A6-8B05513C88F0}"/>
              </a:ext>
            </a:extLst>
          </p:cNvPr>
          <p:cNvSpPr>
            <a:spLocks noGrp="1"/>
          </p:cNvSpPr>
          <p:nvPr>
            <p:ph idx="1"/>
          </p:nvPr>
        </p:nvSpPr>
        <p:spPr>
          <a:xfrm>
            <a:off x="911114" y="2560320"/>
            <a:ext cx="10681446" cy="4165599"/>
          </a:xfrm>
        </p:spPr>
        <p:txBody>
          <a:bodyPr>
            <a:noAutofit/>
          </a:bodyPr>
          <a:lstStyle/>
          <a:p>
            <a:pPr marL="0" indent="0">
              <a:buNone/>
            </a:pPr>
            <a:endParaRPr lang="fr-FR" sz="2400" dirty="0">
              <a:solidFill>
                <a:schemeClr val="tx1"/>
              </a:solidFill>
            </a:endParaRPr>
          </a:p>
        </p:txBody>
      </p:sp>
      <p:pic>
        <p:nvPicPr>
          <p:cNvPr id="5" name="Image 3">
            <a:extLst>
              <a:ext uri="{FF2B5EF4-FFF2-40B4-BE49-F238E27FC236}">
                <a16:creationId xmlns:a16="http://schemas.microsoft.com/office/drawing/2014/main" id="{E6C229EC-0DB2-47EF-BC0B-2602599D74BC}"/>
              </a:ext>
            </a:extLst>
          </p:cNvPr>
          <p:cNvPicPr>
            <a:picLocks noChangeAspect="1"/>
          </p:cNvPicPr>
          <p:nvPr/>
        </p:nvPicPr>
        <p:blipFill>
          <a:blip r:embed="rId2"/>
          <a:stretch>
            <a:fillRect/>
          </a:stretch>
        </p:blipFill>
        <p:spPr>
          <a:xfrm>
            <a:off x="599440" y="1185863"/>
            <a:ext cx="10799763" cy="4486274"/>
          </a:xfrm>
          <a:prstGeom prst="rect">
            <a:avLst/>
          </a:prstGeom>
        </p:spPr>
      </p:pic>
      <p:sp>
        <p:nvSpPr>
          <p:cNvPr id="6" name="Title 5">
            <a:extLst>
              <a:ext uri="{FF2B5EF4-FFF2-40B4-BE49-F238E27FC236}">
                <a16:creationId xmlns:a16="http://schemas.microsoft.com/office/drawing/2014/main" id="{B2B4A053-94B9-41A7-FA75-FC7B31F3AA21}"/>
              </a:ext>
            </a:extLst>
          </p:cNvPr>
          <p:cNvSpPr>
            <a:spLocks noGrp="1"/>
          </p:cNvSpPr>
          <p:nvPr>
            <p:ph type="title"/>
          </p:nvPr>
        </p:nvSpPr>
        <p:spPr/>
        <p:txBody>
          <a:bodyPr/>
          <a:lstStyle/>
          <a:p>
            <a:endParaRPr lang="fr-FR"/>
          </a:p>
        </p:txBody>
      </p:sp>
    </p:spTree>
    <p:extLst>
      <p:ext uri="{BB962C8B-B14F-4D97-AF65-F5344CB8AC3E}">
        <p14:creationId xmlns:p14="http://schemas.microsoft.com/office/powerpoint/2010/main" val="10099425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469CC2-BC44-4040-B8E8-1EFAEF54FDC7}"/>
              </a:ext>
            </a:extLst>
          </p:cNvPr>
          <p:cNvSpPr>
            <a:spLocks noGrp="1"/>
          </p:cNvSpPr>
          <p:nvPr>
            <p:ph type="title"/>
          </p:nvPr>
        </p:nvSpPr>
        <p:spPr>
          <a:xfrm>
            <a:off x="1154954" y="988560"/>
            <a:ext cx="10336006" cy="728480"/>
          </a:xfrm>
        </p:spPr>
        <p:txBody>
          <a:bodyPr>
            <a:normAutofit/>
          </a:bodyPr>
          <a:lstStyle/>
          <a:p>
            <a:r>
              <a:rPr lang="fr-FR" b="1" dirty="0">
                <a:solidFill>
                  <a:schemeClr val="tx1"/>
                </a:solidFill>
              </a:rPr>
              <a:t>- Exercice intégré : </a:t>
            </a:r>
            <a:endParaRPr lang="fr-FR" b="1" dirty="0"/>
          </a:p>
        </p:txBody>
      </p:sp>
    </p:spTree>
    <p:extLst>
      <p:ext uri="{BB962C8B-B14F-4D97-AF65-F5344CB8AC3E}">
        <p14:creationId xmlns:p14="http://schemas.microsoft.com/office/powerpoint/2010/main" val="3705181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469CC2-BC44-4040-B8E8-1EFAEF54FDC7}"/>
              </a:ext>
            </a:extLst>
          </p:cNvPr>
          <p:cNvSpPr>
            <a:spLocks noGrp="1"/>
          </p:cNvSpPr>
          <p:nvPr>
            <p:ph type="title"/>
          </p:nvPr>
        </p:nvSpPr>
        <p:spPr>
          <a:xfrm>
            <a:off x="1154954" y="988560"/>
            <a:ext cx="10336006" cy="728480"/>
          </a:xfrm>
        </p:spPr>
        <p:txBody>
          <a:bodyPr/>
          <a:lstStyle/>
          <a:p>
            <a:endParaRPr lang="fr-FR" b="1" dirty="0"/>
          </a:p>
        </p:txBody>
      </p:sp>
      <p:sp>
        <p:nvSpPr>
          <p:cNvPr id="3" name="Content Placeholder 2">
            <a:extLst>
              <a:ext uri="{FF2B5EF4-FFF2-40B4-BE49-F238E27FC236}">
                <a16:creationId xmlns:a16="http://schemas.microsoft.com/office/drawing/2014/main" id="{4CB07FFA-2EB4-41BF-A4A6-8B05513C88F0}"/>
              </a:ext>
            </a:extLst>
          </p:cNvPr>
          <p:cNvSpPr>
            <a:spLocks noGrp="1"/>
          </p:cNvSpPr>
          <p:nvPr>
            <p:ph idx="1"/>
          </p:nvPr>
        </p:nvSpPr>
        <p:spPr>
          <a:xfrm>
            <a:off x="911114" y="2560320"/>
            <a:ext cx="10681446" cy="4165599"/>
          </a:xfrm>
        </p:spPr>
        <p:txBody>
          <a:bodyPr>
            <a:noAutofit/>
          </a:bodyPr>
          <a:lstStyle/>
          <a:p>
            <a:pPr marL="0" indent="0">
              <a:buNone/>
            </a:pPr>
            <a:endParaRPr lang="fr-FR" sz="2400" dirty="0">
              <a:solidFill>
                <a:schemeClr val="tx1"/>
              </a:solidFill>
            </a:endParaRPr>
          </a:p>
        </p:txBody>
      </p:sp>
      <p:pic>
        <p:nvPicPr>
          <p:cNvPr id="4" name="Image 3">
            <a:extLst>
              <a:ext uri="{FF2B5EF4-FFF2-40B4-BE49-F238E27FC236}">
                <a16:creationId xmlns:a16="http://schemas.microsoft.com/office/drawing/2014/main" id="{6546E369-014E-4978-A291-B4EE556259DC}"/>
              </a:ext>
            </a:extLst>
          </p:cNvPr>
          <p:cNvPicPr>
            <a:picLocks noChangeAspect="1"/>
          </p:cNvPicPr>
          <p:nvPr/>
        </p:nvPicPr>
        <p:blipFill>
          <a:blip r:embed="rId2"/>
          <a:stretch>
            <a:fillRect/>
          </a:stretch>
        </p:blipFill>
        <p:spPr>
          <a:xfrm>
            <a:off x="904240" y="367714"/>
            <a:ext cx="3183413" cy="6122571"/>
          </a:xfrm>
          <a:prstGeom prst="rect">
            <a:avLst/>
          </a:prstGeom>
        </p:spPr>
      </p:pic>
      <p:pic>
        <p:nvPicPr>
          <p:cNvPr id="5" name="Image 4">
            <a:extLst>
              <a:ext uri="{FF2B5EF4-FFF2-40B4-BE49-F238E27FC236}">
                <a16:creationId xmlns:a16="http://schemas.microsoft.com/office/drawing/2014/main" id="{110C75B0-5455-4CE2-AF1D-5BFD988AA415}"/>
              </a:ext>
            </a:extLst>
          </p:cNvPr>
          <p:cNvPicPr>
            <a:picLocks noChangeAspect="1"/>
          </p:cNvPicPr>
          <p:nvPr/>
        </p:nvPicPr>
        <p:blipFill>
          <a:blip r:embed="rId3"/>
          <a:stretch>
            <a:fillRect/>
          </a:stretch>
        </p:blipFill>
        <p:spPr>
          <a:xfrm rot="5400000">
            <a:off x="5820388" y="712747"/>
            <a:ext cx="3937837" cy="7188115"/>
          </a:xfrm>
          <a:prstGeom prst="rect">
            <a:avLst/>
          </a:prstGeom>
        </p:spPr>
      </p:pic>
    </p:spTree>
    <p:extLst>
      <p:ext uri="{BB962C8B-B14F-4D97-AF65-F5344CB8AC3E}">
        <p14:creationId xmlns:p14="http://schemas.microsoft.com/office/powerpoint/2010/main" val="23436449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469CC2-BC44-4040-B8E8-1EFAEF54FDC7}"/>
              </a:ext>
            </a:extLst>
          </p:cNvPr>
          <p:cNvSpPr>
            <a:spLocks noGrp="1"/>
          </p:cNvSpPr>
          <p:nvPr>
            <p:ph type="title"/>
          </p:nvPr>
        </p:nvSpPr>
        <p:spPr>
          <a:xfrm>
            <a:off x="1154954" y="988560"/>
            <a:ext cx="10336006" cy="728480"/>
          </a:xfrm>
        </p:spPr>
        <p:txBody>
          <a:bodyPr/>
          <a:lstStyle/>
          <a:p>
            <a:endParaRPr lang="fr-FR" b="1" dirty="0"/>
          </a:p>
        </p:txBody>
      </p:sp>
      <p:pic>
        <p:nvPicPr>
          <p:cNvPr id="6" name="Image 3">
            <a:extLst>
              <a:ext uri="{FF2B5EF4-FFF2-40B4-BE49-F238E27FC236}">
                <a16:creationId xmlns:a16="http://schemas.microsoft.com/office/drawing/2014/main" id="{E0C71683-FA3E-452D-B18F-5C38D855839F}"/>
              </a:ext>
            </a:extLst>
          </p:cNvPr>
          <p:cNvPicPr>
            <a:picLocks noChangeAspect="1"/>
          </p:cNvPicPr>
          <p:nvPr/>
        </p:nvPicPr>
        <p:blipFill>
          <a:blip r:embed="rId2"/>
          <a:stretch>
            <a:fillRect/>
          </a:stretch>
        </p:blipFill>
        <p:spPr>
          <a:xfrm>
            <a:off x="599440" y="418464"/>
            <a:ext cx="10799763" cy="5758816"/>
          </a:xfrm>
          <a:prstGeom prst="rect">
            <a:avLst/>
          </a:prstGeom>
        </p:spPr>
      </p:pic>
      <p:sp>
        <p:nvSpPr>
          <p:cNvPr id="7" name="مستطيل 6">
            <a:extLst>
              <a:ext uri="{FF2B5EF4-FFF2-40B4-BE49-F238E27FC236}">
                <a16:creationId xmlns:a16="http://schemas.microsoft.com/office/drawing/2014/main" id="{5A2E99CA-88FA-45AF-9539-6FD7229AEB65}"/>
              </a:ext>
            </a:extLst>
          </p:cNvPr>
          <p:cNvSpPr/>
          <p:nvPr/>
        </p:nvSpPr>
        <p:spPr>
          <a:xfrm>
            <a:off x="911114" y="1320800"/>
            <a:ext cx="9797526" cy="853440"/>
          </a:xfrm>
          <a:prstGeom prst="rect">
            <a:avLst/>
          </a:prstGeom>
          <a:solidFill>
            <a:srgbClr val="FFFDED"/>
          </a:solidFill>
          <a:ln>
            <a:solidFill>
              <a:srgbClr val="FFFDE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مستطيل 7">
            <a:extLst>
              <a:ext uri="{FF2B5EF4-FFF2-40B4-BE49-F238E27FC236}">
                <a16:creationId xmlns:a16="http://schemas.microsoft.com/office/drawing/2014/main" id="{6B27C5A1-AB87-4966-ACA9-904B621A9F68}"/>
              </a:ext>
            </a:extLst>
          </p:cNvPr>
          <p:cNvSpPr/>
          <p:nvPr/>
        </p:nvSpPr>
        <p:spPr>
          <a:xfrm>
            <a:off x="792796" y="4216398"/>
            <a:ext cx="10373043" cy="1889762"/>
          </a:xfrm>
          <a:prstGeom prst="rect">
            <a:avLst/>
          </a:prstGeom>
          <a:solidFill>
            <a:srgbClr val="FFFDED"/>
          </a:solidFill>
          <a:ln>
            <a:solidFill>
              <a:srgbClr val="FFFDE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0148003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469CC2-BC44-4040-B8E8-1EFAEF54FDC7}"/>
              </a:ext>
            </a:extLst>
          </p:cNvPr>
          <p:cNvSpPr>
            <a:spLocks noGrp="1"/>
          </p:cNvSpPr>
          <p:nvPr>
            <p:ph type="title"/>
          </p:nvPr>
        </p:nvSpPr>
        <p:spPr>
          <a:xfrm>
            <a:off x="1154954" y="988560"/>
            <a:ext cx="10336006" cy="728480"/>
          </a:xfrm>
        </p:spPr>
        <p:txBody>
          <a:bodyPr/>
          <a:lstStyle/>
          <a:p>
            <a:endParaRPr lang="fr-FR" b="1" dirty="0"/>
          </a:p>
        </p:txBody>
      </p:sp>
      <p:sp>
        <p:nvSpPr>
          <p:cNvPr id="3" name="Content Placeholder 2">
            <a:extLst>
              <a:ext uri="{FF2B5EF4-FFF2-40B4-BE49-F238E27FC236}">
                <a16:creationId xmlns:a16="http://schemas.microsoft.com/office/drawing/2014/main" id="{4CB07FFA-2EB4-41BF-A4A6-8B05513C88F0}"/>
              </a:ext>
            </a:extLst>
          </p:cNvPr>
          <p:cNvSpPr>
            <a:spLocks noGrp="1"/>
          </p:cNvSpPr>
          <p:nvPr>
            <p:ph idx="1"/>
          </p:nvPr>
        </p:nvSpPr>
        <p:spPr>
          <a:xfrm>
            <a:off x="911114" y="2560320"/>
            <a:ext cx="10681446" cy="4165599"/>
          </a:xfrm>
        </p:spPr>
        <p:txBody>
          <a:bodyPr>
            <a:noAutofit/>
          </a:bodyPr>
          <a:lstStyle/>
          <a:p>
            <a:pPr marL="0" indent="0">
              <a:buNone/>
            </a:pPr>
            <a:endParaRPr lang="fr-FR" sz="2400" dirty="0">
              <a:solidFill>
                <a:schemeClr val="tx1"/>
              </a:solidFill>
            </a:endParaRPr>
          </a:p>
        </p:txBody>
      </p:sp>
      <p:pic>
        <p:nvPicPr>
          <p:cNvPr id="5" name="Image 1">
            <a:extLst>
              <a:ext uri="{FF2B5EF4-FFF2-40B4-BE49-F238E27FC236}">
                <a16:creationId xmlns:a16="http://schemas.microsoft.com/office/drawing/2014/main" id="{7C41E183-ACCF-4F7C-AF94-8C27AA5B0824}"/>
              </a:ext>
            </a:extLst>
          </p:cNvPr>
          <p:cNvPicPr>
            <a:picLocks noChangeAspect="1"/>
          </p:cNvPicPr>
          <p:nvPr/>
        </p:nvPicPr>
        <p:blipFill>
          <a:blip r:embed="rId2"/>
          <a:stretch>
            <a:fillRect/>
          </a:stretch>
        </p:blipFill>
        <p:spPr>
          <a:xfrm>
            <a:off x="772160" y="402431"/>
            <a:ext cx="10647680" cy="6053138"/>
          </a:xfrm>
          <a:prstGeom prst="rect">
            <a:avLst/>
          </a:prstGeom>
        </p:spPr>
      </p:pic>
      <p:sp>
        <p:nvSpPr>
          <p:cNvPr id="7" name="مستطيل 6">
            <a:extLst>
              <a:ext uri="{FF2B5EF4-FFF2-40B4-BE49-F238E27FC236}">
                <a16:creationId xmlns:a16="http://schemas.microsoft.com/office/drawing/2014/main" id="{75B43207-2063-4B08-95A6-32CEFC0C4915}"/>
              </a:ext>
            </a:extLst>
          </p:cNvPr>
          <p:cNvSpPr/>
          <p:nvPr/>
        </p:nvSpPr>
        <p:spPr>
          <a:xfrm>
            <a:off x="772160" y="858520"/>
            <a:ext cx="9797526" cy="2148840"/>
          </a:xfrm>
          <a:prstGeom prst="rect">
            <a:avLst/>
          </a:prstGeom>
          <a:solidFill>
            <a:srgbClr val="FFFDED"/>
          </a:solidFill>
          <a:ln>
            <a:solidFill>
              <a:srgbClr val="FFFDE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مستطيل 7">
            <a:extLst>
              <a:ext uri="{FF2B5EF4-FFF2-40B4-BE49-F238E27FC236}">
                <a16:creationId xmlns:a16="http://schemas.microsoft.com/office/drawing/2014/main" id="{960B2A2F-2358-41E0-94B0-5EFFF1DCF484}"/>
              </a:ext>
            </a:extLst>
          </p:cNvPr>
          <p:cNvSpPr/>
          <p:nvPr/>
        </p:nvSpPr>
        <p:spPr>
          <a:xfrm>
            <a:off x="911114" y="4207915"/>
            <a:ext cx="10061686" cy="2148840"/>
          </a:xfrm>
          <a:prstGeom prst="rect">
            <a:avLst/>
          </a:prstGeom>
          <a:solidFill>
            <a:srgbClr val="FFFDED"/>
          </a:solidFill>
          <a:ln>
            <a:solidFill>
              <a:srgbClr val="FFFDE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6039282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0" presetClass="exit" presetSubtype="0" fill="hold" grpId="0" nodeType="clickEffect">
                                  <p:stCondLst>
                                    <p:cond delay="0"/>
                                  </p:stCondLst>
                                  <p:childTnLst>
                                    <p:animEffect transition="out" filter="fade">
                                      <p:cBhvr>
                                        <p:cTn id="14" dur="500"/>
                                        <p:tgtEl>
                                          <p:spTgt spid="8"/>
                                        </p:tgtEl>
                                      </p:cBhvr>
                                    </p:animEffect>
                                    <p:set>
                                      <p:cBhvr>
                                        <p:cTn id="15" dur="1" fill="hold">
                                          <p:stCondLst>
                                            <p:cond delay="499"/>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469CC2-BC44-4040-B8E8-1EFAEF54FDC7}"/>
              </a:ext>
            </a:extLst>
          </p:cNvPr>
          <p:cNvSpPr>
            <a:spLocks noGrp="1"/>
          </p:cNvSpPr>
          <p:nvPr>
            <p:ph type="title"/>
          </p:nvPr>
        </p:nvSpPr>
        <p:spPr>
          <a:xfrm>
            <a:off x="1154954" y="988560"/>
            <a:ext cx="10336006" cy="728480"/>
          </a:xfrm>
        </p:spPr>
        <p:txBody>
          <a:bodyPr>
            <a:normAutofit/>
          </a:bodyPr>
          <a:lstStyle/>
          <a:p>
            <a:r>
              <a:rPr lang="fr-FR" b="1" dirty="0">
                <a:solidFill>
                  <a:srgbClr val="FF0000"/>
                </a:solidFill>
              </a:rPr>
              <a:t>Conclusion :</a:t>
            </a:r>
            <a:endParaRPr lang="fr-FR" b="1" dirty="0"/>
          </a:p>
        </p:txBody>
      </p:sp>
      <p:sp>
        <p:nvSpPr>
          <p:cNvPr id="3" name="Content Placeholder 2">
            <a:extLst>
              <a:ext uri="{FF2B5EF4-FFF2-40B4-BE49-F238E27FC236}">
                <a16:creationId xmlns:a16="http://schemas.microsoft.com/office/drawing/2014/main" id="{4CB07FFA-2EB4-41BF-A4A6-8B05513C88F0}"/>
              </a:ext>
            </a:extLst>
          </p:cNvPr>
          <p:cNvSpPr>
            <a:spLocks noGrp="1"/>
          </p:cNvSpPr>
          <p:nvPr>
            <p:ph idx="1"/>
          </p:nvPr>
        </p:nvSpPr>
        <p:spPr>
          <a:xfrm>
            <a:off x="1154954" y="1955636"/>
            <a:ext cx="10024323" cy="4165599"/>
          </a:xfrm>
        </p:spPr>
        <p:txBody>
          <a:bodyPr>
            <a:noAutofit/>
          </a:bodyPr>
          <a:lstStyle/>
          <a:p>
            <a:pPr marL="0" indent="0">
              <a:buNone/>
            </a:pPr>
            <a:r>
              <a:rPr lang="fr-FR" sz="2800" dirty="0">
                <a:solidFill>
                  <a:schemeClr val="tx1"/>
                </a:solidFill>
              </a:rPr>
              <a:t>La structure des roches s’explique par les étapes du refroidissement du magma, et par conséquent la solidification a lieu progressivement en trois étapes :</a:t>
            </a:r>
          </a:p>
          <a:p>
            <a:pPr marL="0" indent="0">
              <a:buNone/>
            </a:pPr>
            <a:r>
              <a:rPr lang="fr-FR" sz="2800" dirty="0">
                <a:solidFill>
                  <a:schemeClr val="tx1"/>
                </a:solidFill>
              </a:rPr>
              <a:t>- En profondeur : Le refroidissement </a:t>
            </a:r>
            <a:r>
              <a:rPr lang="fr-FR" sz="2800" b="1" dirty="0">
                <a:solidFill>
                  <a:schemeClr val="tx1"/>
                </a:solidFill>
              </a:rPr>
              <a:t>lent</a:t>
            </a:r>
            <a:r>
              <a:rPr lang="fr-FR" sz="2800" dirty="0">
                <a:solidFill>
                  <a:schemeClr val="tx1"/>
                </a:solidFill>
              </a:rPr>
              <a:t> donne des gros cristaux (</a:t>
            </a:r>
            <a:r>
              <a:rPr lang="fr-FR" sz="2800" b="1" dirty="0">
                <a:solidFill>
                  <a:schemeClr val="tx1"/>
                </a:solidFill>
              </a:rPr>
              <a:t>phénocristaux</a:t>
            </a:r>
            <a:r>
              <a:rPr lang="fr-FR" sz="2800" dirty="0">
                <a:solidFill>
                  <a:schemeClr val="tx1"/>
                </a:solidFill>
              </a:rPr>
              <a:t>).</a:t>
            </a:r>
          </a:p>
          <a:p>
            <a:pPr marL="0" indent="0">
              <a:buNone/>
            </a:pPr>
            <a:r>
              <a:rPr lang="fr-FR" sz="2800" dirty="0">
                <a:solidFill>
                  <a:schemeClr val="tx1"/>
                </a:solidFill>
              </a:rPr>
              <a:t>- En profondeur relativement faible : Le refroidissement </a:t>
            </a:r>
            <a:r>
              <a:rPr lang="fr-FR" sz="2800" b="1" dirty="0">
                <a:solidFill>
                  <a:schemeClr val="tx1"/>
                </a:solidFill>
              </a:rPr>
              <a:t>moins lent </a:t>
            </a:r>
            <a:r>
              <a:rPr lang="fr-FR" sz="2800" dirty="0">
                <a:solidFill>
                  <a:schemeClr val="tx1"/>
                </a:solidFill>
              </a:rPr>
              <a:t>donne des petits cristaux (</a:t>
            </a:r>
            <a:r>
              <a:rPr lang="fr-FR" sz="2800" b="1" dirty="0">
                <a:solidFill>
                  <a:schemeClr val="tx1"/>
                </a:solidFill>
              </a:rPr>
              <a:t>microlites</a:t>
            </a:r>
            <a:r>
              <a:rPr lang="fr-FR" sz="2800" dirty="0">
                <a:solidFill>
                  <a:schemeClr val="tx1"/>
                </a:solidFill>
              </a:rPr>
              <a:t>).</a:t>
            </a:r>
          </a:p>
          <a:p>
            <a:pPr marL="0" indent="0">
              <a:buNone/>
            </a:pPr>
            <a:r>
              <a:rPr lang="fr-FR" sz="2800" dirty="0">
                <a:solidFill>
                  <a:schemeClr val="tx1"/>
                </a:solidFill>
              </a:rPr>
              <a:t>- À la surface : Le magma se refroidit </a:t>
            </a:r>
            <a:r>
              <a:rPr lang="fr-FR" sz="2800" b="1" dirty="0">
                <a:solidFill>
                  <a:schemeClr val="tx1"/>
                </a:solidFill>
              </a:rPr>
              <a:t>très rapidement </a:t>
            </a:r>
            <a:r>
              <a:rPr lang="fr-FR" sz="2800" dirty="0">
                <a:solidFill>
                  <a:schemeClr val="tx1"/>
                </a:solidFill>
              </a:rPr>
              <a:t>et donne la </a:t>
            </a:r>
            <a:r>
              <a:rPr lang="fr-FR" sz="2800" b="1" dirty="0">
                <a:solidFill>
                  <a:schemeClr val="tx1"/>
                </a:solidFill>
              </a:rPr>
              <a:t>pâte de verre</a:t>
            </a:r>
            <a:r>
              <a:rPr lang="fr-FR" sz="2800" dirty="0">
                <a:solidFill>
                  <a:schemeClr val="tx1"/>
                </a:solidFill>
              </a:rPr>
              <a:t>. </a:t>
            </a:r>
          </a:p>
          <a:p>
            <a:pPr marL="0" indent="0">
              <a:buNone/>
            </a:pPr>
            <a:endParaRPr lang="fr-FR" sz="2800" dirty="0">
              <a:solidFill>
                <a:schemeClr val="tx1"/>
              </a:solidFill>
            </a:endParaRPr>
          </a:p>
        </p:txBody>
      </p:sp>
    </p:spTree>
    <p:extLst>
      <p:ext uri="{BB962C8B-B14F-4D97-AF65-F5344CB8AC3E}">
        <p14:creationId xmlns:p14="http://schemas.microsoft.com/office/powerpoint/2010/main" val="36535262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469CC2-BC44-4040-B8E8-1EFAEF54FDC7}"/>
              </a:ext>
            </a:extLst>
          </p:cNvPr>
          <p:cNvSpPr>
            <a:spLocks noGrp="1"/>
          </p:cNvSpPr>
          <p:nvPr>
            <p:ph type="title"/>
          </p:nvPr>
        </p:nvSpPr>
        <p:spPr>
          <a:xfrm>
            <a:off x="799026" y="1057140"/>
            <a:ext cx="10336006" cy="728480"/>
          </a:xfrm>
        </p:spPr>
        <p:txBody>
          <a:bodyPr>
            <a:noAutofit/>
          </a:bodyPr>
          <a:lstStyle/>
          <a:p>
            <a:r>
              <a:rPr lang="fr-FR" b="1" dirty="0">
                <a:solidFill>
                  <a:srgbClr val="FF0000"/>
                </a:solidFill>
                <a:latin typeface="+mn-lt"/>
              </a:rPr>
              <a:t>II) Les roches magmatiques des zones de subductions:</a:t>
            </a:r>
          </a:p>
        </p:txBody>
      </p:sp>
      <p:sp>
        <p:nvSpPr>
          <p:cNvPr id="3" name="Content Placeholder 2">
            <a:extLst>
              <a:ext uri="{FF2B5EF4-FFF2-40B4-BE49-F238E27FC236}">
                <a16:creationId xmlns:a16="http://schemas.microsoft.com/office/drawing/2014/main" id="{4CB07FFA-2EB4-41BF-A4A6-8B05513C88F0}"/>
              </a:ext>
            </a:extLst>
          </p:cNvPr>
          <p:cNvSpPr>
            <a:spLocks noGrp="1"/>
          </p:cNvSpPr>
          <p:nvPr>
            <p:ph idx="1"/>
          </p:nvPr>
        </p:nvSpPr>
        <p:spPr>
          <a:xfrm>
            <a:off x="799026" y="2268302"/>
            <a:ext cx="9980078" cy="4165599"/>
          </a:xfrm>
        </p:spPr>
        <p:txBody>
          <a:bodyPr>
            <a:noAutofit/>
          </a:bodyPr>
          <a:lstStyle/>
          <a:p>
            <a:pPr marL="0" indent="0">
              <a:buNone/>
            </a:pPr>
            <a:r>
              <a:rPr lang="fr-FR" sz="3600" dirty="0">
                <a:solidFill>
                  <a:schemeClr val="tx1"/>
                </a:solidFill>
              </a:rPr>
              <a:t>Les zones de subductions sont caractérisées par des volcans explosifs avec une lave très visqueuse , après leur refroidissement on trouve des roches magmatiques comme </a:t>
            </a:r>
            <a:r>
              <a:rPr lang="fr-FR" sz="3600" b="1" dirty="0">
                <a:solidFill>
                  <a:schemeClr val="tx1"/>
                </a:solidFill>
              </a:rPr>
              <a:t>l’Andésite</a:t>
            </a:r>
            <a:r>
              <a:rPr lang="fr-FR" sz="3600" dirty="0">
                <a:solidFill>
                  <a:schemeClr val="tx1"/>
                </a:solidFill>
              </a:rPr>
              <a:t> et le </a:t>
            </a:r>
            <a:r>
              <a:rPr lang="fr-FR" sz="3600" b="1" dirty="0">
                <a:solidFill>
                  <a:schemeClr val="tx1"/>
                </a:solidFill>
              </a:rPr>
              <a:t>Granite</a:t>
            </a:r>
            <a:r>
              <a:rPr lang="fr-FR" sz="3600" dirty="0">
                <a:solidFill>
                  <a:schemeClr val="tx1"/>
                </a:solidFill>
              </a:rPr>
              <a:t>.</a:t>
            </a:r>
          </a:p>
          <a:p>
            <a:pPr marL="0" indent="0">
              <a:buNone/>
            </a:pPr>
            <a:endParaRPr lang="fr-FR" sz="3200" dirty="0">
              <a:solidFill>
                <a:schemeClr val="tx1"/>
              </a:solidFill>
            </a:endParaRPr>
          </a:p>
        </p:txBody>
      </p:sp>
    </p:spTree>
    <p:extLst>
      <p:ext uri="{BB962C8B-B14F-4D97-AF65-F5344CB8AC3E}">
        <p14:creationId xmlns:p14="http://schemas.microsoft.com/office/powerpoint/2010/main" val="97170921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 name="Image 1">
            <a:extLst>
              <a:ext uri="{FF2B5EF4-FFF2-40B4-BE49-F238E27FC236}">
                <a16:creationId xmlns:a16="http://schemas.microsoft.com/office/drawing/2014/main" id="{4EC16654-C4F6-4065-89DA-A8DCED5D06BE}"/>
              </a:ext>
            </a:extLst>
          </p:cNvPr>
          <p:cNvPicPr>
            <a:picLocks noChangeAspect="1"/>
          </p:cNvPicPr>
          <p:nvPr/>
        </p:nvPicPr>
        <p:blipFill>
          <a:blip r:embed="rId2"/>
          <a:stretch>
            <a:fillRect/>
          </a:stretch>
        </p:blipFill>
        <p:spPr>
          <a:xfrm>
            <a:off x="693255" y="540085"/>
            <a:ext cx="10805489" cy="5777829"/>
          </a:xfrm>
          <a:prstGeom prst="rect">
            <a:avLst/>
          </a:prstGeom>
        </p:spPr>
      </p:pic>
    </p:spTree>
    <p:extLst>
      <p:ext uri="{BB962C8B-B14F-4D97-AF65-F5344CB8AC3E}">
        <p14:creationId xmlns:p14="http://schemas.microsoft.com/office/powerpoint/2010/main" val="4961610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469CC2-BC44-4040-B8E8-1EFAEF54FDC7}"/>
              </a:ext>
            </a:extLst>
          </p:cNvPr>
          <p:cNvSpPr>
            <a:spLocks noGrp="1"/>
          </p:cNvSpPr>
          <p:nvPr>
            <p:ph type="title"/>
          </p:nvPr>
        </p:nvSpPr>
        <p:spPr>
          <a:xfrm>
            <a:off x="1154953" y="917440"/>
            <a:ext cx="10909227" cy="728480"/>
          </a:xfrm>
        </p:spPr>
        <p:txBody>
          <a:bodyPr>
            <a:normAutofit fontScale="90000"/>
          </a:bodyPr>
          <a:lstStyle/>
          <a:p>
            <a:r>
              <a:rPr lang="fr-FR" b="1" dirty="0">
                <a:solidFill>
                  <a:srgbClr val="006C31"/>
                </a:solidFill>
                <a:latin typeface="+mn-lt"/>
              </a:rPr>
              <a:t>1) Observation des roches : Granite et Andésite :</a:t>
            </a:r>
          </a:p>
        </p:txBody>
      </p:sp>
      <p:sp>
        <p:nvSpPr>
          <p:cNvPr id="3" name="Content Placeholder 2">
            <a:extLst>
              <a:ext uri="{FF2B5EF4-FFF2-40B4-BE49-F238E27FC236}">
                <a16:creationId xmlns:a16="http://schemas.microsoft.com/office/drawing/2014/main" id="{4CB07FFA-2EB4-41BF-A4A6-8B05513C88F0}"/>
              </a:ext>
            </a:extLst>
          </p:cNvPr>
          <p:cNvSpPr>
            <a:spLocks noGrp="1"/>
          </p:cNvSpPr>
          <p:nvPr>
            <p:ph idx="1"/>
          </p:nvPr>
        </p:nvSpPr>
        <p:spPr>
          <a:xfrm>
            <a:off x="1154954" y="2103120"/>
            <a:ext cx="11189446" cy="4165599"/>
          </a:xfrm>
        </p:spPr>
        <p:txBody>
          <a:bodyPr>
            <a:noAutofit/>
          </a:bodyPr>
          <a:lstStyle/>
          <a:p>
            <a:pPr marL="0" lvl="0" indent="0">
              <a:buClr>
                <a:srgbClr val="F5A408"/>
              </a:buClr>
              <a:buNone/>
            </a:pPr>
            <a:r>
              <a:rPr lang="fr-FR" sz="3200" b="1" dirty="0">
                <a:solidFill>
                  <a:schemeClr val="tx1"/>
                </a:solidFill>
              </a:rPr>
              <a:t>a- Observation à l’œil nu :</a:t>
            </a:r>
          </a:p>
          <a:p>
            <a:pPr marL="0" indent="0">
              <a:buNone/>
            </a:pPr>
            <a:endParaRPr lang="fr-FR" sz="3200" dirty="0">
              <a:solidFill>
                <a:schemeClr val="tx1"/>
              </a:solidFill>
            </a:endParaRPr>
          </a:p>
        </p:txBody>
      </p:sp>
      <p:pic>
        <p:nvPicPr>
          <p:cNvPr id="4" name="Picture 3">
            <a:extLst>
              <a:ext uri="{FF2B5EF4-FFF2-40B4-BE49-F238E27FC236}">
                <a16:creationId xmlns:a16="http://schemas.microsoft.com/office/drawing/2014/main" id="{9C8A2FD7-ACEC-45D9-93BC-DC3E724D8690}"/>
              </a:ext>
            </a:extLst>
          </p:cNvPr>
          <p:cNvPicPr>
            <a:picLocks noChangeAspect="1"/>
          </p:cNvPicPr>
          <p:nvPr/>
        </p:nvPicPr>
        <p:blipFill>
          <a:blip r:embed="rId2"/>
          <a:stretch>
            <a:fillRect/>
          </a:stretch>
        </p:blipFill>
        <p:spPr>
          <a:xfrm>
            <a:off x="4294744" y="2845086"/>
            <a:ext cx="7020219" cy="3125969"/>
          </a:xfrm>
          <a:prstGeom prst="rect">
            <a:avLst/>
          </a:prstGeom>
        </p:spPr>
      </p:pic>
    </p:spTree>
    <p:extLst>
      <p:ext uri="{BB962C8B-B14F-4D97-AF65-F5344CB8AC3E}">
        <p14:creationId xmlns:p14="http://schemas.microsoft.com/office/powerpoint/2010/main" val="41587328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469CC2-BC44-4040-B8E8-1EFAEF54FDC7}"/>
              </a:ext>
            </a:extLst>
          </p:cNvPr>
          <p:cNvSpPr>
            <a:spLocks noGrp="1"/>
          </p:cNvSpPr>
          <p:nvPr>
            <p:ph type="title"/>
          </p:nvPr>
        </p:nvSpPr>
        <p:spPr>
          <a:xfrm>
            <a:off x="1154954" y="988560"/>
            <a:ext cx="10336006" cy="728480"/>
          </a:xfrm>
        </p:spPr>
        <p:txBody>
          <a:bodyPr>
            <a:normAutofit/>
          </a:bodyPr>
          <a:lstStyle/>
          <a:p>
            <a:r>
              <a:rPr lang="fr-FR" b="1" dirty="0">
                <a:latin typeface="+mn-lt"/>
              </a:rPr>
              <a:t>b- Observation au microscope polarisant:</a:t>
            </a:r>
          </a:p>
        </p:txBody>
      </p:sp>
    </p:spTree>
    <p:extLst>
      <p:ext uri="{BB962C8B-B14F-4D97-AF65-F5344CB8AC3E}">
        <p14:creationId xmlns:p14="http://schemas.microsoft.com/office/powerpoint/2010/main" val="84122965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954C024-9CE1-445F-91C2-1BDBC180B919}"/>
              </a:ext>
            </a:extLst>
          </p:cNvPr>
          <p:cNvPicPr>
            <a:picLocks noChangeAspect="1"/>
          </p:cNvPicPr>
          <p:nvPr/>
        </p:nvPicPr>
        <p:blipFill>
          <a:blip r:embed="rId2"/>
          <a:stretch>
            <a:fillRect/>
          </a:stretch>
        </p:blipFill>
        <p:spPr>
          <a:xfrm>
            <a:off x="1535797" y="176502"/>
            <a:ext cx="9120406" cy="6504996"/>
          </a:xfrm>
          <a:prstGeom prst="rect">
            <a:avLst/>
          </a:prstGeom>
        </p:spPr>
      </p:pic>
      <p:sp>
        <p:nvSpPr>
          <p:cNvPr id="9" name="Rectangle 8">
            <a:extLst>
              <a:ext uri="{FF2B5EF4-FFF2-40B4-BE49-F238E27FC236}">
                <a16:creationId xmlns:a16="http://schemas.microsoft.com/office/drawing/2014/main" id="{BAA13748-7F64-43C9-A699-7B3DE3272EC5}"/>
              </a:ext>
            </a:extLst>
          </p:cNvPr>
          <p:cNvSpPr/>
          <p:nvPr/>
        </p:nvSpPr>
        <p:spPr>
          <a:xfrm>
            <a:off x="2631440" y="4833120"/>
            <a:ext cx="2336800" cy="826000"/>
          </a:xfrm>
          <a:prstGeom prst="rect">
            <a:avLst/>
          </a:prstGeom>
          <a:solidFill>
            <a:srgbClr val="FDECEC"/>
          </a:solidFill>
          <a:ln>
            <a:solidFill>
              <a:srgbClr val="FDECE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Rectangle 10">
            <a:extLst>
              <a:ext uri="{FF2B5EF4-FFF2-40B4-BE49-F238E27FC236}">
                <a16:creationId xmlns:a16="http://schemas.microsoft.com/office/drawing/2014/main" id="{733074AE-E6ED-4B09-9073-6B56840EDF50}"/>
              </a:ext>
            </a:extLst>
          </p:cNvPr>
          <p:cNvSpPr/>
          <p:nvPr/>
        </p:nvSpPr>
        <p:spPr>
          <a:xfrm>
            <a:off x="5059680" y="4833120"/>
            <a:ext cx="1280160" cy="826000"/>
          </a:xfrm>
          <a:prstGeom prst="rect">
            <a:avLst/>
          </a:prstGeom>
          <a:solidFill>
            <a:srgbClr val="FDECEC"/>
          </a:solidFill>
          <a:ln>
            <a:solidFill>
              <a:srgbClr val="FDECE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Rectangle 11">
            <a:extLst>
              <a:ext uri="{FF2B5EF4-FFF2-40B4-BE49-F238E27FC236}">
                <a16:creationId xmlns:a16="http://schemas.microsoft.com/office/drawing/2014/main" id="{213D9E32-F5AA-49FA-977B-8EF0A7C1B5DC}"/>
              </a:ext>
            </a:extLst>
          </p:cNvPr>
          <p:cNvSpPr/>
          <p:nvPr/>
        </p:nvSpPr>
        <p:spPr>
          <a:xfrm>
            <a:off x="6431280" y="4833120"/>
            <a:ext cx="1280160" cy="826000"/>
          </a:xfrm>
          <a:prstGeom prst="rect">
            <a:avLst/>
          </a:prstGeom>
          <a:solidFill>
            <a:srgbClr val="FDECEC"/>
          </a:solidFill>
          <a:ln>
            <a:solidFill>
              <a:srgbClr val="FDECE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Rectangle 12">
            <a:extLst>
              <a:ext uri="{FF2B5EF4-FFF2-40B4-BE49-F238E27FC236}">
                <a16:creationId xmlns:a16="http://schemas.microsoft.com/office/drawing/2014/main" id="{4F842F7F-8C2B-40F4-B74E-A177A031ED30}"/>
              </a:ext>
            </a:extLst>
          </p:cNvPr>
          <p:cNvSpPr/>
          <p:nvPr/>
        </p:nvSpPr>
        <p:spPr>
          <a:xfrm>
            <a:off x="7802880" y="4833120"/>
            <a:ext cx="1378524" cy="826000"/>
          </a:xfrm>
          <a:prstGeom prst="rect">
            <a:avLst/>
          </a:prstGeom>
          <a:solidFill>
            <a:srgbClr val="FDECEC"/>
          </a:solidFill>
          <a:ln>
            <a:solidFill>
              <a:srgbClr val="FDECE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Rectangle 13">
            <a:extLst>
              <a:ext uri="{FF2B5EF4-FFF2-40B4-BE49-F238E27FC236}">
                <a16:creationId xmlns:a16="http://schemas.microsoft.com/office/drawing/2014/main" id="{C82BB0A2-F644-4B75-B5AC-38FE0AA0D901}"/>
              </a:ext>
            </a:extLst>
          </p:cNvPr>
          <p:cNvSpPr/>
          <p:nvPr/>
        </p:nvSpPr>
        <p:spPr>
          <a:xfrm>
            <a:off x="9301687" y="4833120"/>
            <a:ext cx="1193593" cy="826000"/>
          </a:xfrm>
          <a:prstGeom prst="rect">
            <a:avLst/>
          </a:prstGeom>
          <a:solidFill>
            <a:srgbClr val="FDECEC"/>
          </a:solidFill>
          <a:ln>
            <a:solidFill>
              <a:srgbClr val="FDECE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Rectangle 14">
            <a:extLst>
              <a:ext uri="{FF2B5EF4-FFF2-40B4-BE49-F238E27FC236}">
                <a16:creationId xmlns:a16="http://schemas.microsoft.com/office/drawing/2014/main" id="{EBC746B0-1541-4BEF-BE57-18722449C3B7}"/>
              </a:ext>
            </a:extLst>
          </p:cNvPr>
          <p:cNvSpPr/>
          <p:nvPr/>
        </p:nvSpPr>
        <p:spPr>
          <a:xfrm>
            <a:off x="2662739" y="5773347"/>
            <a:ext cx="2336800" cy="826000"/>
          </a:xfrm>
          <a:prstGeom prst="rect">
            <a:avLst/>
          </a:prstGeom>
          <a:solidFill>
            <a:srgbClr val="FDECEC"/>
          </a:solidFill>
          <a:ln>
            <a:solidFill>
              <a:srgbClr val="FDECE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Rectangle 15">
            <a:extLst>
              <a:ext uri="{FF2B5EF4-FFF2-40B4-BE49-F238E27FC236}">
                <a16:creationId xmlns:a16="http://schemas.microsoft.com/office/drawing/2014/main" id="{38F51DC3-AA67-423C-8D18-68B287CC65B6}"/>
              </a:ext>
            </a:extLst>
          </p:cNvPr>
          <p:cNvSpPr/>
          <p:nvPr/>
        </p:nvSpPr>
        <p:spPr>
          <a:xfrm>
            <a:off x="5059680" y="5732272"/>
            <a:ext cx="1280160" cy="826000"/>
          </a:xfrm>
          <a:prstGeom prst="rect">
            <a:avLst/>
          </a:prstGeom>
          <a:solidFill>
            <a:srgbClr val="FDECEC"/>
          </a:solidFill>
          <a:ln>
            <a:solidFill>
              <a:srgbClr val="FDECE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Rectangle 16">
            <a:extLst>
              <a:ext uri="{FF2B5EF4-FFF2-40B4-BE49-F238E27FC236}">
                <a16:creationId xmlns:a16="http://schemas.microsoft.com/office/drawing/2014/main" id="{A9A517E3-7863-44F9-A081-4AA3D185672E}"/>
              </a:ext>
            </a:extLst>
          </p:cNvPr>
          <p:cNvSpPr/>
          <p:nvPr/>
        </p:nvSpPr>
        <p:spPr>
          <a:xfrm>
            <a:off x="6431280" y="5772472"/>
            <a:ext cx="1280160" cy="826000"/>
          </a:xfrm>
          <a:prstGeom prst="rect">
            <a:avLst/>
          </a:prstGeom>
          <a:solidFill>
            <a:srgbClr val="FDECEC"/>
          </a:solidFill>
          <a:ln>
            <a:solidFill>
              <a:srgbClr val="FDECE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Rectangle 17">
            <a:extLst>
              <a:ext uri="{FF2B5EF4-FFF2-40B4-BE49-F238E27FC236}">
                <a16:creationId xmlns:a16="http://schemas.microsoft.com/office/drawing/2014/main" id="{EAB05411-F779-4236-B06E-2197162DD4C5}"/>
              </a:ext>
            </a:extLst>
          </p:cNvPr>
          <p:cNvSpPr/>
          <p:nvPr/>
        </p:nvSpPr>
        <p:spPr>
          <a:xfrm>
            <a:off x="7802880" y="5772472"/>
            <a:ext cx="1280160" cy="826000"/>
          </a:xfrm>
          <a:prstGeom prst="rect">
            <a:avLst/>
          </a:prstGeom>
          <a:solidFill>
            <a:srgbClr val="FDECEC"/>
          </a:solidFill>
          <a:ln>
            <a:solidFill>
              <a:srgbClr val="FDECE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Rectangle 18">
            <a:extLst>
              <a:ext uri="{FF2B5EF4-FFF2-40B4-BE49-F238E27FC236}">
                <a16:creationId xmlns:a16="http://schemas.microsoft.com/office/drawing/2014/main" id="{2FEE961F-23F5-4328-98B8-19486669D13E}"/>
              </a:ext>
            </a:extLst>
          </p:cNvPr>
          <p:cNvSpPr/>
          <p:nvPr/>
        </p:nvSpPr>
        <p:spPr>
          <a:xfrm>
            <a:off x="9215120" y="5727548"/>
            <a:ext cx="1280160" cy="826000"/>
          </a:xfrm>
          <a:prstGeom prst="rect">
            <a:avLst/>
          </a:prstGeom>
          <a:solidFill>
            <a:srgbClr val="FDECEC"/>
          </a:solidFill>
          <a:ln>
            <a:solidFill>
              <a:srgbClr val="FDECE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222214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13"/>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grpId="0" nodeType="clickEffect">
                                  <p:stCondLst>
                                    <p:cond delay="0"/>
                                  </p:stCondLst>
                                  <p:childTnLst>
                                    <p:set>
                                      <p:cBhvr>
                                        <p:cTn id="22" dur="1" fill="hold">
                                          <p:stCondLst>
                                            <p:cond delay="0"/>
                                          </p:stCondLst>
                                        </p:cTn>
                                        <p:tgtEl>
                                          <p:spTgt spid="14"/>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 presetClass="exit" presetSubtype="0" fill="hold" grpId="0" nodeType="clickEffect">
                                  <p:stCondLst>
                                    <p:cond delay="0"/>
                                  </p:stCondLst>
                                  <p:childTnLst>
                                    <p:set>
                                      <p:cBhvr>
                                        <p:cTn id="26" dur="1" fill="hold">
                                          <p:stCondLst>
                                            <p:cond delay="0"/>
                                          </p:stCondLst>
                                        </p:cTn>
                                        <p:tgtEl>
                                          <p:spTgt spid="15"/>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1" presetClass="exit" presetSubtype="0" fill="hold" grpId="0" nodeType="clickEffect">
                                  <p:stCondLst>
                                    <p:cond delay="0"/>
                                  </p:stCondLst>
                                  <p:childTnLst>
                                    <p:set>
                                      <p:cBhvr>
                                        <p:cTn id="30" dur="1" fill="hold">
                                          <p:stCondLst>
                                            <p:cond delay="0"/>
                                          </p:stCondLst>
                                        </p:cTn>
                                        <p:tgtEl>
                                          <p:spTgt spid="16"/>
                                        </p:tgtEl>
                                        <p:attrNameLst>
                                          <p:attrName>style.visibility</p:attrName>
                                        </p:attrNameLst>
                                      </p:cBhvr>
                                      <p:to>
                                        <p:strVal val="hidden"/>
                                      </p:to>
                                    </p:set>
                                  </p:childTnLst>
                                </p:cTn>
                              </p:par>
                            </p:childTnLst>
                          </p:cTn>
                        </p:par>
                      </p:childTnLst>
                    </p:cTn>
                  </p:par>
                  <p:par>
                    <p:cTn id="31" fill="hold">
                      <p:stCondLst>
                        <p:cond delay="indefinite"/>
                      </p:stCondLst>
                      <p:childTnLst>
                        <p:par>
                          <p:cTn id="32" fill="hold">
                            <p:stCondLst>
                              <p:cond delay="0"/>
                            </p:stCondLst>
                            <p:childTnLst>
                              <p:par>
                                <p:cTn id="33" presetID="1" presetClass="exit" presetSubtype="0" fill="hold" grpId="0" nodeType="clickEffect">
                                  <p:stCondLst>
                                    <p:cond delay="0"/>
                                  </p:stCondLst>
                                  <p:childTnLst>
                                    <p:set>
                                      <p:cBhvr>
                                        <p:cTn id="34" dur="1" fill="hold">
                                          <p:stCondLst>
                                            <p:cond delay="0"/>
                                          </p:stCondLst>
                                        </p:cTn>
                                        <p:tgtEl>
                                          <p:spTgt spid="17"/>
                                        </p:tgtEl>
                                        <p:attrNameLst>
                                          <p:attrName>style.visibility</p:attrName>
                                        </p:attrNameLst>
                                      </p:cBhvr>
                                      <p:to>
                                        <p:strVal val="hidden"/>
                                      </p:to>
                                    </p:set>
                                  </p:childTnLst>
                                </p:cTn>
                              </p:par>
                            </p:childTnLst>
                          </p:cTn>
                        </p:par>
                      </p:childTnLst>
                    </p:cTn>
                  </p:par>
                  <p:par>
                    <p:cTn id="35" fill="hold">
                      <p:stCondLst>
                        <p:cond delay="indefinite"/>
                      </p:stCondLst>
                      <p:childTnLst>
                        <p:par>
                          <p:cTn id="36" fill="hold">
                            <p:stCondLst>
                              <p:cond delay="0"/>
                            </p:stCondLst>
                            <p:childTnLst>
                              <p:par>
                                <p:cTn id="37" presetID="1" presetClass="exit" presetSubtype="0" fill="hold" grpId="0" nodeType="clickEffect">
                                  <p:stCondLst>
                                    <p:cond delay="0"/>
                                  </p:stCondLst>
                                  <p:childTnLst>
                                    <p:set>
                                      <p:cBhvr>
                                        <p:cTn id="38" dur="1" fill="hold">
                                          <p:stCondLst>
                                            <p:cond delay="0"/>
                                          </p:stCondLst>
                                        </p:cTn>
                                        <p:tgtEl>
                                          <p:spTgt spid="18"/>
                                        </p:tgtEl>
                                        <p:attrNameLst>
                                          <p:attrName>style.visibility</p:attrName>
                                        </p:attrNameLst>
                                      </p:cBhvr>
                                      <p:to>
                                        <p:strVal val="hidden"/>
                                      </p:to>
                                    </p:set>
                                  </p:childTnLst>
                                </p:cTn>
                              </p:par>
                            </p:childTnLst>
                          </p:cTn>
                        </p:par>
                      </p:childTnLst>
                    </p:cTn>
                  </p:par>
                  <p:par>
                    <p:cTn id="39" fill="hold">
                      <p:stCondLst>
                        <p:cond delay="indefinite"/>
                      </p:stCondLst>
                      <p:childTnLst>
                        <p:par>
                          <p:cTn id="40" fill="hold">
                            <p:stCondLst>
                              <p:cond delay="0"/>
                            </p:stCondLst>
                            <p:childTnLst>
                              <p:par>
                                <p:cTn id="41" presetID="1" presetClass="exit" presetSubtype="0" fill="hold" grpId="0" nodeType="clickEffect">
                                  <p:stCondLst>
                                    <p:cond delay="0"/>
                                  </p:stCondLst>
                                  <p:childTnLst>
                                    <p:set>
                                      <p:cBhvr>
                                        <p:cTn id="42" dur="1" fill="hold">
                                          <p:stCondLst>
                                            <p:cond delay="0"/>
                                          </p:stCondLst>
                                        </p:cTn>
                                        <p:tgtEl>
                                          <p:spTgt spid="1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P spid="12" grpId="0" animBg="1"/>
      <p:bldP spid="13" grpId="0" animBg="1"/>
      <p:bldP spid="14" grpId="0" animBg="1"/>
      <p:bldP spid="15" grpId="0" animBg="1"/>
      <p:bldP spid="16" grpId="0" animBg="1"/>
      <p:bldP spid="17" grpId="0" animBg="1"/>
      <p:bldP spid="18" grpId="0" animBg="1"/>
      <p:bldP spid="19" grpId="0" animBg="1"/>
    </p:bld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469CC2-BC44-4040-B8E8-1EFAEF54FDC7}"/>
              </a:ext>
            </a:extLst>
          </p:cNvPr>
          <p:cNvSpPr>
            <a:spLocks noGrp="1"/>
          </p:cNvSpPr>
          <p:nvPr>
            <p:ph type="title"/>
          </p:nvPr>
        </p:nvSpPr>
        <p:spPr>
          <a:xfrm>
            <a:off x="1154954" y="988560"/>
            <a:ext cx="10336006" cy="728480"/>
          </a:xfrm>
        </p:spPr>
        <p:txBody>
          <a:bodyPr>
            <a:normAutofit/>
          </a:bodyPr>
          <a:lstStyle/>
          <a:p>
            <a:pPr marL="0" lvl="0" indent="0">
              <a:buClr>
                <a:srgbClr val="F5A408"/>
              </a:buClr>
              <a:buNone/>
            </a:pPr>
            <a:r>
              <a:rPr lang="fr-FR" sz="4800" b="1" dirty="0">
                <a:solidFill>
                  <a:srgbClr val="FF0000"/>
                </a:solidFill>
              </a:rPr>
              <a:t>Conclusion :</a:t>
            </a:r>
          </a:p>
        </p:txBody>
      </p:sp>
      <p:sp>
        <p:nvSpPr>
          <p:cNvPr id="3" name="Content Placeholder 2">
            <a:extLst>
              <a:ext uri="{FF2B5EF4-FFF2-40B4-BE49-F238E27FC236}">
                <a16:creationId xmlns:a16="http://schemas.microsoft.com/office/drawing/2014/main" id="{4CB07FFA-2EB4-41BF-A4A6-8B05513C88F0}"/>
              </a:ext>
            </a:extLst>
          </p:cNvPr>
          <p:cNvSpPr>
            <a:spLocks noGrp="1"/>
          </p:cNvSpPr>
          <p:nvPr>
            <p:ph idx="1"/>
          </p:nvPr>
        </p:nvSpPr>
        <p:spPr>
          <a:xfrm>
            <a:off x="911114" y="2560320"/>
            <a:ext cx="10793206" cy="4165599"/>
          </a:xfrm>
        </p:spPr>
        <p:txBody>
          <a:bodyPr>
            <a:noAutofit/>
          </a:bodyPr>
          <a:lstStyle/>
          <a:p>
            <a:pPr marL="0" indent="0">
              <a:buNone/>
            </a:pPr>
            <a:r>
              <a:rPr lang="fr-FR" sz="2800" dirty="0">
                <a:solidFill>
                  <a:schemeClr val="tx1"/>
                </a:solidFill>
              </a:rPr>
              <a:t>- </a:t>
            </a:r>
            <a:r>
              <a:rPr lang="fr-FR" sz="2800" b="1" u="sng" dirty="0">
                <a:solidFill>
                  <a:schemeClr val="tx1"/>
                </a:solidFill>
              </a:rPr>
              <a:t>Le Granite </a:t>
            </a:r>
            <a:r>
              <a:rPr lang="fr-FR" sz="2800" dirty="0">
                <a:solidFill>
                  <a:schemeClr val="tx1"/>
                </a:solidFill>
              </a:rPr>
              <a:t>est une roche plutonique magmatique caractérisée par sa constitution en minéraux : </a:t>
            </a:r>
            <a:r>
              <a:rPr lang="fr-FR" sz="2800" b="1" dirty="0">
                <a:solidFill>
                  <a:schemeClr val="tx1"/>
                </a:solidFill>
              </a:rPr>
              <a:t>Quartz</a:t>
            </a:r>
            <a:r>
              <a:rPr lang="fr-FR" sz="2800" dirty="0">
                <a:solidFill>
                  <a:schemeClr val="tx1"/>
                </a:solidFill>
              </a:rPr>
              <a:t>, </a:t>
            </a:r>
            <a:r>
              <a:rPr lang="fr-FR" sz="2800" b="1" dirty="0">
                <a:solidFill>
                  <a:schemeClr val="tx1"/>
                </a:solidFill>
              </a:rPr>
              <a:t>Feldspath</a:t>
            </a:r>
            <a:r>
              <a:rPr lang="fr-FR" sz="2800" dirty="0">
                <a:solidFill>
                  <a:schemeClr val="tx1"/>
                </a:solidFill>
              </a:rPr>
              <a:t> et </a:t>
            </a:r>
            <a:r>
              <a:rPr lang="fr-FR" sz="2800" b="1" dirty="0">
                <a:solidFill>
                  <a:schemeClr val="tx1"/>
                </a:solidFill>
              </a:rPr>
              <a:t>Mica</a:t>
            </a:r>
            <a:r>
              <a:rPr lang="fr-FR" sz="2800" dirty="0">
                <a:solidFill>
                  <a:schemeClr val="tx1"/>
                </a:solidFill>
              </a:rPr>
              <a:t>. Elle est totalement cristalline ; c’est-à-dire elle est constituée uniquement de cristaux avec absence de pâte de verre. On dit qu’elle a une structure </a:t>
            </a:r>
            <a:r>
              <a:rPr lang="fr-FR" sz="2800" b="1" dirty="0">
                <a:solidFill>
                  <a:schemeClr val="tx1"/>
                </a:solidFill>
              </a:rPr>
              <a:t>Grenue</a:t>
            </a:r>
            <a:r>
              <a:rPr lang="fr-FR" sz="2800" dirty="0">
                <a:solidFill>
                  <a:schemeClr val="tx1"/>
                </a:solidFill>
              </a:rPr>
              <a:t>.</a:t>
            </a:r>
          </a:p>
          <a:p>
            <a:pPr marL="0" indent="0">
              <a:buNone/>
            </a:pPr>
            <a:r>
              <a:rPr lang="fr-FR" sz="2800" dirty="0">
                <a:solidFill>
                  <a:schemeClr val="tx1"/>
                </a:solidFill>
              </a:rPr>
              <a:t>- </a:t>
            </a:r>
            <a:r>
              <a:rPr lang="fr-FR" sz="2800" b="1" u="sng" dirty="0">
                <a:solidFill>
                  <a:schemeClr val="tx1"/>
                </a:solidFill>
              </a:rPr>
              <a:t>L’Andésite</a:t>
            </a:r>
            <a:r>
              <a:rPr lang="fr-FR" sz="2800" dirty="0">
                <a:solidFill>
                  <a:schemeClr val="tx1"/>
                </a:solidFill>
              </a:rPr>
              <a:t> est une roche volcanique caractérisée par sa constitution en minéraux : </a:t>
            </a:r>
            <a:r>
              <a:rPr lang="fr-FR" sz="2800" b="1" dirty="0">
                <a:solidFill>
                  <a:schemeClr val="tx1"/>
                </a:solidFill>
              </a:rPr>
              <a:t>Feldspath</a:t>
            </a:r>
            <a:r>
              <a:rPr lang="fr-FR" sz="2800" dirty="0">
                <a:solidFill>
                  <a:schemeClr val="tx1"/>
                </a:solidFill>
              </a:rPr>
              <a:t>, </a:t>
            </a:r>
            <a:r>
              <a:rPr lang="fr-FR" sz="2800" b="1" dirty="0">
                <a:solidFill>
                  <a:schemeClr val="tx1"/>
                </a:solidFill>
              </a:rPr>
              <a:t>Amphibole</a:t>
            </a:r>
            <a:r>
              <a:rPr lang="fr-FR" sz="2800" dirty="0">
                <a:solidFill>
                  <a:schemeClr val="tx1"/>
                </a:solidFill>
              </a:rPr>
              <a:t>, </a:t>
            </a:r>
            <a:r>
              <a:rPr lang="fr-FR" sz="2800" b="1" dirty="0">
                <a:solidFill>
                  <a:schemeClr val="tx1"/>
                </a:solidFill>
              </a:rPr>
              <a:t>Plagioclase</a:t>
            </a:r>
            <a:r>
              <a:rPr lang="fr-FR" sz="2800" dirty="0">
                <a:solidFill>
                  <a:schemeClr val="tx1"/>
                </a:solidFill>
              </a:rPr>
              <a:t> et </a:t>
            </a:r>
            <a:r>
              <a:rPr lang="fr-FR" sz="2800" b="1" dirty="0">
                <a:solidFill>
                  <a:schemeClr val="tx1"/>
                </a:solidFill>
              </a:rPr>
              <a:t>une pâte de verre</a:t>
            </a:r>
            <a:r>
              <a:rPr lang="fr-FR" sz="2800" dirty="0">
                <a:solidFill>
                  <a:schemeClr val="tx1"/>
                </a:solidFill>
              </a:rPr>
              <a:t>. On dit qu’elle a une structure microlitique. (partiellement cristallisée).</a:t>
            </a:r>
          </a:p>
        </p:txBody>
      </p:sp>
    </p:spTree>
    <p:extLst>
      <p:ext uri="{BB962C8B-B14F-4D97-AF65-F5344CB8AC3E}">
        <p14:creationId xmlns:p14="http://schemas.microsoft.com/office/powerpoint/2010/main" val="39306523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469CC2-BC44-4040-B8E8-1EFAEF54FDC7}"/>
              </a:ext>
            </a:extLst>
          </p:cNvPr>
          <p:cNvSpPr>
            <a:spLocks noGrp="1"/>
          </p:cNvSpPr>
          <p:nvPr>
            <p:ph type="title"/>
          </p:nvPr>
        </p:nvSpPr>
        <p:spPr>
          <a:xfrm>
            <a:off x="1154954" y="988560"/>
            <a:ext cx="10336006" cy="728480"/>
          </a:xfrm>
        </p:spPr>
        <p:txBody>
          <a:bodyPr>
            <a:normAutofit fontScale="90000"/>
          </a:bodyPr>
          <a:lstStyle/>
          <a:p>
            <a:r>
              <a:rPr lang="fr-FR" b="1" dirty="0">
                <a:solidFill>
                  <a:srgbClr val="006C31"/>
                </a:solidFill>
                <a:latin typeface="+mn-lt"/>
              </a:rPr>
              <a:t>2) Effet de monter du magma Granitique sur les roches adjacentes:</a:t>
            </a:r>
          </a:p>
        </p:txBody>
      </p:sp>
    </p:spTree>
    <p:extLst>
      <p:ext uri="{BB962C8B-B14F-4D97-AF65-F5344CB8AC3E}">
        <p14:creationId xmlns:p14="http://schemas.microsoft.com/office/powerpoint/2010/main" val="213301151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469CC2-BC44-4040-B8E8-1EFAEF54FDC7}"/>
              </a:ext>
            </a:extLst>
          </p:cNvPr>
          <p:cNvSpPr>
            <a:spLocks noGrp="1"/>
          </p:cNvSpPr>
          <p:nvPr>
            <p:ph type="title"/>
          </p:nvPr>
        </p:nvSpPr>
        <p:spPr>
          <a:xfrm>
            <a:off x="1097280" y="260426"/>
            <a:ext cx="10336006" cy="728480"/>
          </a:xfrm>
        </p:spPr>
        <p:txBody>
          <a:bodyPr>
            <a:noAutofit/>
          </a:bodyPr>
          <a:lstStyle/>
          <a:p>
            <a:r>
              <a:rPr lang="fr-FR" sz="3600" b="1" dirty="0"/>
              <a:t>II) Les roches magmatiques des zones de subductions:</a:t>
            </a:r>
          </a:p>
        </p:txBody>
      </p:sp>
      <p:sp>
        <p:nvSpPr>
          <p:cNvPr id="5" name="Content Placeholder 4">
            <a:extLst>
              <a:ext uri="{FF2B5EF4-FFF2-40B4-BE49-F238E27FC236}">
                <a16:creationId xmlns:a16="http://schemas.microsoft.com/office/drawing/2014/main" id="{5BADC7AA-F1CF-4366-8B37-C7A7D5145986}"/>
              </a:ext>
            </a:extLst>
          </p:cNvPr>
          <p:cNvSpPr>
            <a:spLocks noGrp="1"/>
          </p:cNvSpPr>
          <p:nvPr>
            <p:ph idx="1"/>
          </p:nvPr>
        </p:nvSpPr>
        <p:spPr/>
        <p:txBody>
          <a:bodyPr/>
          <a:lstStyle/>
          <a:p>
            <a:endParaRPr lang="fr-FR"/>
          </a:p>
        </p:txBody>
      </p:sp>
      <p:pic>
        <p:nvPicPr>
          <p:cNvPr id="6" name="Picture 5">
            <a:extLst>
              <a:ext uri="{FF2B5EF4-FFF2-40B4-BE49-F238E27FC236}">
                <a16:creationId xmlns:a16="http://schemas.microsoft.com/office/drawing/2014/main" id="{605B512D-6380-4387-9C3A-B73C82D31163}"/>
              </a:ext>
            </a:extLst>
          </p:cNvPr>
          <p:cNvPicPr>
            <a:picLocks noChangeAspect="1"/>
          </p:cNvPicPr>
          <p:nvPr/>
        </p:nvPicPr>
        <p:blipFill>
          <a:blip r:embed="rId2"/>
          <a:stretch>
            <a:fillRect/>
          </a:stretch>
        </p:blipFill>
        <p:spPr>
          <a:xfrm>
            <a:off x="837770" y="1166931"/>
            <a:ext cx="10855026" cy="5380965"/>
          </a:xfrm>
          <a:prstGeom prst="rect">
            <a:avLst/>
          </a:prstGeom>
        </p:spPr>
      </p:pic>
    </p:spTree>
    <p:extLst>
      <p:ext uri="{BB962C8B-B14F-4D97-AF65-F5344CB8AC3E}">
        <p14:creationId xmlns:p14="http://schemas.microsoft.com/office/powerpoint/2010/main" val="313919546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CB07FFA-2EB4-41BF-A4A6-8B05513C88F0}"/>
              </a:ext>
            </a:extLst>
          </p:cNvPr>
          <p:cNvSpPr>
            <a:spLocks noGrp="1"/>
          </p:cNvSpPr>
          <p:nvPr>
            <p:ph idx="1"/>
          </p:nvPr>
        </p:nvSpPr>
        <p:spPr>
          <a:xfrm>
            <a:off x="865394" y="1508760"/>
            <a:ext cx="10343626" cy="4165599"/>
          </a:xfrm>
        </p:spPr>
        <p:txBody>
          <a:bodyPr>
            <a:noAutofit/>
          </a:bodyPr>
          <a:lstStyle/>
          <a:p>
            <a:pPr marL="0" lvl="0" indent="0" algn="just">
              <a:buClr>
                <a:srgbClr val="F5A408"/>
              </a:buClr>
              <a:buNone/>
            </a:pPr>
            <a:r>
              <a:rPr lang="fr-FR" sz="3600" dirty="0">
                <a:solidFill>
                  <a:schemeClr val="tx1"/>
                </a:solidFill>
              </a:rPr>
              <a:t>La montée du magma granitique à la surface et lors de la cristallisation en profondeur provoque la modification de composition et de structures des roches adjacentes c’est le </a:t>
            </a:r>
            <a:r>
              <a:rPr lang="fr-FR" sz="3600" b="1" dirty="0">
                <a:solidFill>
                  <a:srgbClr val="FF0000"/>
                </a:solidFill>
              </a:rPr>
              <a:t>Métamorphisme de contact</a:t>
            </a:r>
            <a:r>
              <a:rPr lang="fr-FR" sz="3600" dirty="0">
                <a:solidFill>
                  <a:schemeClr val="tx1"/>
                </a:solidFill>
              </a:rPr>
              <a:t>.</a:t>
            </a:r>
          </a:p>
          <a:p>
            <a:pPr marL="0" lvl="0" indent="0" algn="just">
              <a:buClr>
                <a:srgbClr val="F5A408"/>
              </a:buClr>
              <a:buNone/>
            </a:pPr>
            <a:r>
              <a:rPr lang="fr-FR" sz="3600" dirty="0">
                <a:solidFill>
                  <a:schemeClr val="tx1"/>
                </a:solidFill>
              </a:rPr>
              <a:t>Cette modification aperçue se forme d’une ceinture appelée </a:t>
            </a:r>
            <a:r>
              <a:rPr lang="fr-FR" sz="3600" b="1" dirty="0">
                <a:solidFill>
                  <a:srgbClr val="FF0000"/>
                </a:solidFill>
              </a:rPr>
              <a:t>Auréole de métamorphisme</a:t>
            </a:r>
            <a:r>
              <a:rPr lang="fr-FR" sz="3600" dirty="0">
                <a:solidFill>
                  <a:schemeClr val="tx1"/>
                </a:solidFill>
              </a:rPr>
              <a:t>.</a:t>
            </a:r>
          </a:p>
          <a:p>
            <a:pPr marL="0" lvl="0" indent="0" algn="just">
              <a:buClr>
                <a:srgbClr val="F5A408"/>
              </a:buClr>
              <a:buNone/>
            </a:pPr>
            <a:endParaRPr lang="fr-FR" sz="3600" b="1" dirty="0">
              <a:solidFill>
                <a:srgbClr val="00B050"/>
              </a:solidFill>
            </a:endParaRPr>
          </a:p>
        </p:txBody>
      </p:sp>
    </p:spTree>
    <p:extLst>
      <p:ext uri="{BB962C8B-B14F-4D97-AF65-F5344CB8AC3E}">
        <p14:creationId xmlns:p14="http://schemas.microsoft.com/office/powerpoint/2010/main" val="33091109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DF5EC87-C58C-4836-AB87-BC4B3496C726}"/>
              </a:ext>
            </a:extLst>
          </p:cNvPr>
          <p:cNvPicPr>
            <a:picLocks noChangeAspect="1"/>
          </p:cNvPicPr>
          <p:nvPr/>
        </p:nvPicPr>
        <p:blipFill>
          <a:blip r:embed="rId2"/>
          <a:stretch>
            <a:fillRect/>
          </a:stretch>
        </p:blipFill>
        <p:spPr>
          <a:xfrm>
            <a:off x="2428875" y="414337"/>
            <a:ext cx="7334250" cy="6029325"/>
          </a:xfrm>
          <a:prstGeom prst="rect">
            <a:avLst/>
          </a:prstGeom>
        </p:spPr>
      </p:pic>
      <p:sp>
        <p:nvSpPr>
          <p:cNvPr id="9" name="Rectangle 8">
            <a:extLst>
              <a:ext uri="{FF2B5EF4-FFF2-40B4-BE49-F238E27FC236}">
                <a16:creationId xmlns:a16="http://schemas.microsoft.com/office/drawing/2014/main" id="{D61D46E7-286B-47CF-A09B-E1DE756BDAAC}"/>
              </a:ext>
            </a:extLst>
          </p:cNvPr>
          <p:cNvSpPr/>
          <p:nvPr/>
        </p:nvSpPr>
        <p:spPr>
          <a:xfrm>
            <a:off x="3972560" y="3657600"/>
            <a:ext cx="985520" cy="294640"/>
          </a:xfrm>
          <a:prstGeom prst="rect">
            <a:avLst/>
          </a:prstGeom>
          <a:solidFill>
            <a:srgbClr val="FFFDEE"/>
          </a:solidFill>
          <a:ln>
            <a:solidFill>
              <a:srgbClr val="FFFDE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Rectangle 9">
            <a:extLst>
              <a:ext uri="{FF2B5EF4-FFF2-40B4-BE49-F238E27FC236}">
                <a16:creationId xmlns:a16="http://schemas.microsoft.com/office/drawing/2014/main" id="{1B9AF7E2-6E2A-4641-AB8C-1C550F05C69D}"/>
              </a:ext>
            </a:extLst>
          </p:cNvPr>
          <p:cNvSpPr/>
          <p:nvPr/>
        </p:nvSpPr>
        <p:spPr>
          <a:xfrm>
            <a:off x="3901440" y="4711700"/>
            <a:ext cx="1148080" cy="294640"/>
          </a:xfrm>
          <a:prstGeom prst="rect">
            <a:avLst/>
          </a:prstGeom>
          <a:solidFill>
            <a:srgbClr val="FFFDEE"/>
          </a:solidFill>
          <a:ln>
            <a:solidFill>
              <a:srgbClr val="FFFDE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Rectangle 10">
            <a:extLst>
              <a:ext uri="{FF2B5EF4-FFF2-40B4-BE49-F238E27FC236}">
                <a16:creationId xmlns:a16="http://schemas.microsoft.com/office/drawing/2014/main" id="{504856EA-EF22-4F27-875F-C21F972E9D94}"/>
              </a:ext>
            </a:extLst>
          </p:cNvPr>
          <p:cNvSpPr/>
          <p:nvPr/>
        </p:nvSpPr>
        <p:spPr>
          <a:xfrm>
            <a:off x="5353685" y="3644900"/>
            <a:ext cx="1148080" cy="294640"/>
          </a:xfrm>
          <a:prstGeom prst="rect">
            <a:avLst/>
          </a:prstGeom>
          <a:solidFill>
            <a:srgbClr val="FFFDEE"/>
          </a:solidFill>
          <a:ln>
            <a:solidFill>
              <a:srgbClr val="FFFDE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Rectangle 11">
            <a:extLst>
              <a:ext uri="{FF2B5EF4-FFF2-40B4-BE49-F238E27FC236}">
                <a16:creationId xmlns:a16="http://schemas.microsoft.com/office/drawing/2014/main" id="{E0FA0CA5-8505-4047-ADDE-611C0F9B28A6}"/>
              </a:ext>
            </a:extLst>
          </p:cNvPr>
          <p:cNvSpPr/>
          <p:nvPr/>
        </p:nvSpPr>
        <p:spPr>
          <a:xfrm>
            <a:off x="5353685" y="4685030"/>
            <a:ext cx="1148080" cy="294640"/>
          </a:xfrm>
          <a:prstGeom prst="rect">
            <a:avLst/>
          </a:prstGeom>
          <a:solidFill>
            <a:srgbClr val="FFFDEE"/>
          </a:solidFill>
          <a:ln>
            <a:solidFill>
              <a:srgbClr val="FFFDE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Rectangle 12">
            <a:extLst>
              <a:ext uri="{FF2B5EF4-FFF2-40B4-BE49-F238E27FC236}">
                <a16:creationId xmlns:a16="http://schemas.microsoft.com/office/drawing/2014/main" id="{9CA67D31-5B25-4855-A1C4-B8EF8B852DF1}"/>
              </a:ext>
            </a:extLst>
          </p:cNvPr>
          <p:cNvSpPr/>
          <p:nvPr/>
        </p:nvSpPr>
        <p:spPr>
          <a:xfrm>
            <a:off x="6763647" y="3657600"/>
            <a:ext cx="1148080" cy="294640"/>
          </a:xfrm>
          <a:prstGeom prst="rect">
            <a:avLst/>
          </a:prstGeom>
          <a:solidFill>
            <a:srgbClr val="FFFDEE"/>
          </a:solidFill>
          <a:ln>
            <a:solidFill>
              <a:srgbClr val="FFFDE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Rectangle 13">
            <a:extLst>
              <a:ext uri="{FF2B5EF4-FFF2-40B4-BE49-F238E27FC236}">
                <a16:creationId xmlns:a16="http://schemas.microsoft.com/office/drawing/2014/main" id="{3EBA8371-2B1C-4BB4-A345-357E620A9A33}"/>
              </a:ext>
            </a:extLst>
          </p:cNvPr>
          <p:cNvSpPr/>
          <p:nvPr/>
        </p:nvSpPr>
        <p:spPr>
          <a:xfrm>
            <a:off x="6763647" y="4685030"/>
            <a:ext cx="1148080" cy="294640"/>
          </a:xfrm>
          <a:prstGeom prst="rect">
            <a:avLst/>
          </a:prstGeom>
          <a:solidFill>
            <a:srgbClr val="FFFDEE"/>
          </a:solidFill>
          <a:ln>
            <a:solidFill>
              <a:srgbClr val="FFFDE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Rectangle 14">
            <a:extLst>
              <a:ext uri="{FF2B5EF4-FFF2-40B4-BE49-F238E27FC236}">
                <a16:creationId xmlns:a16="http://schemas.microsoft.com/office/drawing/2014/main" id="{B5D14CB5-0263-4FC3-8CDA-C2F9B464B07D}"/>
              </a:ext>
            </a:extLst>
          </p:cNvPr>
          <p:cNvSpPr/>
          <p:nvPr/>
        </p:nvSpPr>
        <p:spPr>
          <a:xfrm>
            <a:off x="8188849" y="3635851"/>
            <a:ext cx="1148080" cy="294640"/>
          </a:xfrm>
          <a:prstGeom prst="rect">
            <a:avLst/>
          </a:prstGeom>
          <a:solidFill>
            <a:srgbClr val="FFFDEE"/>
          </a:solidFill>
          <a:ln>
            <a:solidFill>
              <a:srgbClr val="FFFDE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Rectangle 15">
            <a:extLst>
              <a:ext uri="{FF2B5EF4-FFF2-40B4-BE49-F238E27FC236}">
                <a16:creationId xmlns:a16="http://schemas.microsoft.com/office/drawing/2014/main" id="{1CAF9A53-0D88-4135-AA70-9E125E7E6AD9}"/>
              </a:ext>
            </a:extLst>
          </p:cNvPr>
          <p:cNvSpPr/>
          <p:nvPr/>
        </p:nvSpPr>
        <p:spPr>
          <a:xfrm>
            <a:off x="8171946" y="4668202"/>
            <a:ext cx="1148080" cy="294640"/>
          </a:xfrm>
          <a:prstGeom prst="rect">
            <a:avLst/>
          </a:prstGeom>
          <a:solidFill>
            <a:srgbClr val="FFFDEE"/>
          </a:solidFill>
          <a:ln>
            <a:solidFill>
              <a:srgbClr val="FFFDE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2649591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9"/>
                                        </p:tgtEl>
                                      </p:cBhvr>
                                    </p:animEffect>
                                    <p:set>
                                      <p:cBhvr>
                                        <p:cTn id="7" dur="1" fill="hold">
                                          <p:stCondLst>
                                            <p:cond delay="499"/>
                                          </p:stCondLst>
                                        </p:cTn>
                                        <p:tgtEl>
                                          <p:spTgt spid="9"/>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0" nodeType="clickEffect">
                                  <p:stCondLst>
                                    <p:cond delay="0"/>
                                  </p:stCondLst>
                                  <p:childTnLst>
                                    <p:animEffect transition="out" filter="fade">
                                      <p:cBhvr>
                                        <p:cTn id="11" dur="500"/>
                                        <p:tgtEl>
                                          <p:spTgt spid="10"/>
                                        </p:tgtEl>
                                      </p:cBhvr>
                                    </p:animEffect>
                                    <p:set>
                                      <p:cBhvr>
                                        <p:cTn id="12" dur="1" fill="hold">
                                          <p:stCondLst>
                                            <p:cond delay="499"/>
                                          </p:stCondLst>
                                        </p:cTn>
                                        <p:tgtEl>
                                          <p:spTgt spid="10"/>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grpId="0" nodeType="clickEffect">
                                  <p:stCondLst>
                                    <p:cond delay="0"/>
                                  </p:stCondLst>
                                  <p:childTnLst>
                                    <p:animEffect transition="out" filter="fade">
                                      <p:cBhvr>
                                        <p:cTn id="16" dur="500"/>
                                        <p:tgtEl>
                                          <p:spTgt spid="11"/>
                                        </p:tgtEl>
                                      </p:cBhvr>
                                    </p:animEffect>
                                    <p:set>
                                      <p:cBhvr>
                                        <p:cTn id="17" dur="1" fill="hold">
                                          <p:stCondLst>
                                            <p:cond delay="499"/>
                                          </p:stCondLst>
                                        </p:cTn>
                                        <p:tgtEl>
                                          <p:spTgt spid="11"/>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10" presetClass="exit" presetSubtype="0" fill="hold" grpId="0" nodeType="clickEffect">
                                  <p:stCondLst>
                                    <p:cond delay="0"/>
                                  </p:stCondLst>
                                  <p:childTnLst>
                                    <p:animEffect transition="out" filter="fade">
                                      <p:cBhvr>
                                        <p:cTn id="21" dur="500"/>
                                        <p:tgtEl>
                                          <p:spTgt spid="12"/>
                                        </p:tgtEl>
                                      </p:cBhvr>
                                    </p:animEffect>
                                    <p:set>
                                      <p:cBhvr>
                                        <p:cTn id="22" dur="1" fill="hold">
                                          <p:stCondLst>
                                            <p:cond delay="499"/>
                                          </p:stCondLst>
                                        </p:cTn>
                                        <p:tgtEl>
                                          <p:spTgt spid="12"/>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0" presetClass="exit" presetSubtype="0" fill="hold" grpId="0" nodeType="clickEffect">
                                  <p:stCondLst>
                                    <p:cond delay="0"/>
                                  </p:stCondLst>
                                  <p:childTnLst>
                                    <p:animEffect transition="out" filter="fade">
                                      <p:cBhvr>
                                        <p:cTn id="26" dur="500"/>
                                        <p:tgtEl>
                                          <p:spTgt spid="13"/>
                                        </p:tgtEl>
                                      </p:cBhvr>
                                    </p:animEffect>
                                    <p:set>
                                      <p:cBhvr>
                                        <p:cTn id="27" dur="1" fill="hold">
                                          <p:stCondLst>
                                            <p:cond delay="499"/>
                                          </p:stCondLst>
                                        </p:cTn>
                                        <p:tgtEl>
                                          <p:spTgt spid="13"/>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10" presetClass="exit" presetSubtype="0" fill="hold" grpId="0" nodeType="clickEffect">
                                  <p:stCondLst>
                                    <p:cond delay="0"/>
                                  </p:stCondLst>
                                  <p:childTnLst>
                                    <p:animEffect transition="out" filter="fade">
                                      <p:cBhvr>
                                        <p:cTn id="31" dur="500"/>
                                        <p:tgtEl>
                                          <p:spTgt spid="14"/>
                                        </p:tgtEl>
                                      </p:cBhvr>
                                    </p:animEffect>
                                    <p:set>
                                      <p:cBhvr>
                                        <p:cTn id="32" dur="1" fill="hold">
                                          <p:stCondLst>
                                            <p:cond delay="499"/>
                                          </p:stCondLst>
                                        </p:cTn>
                                        <p:tgtEl>
                                          <p:spTgt spid="14"/>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0" presetClass="exit" presetSubtype="0" fill="hold" grpId="0" nodeType="clickEffect">
                                  <p:stCondLst>
                                    <p:cond delay="0"/>
                                  </p:stCondLst>
                                  <p:childTnLst>
                                    <p:animEffect transition="out" filter="fade">
                                      <p:cBhvr>
                                        <p:cTn id="36" dur="500"/>
                                        <p:tgtEl>
                                          <p:spTgt spid="15"/>
                                        </p:tgtEl>
                                      </p:cBhvr>
                                    </p:animEffect>
                                    <p:set>
                                      <p:cBhvr>
                                        <p:cTn id="37" dur="1" fill="hold">
                                          <p:stCondLst>
                                            <p:cond delay="499"/>
                                          </p:stCondLst>
                                        </p:cTn>
                                        <p:tgtEl>
                                          <p:spTgt spid="15"/>
                                        </p:tgtEl>
                                        <p:attrNameLst>
                                          <p:attrName>style.visibility</p:attrName>
                                        </p:attrNameLst>
                                      </p:cBhvr>
                                      <p:to>
                                        <p:strVal val="hidden"/>
                                      </p:to>
                                    </p:set>
                                  </p:childTnLst>
                                </p:cTn>
                              </p:par>
                            </p:childTnLst>
                          </p:cTn>
                        </p:par>
                      </p:childTnLst>
                    </p:cTn>
                  </p:par>
                  <p:par>
                    <p:cTn id="38" fill="hold">
                      <p:stCondLst>
                        <p:cond delay="indefinite"/>
                      </p:stCondLst>
                      <p:childTnLst>
                        <p:par>
                          <p:cTn id="39" fill="hold">
                            <p:stCondLst>
                              <p:cond delay="0"/>
                            </p:stCondLst>
                            <p:childTnLst>
                              <p:par>
                                <p:cTn id="40" presetID="10" presetClass="exit" presetSubtype="0" fill="hold" grpId="0" nodeType="clickEffect">
                                  <p:stCondLst>
                                    <p:cond delay="0"/>
                                  </p:stCondLst>
                                  <p:childTnLst>
                                    <p:animEffect transition="out" filter="fade">
                                      <p:cBhvr>
                                        <p:cTn id="41" dur="500"/>
                                        <p:tgtEl>
                                          <p:spTgt spid="16"/>
                                        </p:tgtEl>
                                      </p:cBhvr>
                                    </p:animEffect>
                                    <p:set>
                                      <p:cBhvr>
                                        <p:cTn id="42" dur="1" fill="hold">
                                          <p:stCondLst>
                                            <p:cond delay="499"/>
                                          </p:stCondLst>
                                        </p:cTn>
                                        <p:tgtEl>
                                          <p:spTgt spid="1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13" grpId="0" animBg="1"/>
      <p:bldP spid="14" grpId="0" animBg="1"/>
      <p:bldP spid="15" grpId="0" animBg="1"/>
      <p:bldP spid="16" grpId="0" animBg="1"/>
    </p:bldLst>
  </p:timing>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docProps/app.xml><?xml version="1.0" encoding="utf-8"?>
<Properties xmlns="http://schemas.openxmlformats.org/officeDocument/2006/extended-properties" xmlns:vt="http://schemas.openxmlformats.org/officeDocument/2006/docPropsVTypes">
  <Template>Retrospect</Template>
  <TotalTime>699</TotalTime>
  <Words>521</Words>
  <Application>Microsoft Office PowerPoint</Application>
  <PresentationFormat>Widescreen</PresentationFormat>
  <Paragraphs>42</Paragraphs>
  <Slides>28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28</vt:i4>
      </vt:variant>
    </vt:vector>
  </HeadingPairs>
  <TitlesOfParts>
    <vt:vector size="32" baseType="lpstr">
      <vt:lpstr>Calibri</vt:lpstr>
      <vt:lpstr>Calibri Light</vt:lpstr>
      <vt:lpstr>Wingdings</vt:lpstr>
      <vt:lpstr>Retrospect</vt:lpstr>
      <vt:lpstr>PowerPoint Presentation</vt:lpstr>
      <vt:lpstr>Introduction :</vt:lpstr>
      <vt:lpstr>PowerPoint Presentation</vt:lpstr>
      <vt:lpstr>PowerPoint Presentation</vt:lpstr>
      <vt:lpstr>I) Les roches magmatiques des dorsales océaniques :</vt:lpstr>
      <vt:lpstr>PowerPoint Presentation</vt:lpstr>
      <vt:lpstr>PowerPoint Presentation</vt:lpstr>
      <vt:lpstr>b- Observation au microscope polarisant:</vt:lpstr>
      <vt:lpstr>PowerPoint Presentation</vt:lpstr>
      <vt:lpstr>Conclusion : </vt:lpstr>
      <vt:lpstr>2) Formation des cristaux et de pâte de verre:</vt:lpstr>
      <vt:lpstr>PowerPoint Presentation</vt:lpstr>
      <vt:lpstr>PowerPoint Presentation</vt:lpstr>
      <vt:lpstr>- Exercice intégré : </vt:lpstr>
      <vt:lpstr>PowerPoint Presentation</vt:lpstr>
      <vt:lpstr>PowerPoint Presentation</vt:lpstr>
      <vt:lpstr>PowerPoint Presentation</vt:lpstr>
      <vt:lpstr>Conclusion :</vt:lpstr>
      <vt:lpstr>II) Les roches magmatiques des zones de subductions:</vt:lpstr>
      <vt:lpstr>PowerPoint Presentation</vt:lpstr>
      <vt:lpstr>1) Observation des roches : Granite et Andésite :</vt:lpstr>
      <vt:lpstr>b- Observation au microscope polarisant:</vt:lpstr>
      <vt:lpstr>PowerPoint Presentation</vt:lpstr>
      <vt:lpstr>Conclusion :</vt:lpstr>
      <vt:lpstr>2) Effet de monter du magma Granitique sur les roches adjacentes:</vt:lpstr>
      <vt:lpstr>II) Les roches magmatiques des zones de subductions:</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théorie de la tectonique des plques</dc:title>
  <dc:creator>Jassine HADIRI</dc:creator>
  <cp:lastModifiedBy>HADIRI.YASSINE</cp:lastModifiedBy>
  <cp:revision>141</cp:revision>
  <dcterms:created xsi:type="dcterms:W3CDTF">2021-11-02T17:17:08Z</dcterms:created>
  <dcterms:modified xsi:type="dcterms:W3CDTF">2026-10-11T17:09:41Z</dcterms:modified>
</cp:coreProperties>
</file>