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27"/>
  </p:notesMasterIdLst>
  <p:sldIdLst>
    <p:sldId id="256" r:id="rId2"/>
    <p:sldId id="800" r:id="rId3"/>
    <p:sldId id="258" r:id="rId4"/>
    <p:sldId id="683" r:id="rId5"/>
    <p:sldId id="803" r:id="rId6"/>
    <p:sldId id="802" r:id="rId7"/>
    <p:sldId id="801" r:id="rId8"/>
    <p:sldId id="804" r:id="rId9"/>
    <p:sldId id="805" r:id="rId10"/>
    <p:sldId id="806" r:id="rId11"/>
    <p:sldId id="807" r:id="rId12"/>
    <p:sldId id="810" r:id="rId13"/>
    <p:sldId id="809" r:id="rId14"/>
    <p:sldId id="808" r:id="rId15"/>
    <p:sldId id="811" r:id="rId16"/>
    <p:sldId id="814" r:id="rId17"/>
    <p:sldId id="815" r:id="rId18"/>
    <p:sldId id="816" r:id="rId19"/>
    <p:sldId id="817" r:id="rId20"/>
    <p:sldId id="818" r:id="rId21"/>
    <p:sldId id="812" r:id="rId22"/>
    <p:sldId id="813" r:id="rId23"/>
    <p:sldId id="820" r:id="rId24"/>
    <p:sldId id="821" r:id="rId25"/>
    <p:sldId id="822" r:id="rId2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02B"/>
    <a:srgbClr val="FCFCFC"/>
    <a:srgbClr val="BD582C"/>
    <a:srgbClr val="FDFDF2"/>
    <a:srgbClr val="FFFFFE"/>
    <a:srgbClr val="D0D0D0"/>
    <a:srgbClr val="F3FAFE"/>
    <a:srgbClr val="FF7C80"/>
    <a:srgbClr val="CBCBCB"/>
    <a:srgbClr val="E7E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3969" autoAdjust="0"/>
  </p:normalViewPr>
  <p:slideViewPr>
    <p:cSldViewPr snapToGrid="0">
      <p:cViewPr>
        <p:scale>
          <a:sx n="100" d="100"/>
          <a:sy n="100" d="100"/>
        </p:scale>
        <p:origin x="1320" y="6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82789C-6C93-4C4A-928B-2ACAE0D98AEA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5DC59A-B0A9-43FC-AA0C-D8158F86C74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7230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DC59A-B0A9-43FC-AA0C-D8158F86C74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1943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5DC59A-B0A9-43FC-AA0C-D8158F86C74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1382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808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8283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2752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2270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5581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4735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8684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3118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8912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307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0374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CD51978-CA22-4C27-B4FF-BA2371EBC07B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4FF62D8-91FA-46C1-B80A-E8674DD44D5B}" type="slidenum">
              <a:rPr lang="fr-FR" smtClean="0"/>
              <a:t>‹#›</a:t>
            </a:fld>
            <a:endParaRPr lang="fr-F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7604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446313" y="1326659"/>
            <a:ext cx="11190164" cy="2847135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Autofit/>
          </a:bodyPr>
          <a:lstStyle/>
          <a:p>
            <a:pPr algn="ctr"/>
            <a:r>
              <a:rPr lang="fr-FR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Excrétion urinaire</a:t>
            </a:r>
            <a:br>
              <a:rPr lang="fr-FR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MA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الإفراز البولي</a:t>
            </a:r>
            <a:endParaRPr lang="fr-FR" sz="7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9658771" y="260547"/>
            <a:ext cx="2910840" cy="374642"/>
          </a:xfrm>
        </p:spPr>
        <p:txBody>
          <a:bodyPr/>
          <a:lstStyle/>
          <a:p>
            <a:pPr algn="ctr"/>
            <a:fld id="{7F437F2F-1DD6-415E-8034-D81F83C0BC5F}" type="datetime1">
              <a:rPr lang="fr-FR" sz="2000" b="1" smtClean="0">
                <a:solidFill>
                  <a:schemeClr val="tx1"/>
                </a:solidFill>
              </a:rPr>
              <a:pPr algn="ctr"/>
              <a:t>12/10/2026</a:t>
            </a:fld>
            <a:endParaRPr lang="fr-FR" sz="2000" b="1" dirty="0">
              <a:solidFill>
                <a:schemeClr val="tx1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2720764" y="5208175"/>
            <a:ext cx="66307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/>
              <a:t>PR. YASSINE HADIRI</a:t>
            </a:r>
          </a:p>
        </p:txBody>
      </p:sp>
      <p:pic>
        <p:nvPicPr>
          <p:cNvPr id="7" name="Picture 6" descr="A close-up of a human body&#10;&#10;Description automatically generated">
            <a:extLst>
              <a:ext uri="{FF2B5EF4-FFF2-40B4-BE49-F238E27FC236}">
                <a16:creationId xmlns:a16="http://schemas.microsoft.com/office/drawing/2014/main" id="{EBD159F9-4132-F3C9-5F98-CA21FAD888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268" y="1003494"/>
            <a:ext cx="20955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69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F0B2F56-4E71-E883-CA25-BCA6DE935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0460" y="757391"/>
            <a:ext cx="9111080" cy="39030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C05353E-B50A-1527-93BA-C45A395474D8}"/>
              </a:ext>
            </a:extLst>
          </p:cNvPr>
          <p:cNvSpPr txBox="1"/>
          <p:nvPr/>
        </p:nvSpPr>
        <p:spPr>
          <a:xfrm>
            <a:off x="1953415" y="5351039"/>
            <a:ext cx="869812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/>
              <a:t>Le fonctionnement des organes entraine la formation de déchets que le corps doit </a:t>
            </a:r>
            <a:r>
              <a:rPr lang="fr-FR" sz="2800" b="1" u="sng" dirty="0"/>
              <a:t>éliminer</a:t>
            </a:r>
            <a:r>
              <a:rPr lang="fr-FR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2497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3" y="283676"/>
            <a:ext cx="10124705" cy="1293028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fr-FR" sz="6600" b="1" dirty="0"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Introduction</a:t>
            </a:r>
            <a:r>
              <a:rPr lang="fr-FR" sz="6000" b="1" dirty="0">
                <a:solidFill>
                  <a:srgbClr val="FF0000"/>
                </a:solidFill>
              </a:rPr>
              <a:t> 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3" y="2114687"/>
            <a:ext cx="9986160" cy="4123881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fr-FR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L'activité  des cellules des différents organes du corps nécessite l'utilisation de dioxygène et des nutriments, cette activité a pour résultat la production de CO2 et des déchets toxiques excrétés dans le milieu intérieur (sang et lymphe).</a:t>
            </a:r>
          </a:p>
          <a:p>
            <a:pPr marL="0" indent="0" algn="just">
              <a:buNone/>
            </a:pPr>
            <a:r>
              <a:rPr lang="fr-FR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 notre corps se débarrasse du dioxyde du carbone grâce à la respiration, d’autres déchets sont éliminés par </a:t>
            </a:r>
            <a:r>
              <a:rPr lang="fr-FR" sz="3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l’urine</a:t>
            </a:r>
            <a:r>
              <a:rPr lang="fr-FR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fr-FR" sz="3200" dirty="0">
              <a:solidFill>
                <a:srgbClr val="00B05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Quel est  la composition de l'urine? </a:t>
            </a:r>
            <a:b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Quels sont les organes de l’appareil  urinaire? Et quel est son rôle dans le maintien de l’équilibre du milieu intérieur ?  </a:t>
            </a:r>
          </a:p>
        </p:txBody>
      </p:sp>
    </p:spTree>
    <p:extLst>
      <p:ext uri="{BB962C8B-B14F-4D97-AF65-F5344CB8AC3E}">
        <p14:creationId xmlns:p14="http://schemas.microsoft.com/office/powerpoint/2010/main" val="3257219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4" y="297530"/>
            <a:ext cx="10083142" cy="129302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4000" b="1" dirty="0"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I) Composition chimique de l’urine :</a:t>
            </a:r>
            <a:endParaRPr lang="fr-FR" sz="4000" b="1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4" y="2041840"/>
            <a:ext cx="9986159" cy="39093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36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L’urine est un liquide </a:t>
            </a:r>
            <a:r>
              <a:rPr lang="fr-FR" sz="3600" spc="-50" dirty="0">
                <a:solidFill>
                  <a:schemeClr val="tx1"/>
                </a:solidFill>
                <a:highlight>
                  <a:srgbClr val="FFFF00"/>
                </a:highligh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jaunâtre</a:t>
            </a:r>
            <a:r>
              <a:rPr lang="fr-FR" sz="36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 clair, dont l’organisme rejette environ 1,5 litres par jour dans les conditions normales.</a:t>
            </a:r>
          </a:p>
        </p:txBody>
      </p:sp>
    </p:spTree>
    <p:extLst>
      <p:ext uri="{BB962C8B-B14F-4D97-AF65-F5344CB8AC3E}">
        <p14:creationId xmlns:p14="http://schemas.microsoft.com/office/powerpoint/2010/main" val="1095558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4" y="297530"/>
            <a:ext cx="10083142" cy="129302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4000" b="1" dirty="0">
                <a:solidFill>
                  <a:srgbClr val="00602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1) Mise en évidence des constituants de l’urine 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4" y="2041840"/>
            <a:ext cx="9986159" cy="39093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3200" b="1" spc="-50" dirty="0">
                <a:solidFill>
                  <a:srgbClr val="7030A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Activité 1 : </a:t>
            </a:r>
          </a:p>
          <a:p>
            <a:pPr marL="0" indent="0" algn="just">
              <a:buNone/>
            </a:pPr>
            <a:r>
              <a:rPr lang="fr-FR" sz="28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1) Réaliser les expériences suivantes et noter les résultats obtenus et les conclusions.</a:t>
            </a:r>
          </a:p>
        </p:txBody>
      </p:sp>
    </p:spTree>
    <p:extLst>
      <p:ext uri="{BB962C8B-B14F-4D97-AF65-F5344CB8AC3E}">
        <p14:creationId xmlns:p14="http://schemas.microsoft.com/office/powerpoint/2010/main" val="1752661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Espace réservé du contenu 3">
            <a:extLst>
              <a:ext uri="{FF2B5EF4-FFF2-40B4-BE49-F238E27FC236}">
                <a16:creationId xmlns:a16="http://schemas.microsoft.com/office/drawing/2014/main" id="{F2166D85-C16E-391F-598E-3307266ACB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3458086"/>
              </p:ext>
            </p:extLst>
          </p:nvPr>
        </p:nvGraphicFramePr>
        <p:xfrm>
          <a:off x="1811523" y="116631"/>
          <a:ext cx="8568953" cy="6624738"/>
        </p:xfrm>
        <a:graphic>
          <a:graphicData uri="http://schemas.openxmlformats.org/drawingml/2006/table">
            <a:tbl>
              <a:tblPr firstRow="1" firstCol="1" bandRow="1"/>
              <a:tblGrid>
                <a:gridCol w="27972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234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82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957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          Expérience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          Résultat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>
                          <a:effectLst/>
                          <a:latin typeface="Calibri"/>
                          <a:ea typeface="Calibri"/>
                          <a:cs typeface="Arial"/>
                        </a:rPr>
                        <a:t>       Conclusion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914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Calibri"/>
                          <a:ea typeface="Calibri"/>
                          <a:cs typeface="Arial"/>
                        </a:rPr>
                        <a:t>Urine + chauffage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Dégagement de vapeur d’eau</a:t>
                      </a:r>
                      <a:endParaRPr lang="fr-FR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Présence  d’eau</a:t>
                      </a:r>
                      <a:endParaRPr lang="fr-FR" sz="20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914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Calibri"/>
                          <a:ea typeface="Calibri"/>
                          <a:cs typeface="Arial"/>
                        </a:rPr>
                        <a:t>Urine + Liqueur de Fehling + chauffage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Pas de précipite rouge brique</a:t>
                      </a:r>
                      <a:endParaRPr lang="fr-FR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Absence de glucose </a:t>
                      </a:r>
                      <a:endParaRPr lang="fr-FR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871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Calibri"/>
                          <a:ea typeface="Calibri"/>
                          <a:cs typeface="Arial"/>
                        </a:rPr>
                        <a:t>Urine + potasse + chauffage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Dégagement d’un gaz qui colorie en bleu les feuille de tournesol  </a:t>
                      </a:r>
                      <a:endParaRPr lang="fr-FR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Présence de l’ammoniaque</a:t>
                      </a:r>
                      <a:endParaRPr lang="fr-FR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914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Calibri"/>
                          <a:ea typeface="Calibri"/>
                          <a:cs typeface="Arial"/>
                        </a:rPr>
                        <a:t>Urine + nitrate d’argent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Formation d’un précipite blanc qui noircit à la lumière</a:t>
                      </a:r>
                      <a:endParaRPr lang="fr-FR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Présence de chlorure </a:t>
                      </a:r>
                      <a:endParaRPr lang="fr-FR" sz="20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914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Calibri"/>
                          <a:ea typeface="Calibri"/>
                          <a:cs typeface="Arial"/>
                        </a:rPr>
                        <a:t>Urine + acide acétique puis introduction d’un fil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Apres deux jours formation de cristaux autour du fil</a:t>
                      </a:r>
                      <a:endParaRPr lang="fr-FR" sz="20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Présence de  l’acide urique</a:t>
                      </a:r>
                      <a:endParaRPr lang="fr-FR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0987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Calibri"/>
                          <a:ea typeface="Calibri"/>
                          <a:cs typeface="Arial"/>
                        </a:rPr>
                        <a:t>Urine + solution méthylique de </a:t>
                      </a:r>
                      <a:r>
                        <a:rPr lang="fr-FR" sz="2000" b="0" dirty="0" err="1">
                          <a:effectLst/>
                          <a:latin typeface="Calibri"/>
                          <a:ea typeface="Calibri"/>
                          <a:cs typeface="Arial"/>
                        </a:rPr>
                        <a:t>Xanthydrole</a:t>
                      </a:r>
                      <a:r>
                        <a:rPr lang="fr-FR" sz="2000" b="0" dirty="0">
                          <a:effectLst/>
                          <a:latin typeface="Calibri"/>
                          <a:ea typeface="Calibri"/>
                          <a:cs typeface="Arial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Formation d’un anneau  blanc</a:t>
                      </a:r>
                      <a:endParaRPr lang="fr-FR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rgbClr val="C00000"/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Présence de l’urée</a:t>
                      </a:r>
                      <a:endParaRPr lang="fr-FR" sz="20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818742C8-80A5-4E51-6897-4CEBF0D104F4}"/>
              </a:ext>
            </a:extLst>
          </p:cNvPr>
          <p:cNvSpPr/>
          <p:nvPr/>
        </p:nvSpPr>
        <p:spPr>
          <a:xfrm>
            <a:off x="4689987" y="634181"/>
            <a:ext cx="3200400" cy="8111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4F9540-4038-F616-6346-4F2586418632}"/>
              </a:ext>
            </a:extLst>
          </p:cNvPr>
          <p:cNvSpPr/>
          <p:nvPr/>
        </p:nvSpPr>
        <p:spPr>
          <a:xfrm>
            <a:off x="7978876" y="634181"/>
            <a:ext cx="2286002" cy="8111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C57E14-1FC3-3522-7DD4-255742989702}"/>
              </a:ext>
            </a:extLst>
          </p:cNvPr>
          <p:cNvSpPr/>
          <p:nvPr/>
        </p:nvSpPr>
        <p:spPr>
          <a:xfrm>
            <a:off x="4689987" y="1557311"/>
            <a:ext cx="3200400" cy="8111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A9E7F9-8D21-BCFD-5A21-1BBCFE242D7C}"/>
              </a:ext>
            </a:extLst>
          </p:cNvPr>
          <p:cNvSpPr/>
          <p:nvPr/>
        </p:nvSpPr>
        <p:spPr>
          <a:xfrm>
            <a:off x="7992430" y="3865690"/>
            <a:ext cx="2286002" cy="8111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B29B2B-C853-6097-27C0-5EEA930D7308}"/>
              </a:ext>
            </a:extLst>
          </p:cNvPr>
          <p:cNvSpPr/>
          <p:nvPr/>
        </p:nvSpPr>
        <p:spPr>
          <a:xfrm>
            <a:off x="4689987" y="2480441"/>
            <a:ext cx="3200400" cy="9485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2CB2FC-5EA1-8BE2-9D9F-85B0D912DC47}"/>
              </a:ext>
            </a:extLst>
          </p:cNvPr>
          <p:cNvSpPr/>
          <p:nvPr/>
        </p:nvSpPr>
        <p:spPr>
          <a:xfrm>
            <a:off x="7978876" y="2480441"/>
            <a:ext cx="2286002" cy="8111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9E2247-EA1B-5C53-28E2-1998F03DFC58}"/>
              </a:ext>
            </a:extLst>
          </p:cNvPr>
          <p:cNvSpPr/>
          <p:nvPr/>
        </p:nvSpPr>
        <p:spPr>
          <a:xfrm>
            <a:off x="4660491" y="3829240"/>
            <a:ext cx="3200400" cy="8111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5DCE1D-39F2-07E1-40B9-A18234E75DF4}"/>
              </a:ext>
            </a:extLst>
          </p:cNvPr>
          <p:cNvSpPr/>
          <p:nvPr/>
        </p:nvSpPr>
        <p:spPr>
          <a:xfrm>
            <a:off x="7929647" y="1521539"/>
            <a:ext cx="2286002" cy="8111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FD85142-FBD5-7740-80C0-39BEB0058E36}"/>
              </a:ext>
            </a:extLst>
          </p:cNvPr>
          <p:cNvSpPr/>
          <p:nvPr/>
        </p:nvSpPr>
        <p:spPr>
          <a:xfrm>
            <a:off x="4660491" y="4757794"/>
            <a:ext cx="3200400" cy="8111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F8EBDA9-23BE-0D37-A47E-3157CC7E35FF}"/>
              </a:ext>
            </a:extLst>
          </p:cNvPr>
          <p:cNvSpPr/>
          <p:nvPr/>
        </p:nvSpPr>
        <p:spPr>
          <a:xfrm>
            <a:off x="7949380" y="4757794"/>
            <a:ext cx="2286002" cy="8111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C2852F2-EE12-DD64-2D1C-D19C21E1A6F7}"/>
              </a:ext>
            </a:extLst>
          </p:cNvPr>
          <p:cNvSpPr/>
          <p:nvPr/>
        </p:nvSpPr>
        <p:spPr>
          <a:xfrm>
            <a:off x="4689987" y="5716696"/>
            <a:ext cx="3200400" cy="8111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341C0E-2ACD-F566-47FA-C3F65B28E254}"/>
              </a:ext>
            </a:extLst>
          </p:cNvPr>
          <p:cNvSpPr/>
          <p:nvPr/>
        </p:nvSpPr>
        <p:spPr>
          <a:xfrm>
            <a:off x="7978876" y="5716696"/>
            <a:ext cx="2286002" cy="8111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3495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5" y="2012343"/>
            <a:ext cx="5192486" cy="421147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fr-FR" sz="32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Les médecins recourent aux analyses de l’urine pour savoir s’il y a présence ou non de constituants qui peuvent causer des maladies. En se basant sur les doc. 1 et 2, comment mettre en évidence les constituants habituels et les constituants anormaux de l’urine ?</a:t>
            </a:r>
          </a:p>
        </p:txBody>
      </p:sp>
      <p:pic>
        <p:nvPicPr>
          <p:cNvPr id="1026" name="Picture 2" descr="Test D'urine Réalisé Avec Un Flacon De Bandelette Réactive D'analyse D'urine  Utilisée Pour L'examen En Laboratoire De Contrôle De La Cétose | Photo  Premium">
            <a:extLst>
              <a:ext uri="{FF2B5EF4-FFF2-40B4-BE49-F238E27FC236}">
                <a16:creationId xmlns:a16="http://schemas.microsoft.com/office/drawing/2014/main" id="{0CFABE79-F6E1-40AD-2154-45350878D2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3" r="15892"/>
          <a:stretch/>
        </p:blipFill>
        <p:spPr bwMode="auto">
          <a:xfrm>
            <a:off x="6834403" y="1902542"/>
            <a:ext cx="4846320" cy="4208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666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97280" y="2159827"/>
            <a:ext cx="9986159" cy="3909357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fr-FR" sz="32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Dans le cas normal, on utilise des réactifs, ou indicateurs spécifiques, tels que : le Xanthydrol et le Nitrate d’argent…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32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Dans le cas des maladies, on utilise des </a:t>
            </a:r>
            <a:r>
              <a:rPr lang="fr-FR" sz="3200" b="1" u="sng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bandelettes test</a:t>
            </a:r>
            <a:r>
              <a:rPr lang="fr-FR" sz="32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 plongées dans un échantillon d’urine. La couleur obtenue est comparée par la suite à celle de référence. Une couleur différente témoigne d’une concentration élevée en albumine ou en glucose.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927F30F-962E-74AC-D328-5C2B8DC79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+mn-lt"/>
              </a:rPr>
              <a:t>RÉPONSE :</a:t>
            </a:r>
            <a:endParaRPr lang="fr-FR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9052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97280" y="2159827"/>
            <a:ext cx="9986159" cy="39093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40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L’urine est composée de </a:t>
            </a:r>
            <a:r>
              <a:rPr lang="fr-FR" sz="4000" b="1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l’eau</a:t>
            </a:r>
            <a:r>
              <a:rPr lang="fr-FR" sz="40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 des </a:t>
            </a:r>
            <a:r>
              <a:rPr lang="fr-FR" sz="4000" b="1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sels minéraux</a:t>
            </a:r>
            <a:r>
              <a:rPr lang="fr-FR" sz="40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 d’</a:t>
            </a:r>
            <a:r>
              <a:rPr lang="fr-FR" sz="4000" b="1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urée</a:t>
            </a:r>
            <a:r>
              <a:rPr lang="fr-FR" sz="40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 d’</a:t>
            </a:r>
            <a:r>
              <a:rPr lang="fr-FR" sz="4000" b="1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acide urique </a:t>
            </a:r>
            <a:r>
              <a:rPr lang="fr-FR" sz="40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et d’</a:t>
            </a:r>
            <a:r>
              <a:rPr lang="fr-FR" sz="4000" b="1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ammoniaque</a:t>
            </a:r>
            <a:r>
              <a:rPr lang="fr-FR" sz="40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927F30F-962E-74AC-D328-5C2B8DC79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+mn-lt"/>
              </a:rPr>
              <a:t>CONCLUSION :</a:t>
            </a:r>
            <a:endParaRPr lang="fr-FR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5595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47837388-CF25-035D-A874-62A68D7649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54556" y="1957061"/>
            <a:ext cx="5082888" cy="4661531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927F30F-962E-74AC-D328-5C2B8DC79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0" lang="fr-FR" sz="3700" b="0" i="0" u="none" strike="noStrike" kern="1200" cap="none" spc="-5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 Doc2 présente la composition chimique de l’urine d’une personne saine :</a:t>
            </a:r>
          </a:p>
        </p:txBody>
      </p:sp>
    </p:spTree>
    <p:extLst>
      <p:ext uri="{BB962C8B-B14F-4D97-AF65-F5344CB8AC3E}">
        <p14:creationId xmlns:p14="http://schemas.microsoft.com/office/powerpoint/2010/main" val="1441459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97280" y="2159827"/>
            <a:ext cx="9986159" cy="39093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40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- La présence d’albumine ou du glucose dans l’urine d’une personne signifie qu’elle est </a:t>
            </a:r>
            <a:r>
              <a:rPr lang="fr-FR" sz="4000" b="1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malade</a:t>
            </a:r>
            <a:r>
              <a:rPr lang="fr-FR" sz="40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fr-FR" sz="40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- Dans certaines circonstances, l’urine peut contenir de l’alcool, des médicaments ou des pigments (colorations) de certains aliments.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927F30F-962E-74AC-D328-5C2B8DC79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0" lang="fr-FR" b="1" i="0" u="none" strike="noStrike" kern="1200" cap="none" spc="-5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REMARQUE :</a:t>
            </a:r>
          </a:p>
        </p:txBody>
      </p:sp>
    </p:spTree>
    <p:extLst>
      <p:ext uri="{BB962C8B-B14F-4D97-AF65-F5344CB8AC3E}">
        <p14:creationId xmlns:p14="http://schemas.microsoft.com/office/powerpoint/2010/main" val="3947571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4" y="297530"/>
            <a:ext cx="10083142" cy="129302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4000" b="1" dirty="0">
                <a:solidFill>
                  <a:srgbClr val="00602B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2) Les constituants toxiques de l’urine 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4" y="2041840"/>
            <a:ext cx="9867725" cy="39093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32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En se basant sur les observations suivantes déduire les constituants toxiques de l’urine :</a:t>
            </a:r>
          </a:p>
          <a:p>
            <a:pPr marL="0" indent="0" algn="just">
              <a:buNone/>
            </a:pPr>
            <a:r>
              <a:rPr lang="fr-FR" sz="28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- Une injection </a:t>
            </a:r>
            <a:r>
              <a:rPr lang="fr-FR" sz="2800" b="1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d’urée</a:t>
            </a:r>
            <a:r>
              <a:rPr lang="fr-FR" sz="28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à un lapin entraine sa mort.</a:t>
            </a:r>
          </a:p>
          <a:p>
            <a:pPr marL="0" indent="0" algn="just">
              <a:buNone/>
            </a:pPr>
            <a:r>
              <a:rPr lang="fr-FR" sz="28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- L’excès de </a:t>
            </a:r>
            <a:r>
              <a:rPr lang="fr-FR" sz="2800" b="1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l’acide urique </a:t>
            </a:r>
            <a:r>
              <a:rPr lang="fr-FR" sz="28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dans le sang chez une personne se transforme en cristaux qui s’accumulent au niveau des articulations et provoque </a:t>
            </a:r>
            <a:r>
              <a:rPr lang="fr-FR" sz="2800" b="1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la goutte.</a:t>
            </a:r>
          </a:p>
        </p:txBody>
      </p:sp>
    </p:spTree>
    <p:extLst>
      <p:ext uri="{BB962C8B-B14F-4D97-AF65-F5344CB8AC3E}">
        <p14:creationId xmlns:p14="http://schemas.microsoft.com/office/powerpoint/2010/main" val="1248272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4" y="297530"/>
            <a:ext cx="10083142" cy="129302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4000" b="1" dirty="0"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II) L’origine de l’urine :</a:t>
            </a:r>
            <a:endParaRPr lang="fr-FR" sz="4000" b="1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4" y="2041840"/>
            <a:ext cx="9986159" cy="39093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3600" b="1" spc="-50" dirty="0">
                <a:solidFill>
                  <a:srgbClr val="00602B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1) L’appareil urinaire (ou excréteur) :</a:t>
            </a:r>
          </a:p>
        </p:txBody>
      </p:sp>
    </p:spTree>
    <p:extLst>
      <p:ext uri="{BB962C8B-B14F-4D97-AF65-F5344CB8AC3E}">
        <p14:creationId xmlns:p14="http://schemas.microsoft.com/office/powerpoint/2010/main" val="1242088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5" y="2041840"/>
            <a:ext cx="5502202" cy="390935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fr-FR" sz="28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Pour maintenir la vie de certains malades souffrant d’</a:t>
            </a:r>
            <a:r>
              <a:rPr lang="fr-FR" sz="2800" b="1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insuffisance rénale</a:t>
            </a:r>
            <a:r>
              <a:rPr lang="fr-FR" sz="28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 leur sang doit subir une épuration régulière grâce à un rein artificiel (appareil) qui débarrasse le sang des constituants toxiques (</a:t>
            </a:r>
            <a:r>
              <a:rPr lang="fr-FR" sz="2800" b="1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l’urée</a:t>
            </a:r>
            <a:r>
              <a:rPr lang="fr-FR" sz="28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 </a:t>
            </a:r>
            <a:r>
              <a:rPr lang="fr-FR" sz="2800" b="1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l’acide urique</a:t>
            </a:r>
            <a:r>
              <a:rPr lang="fr-FR" sz="28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 </a:t>
            </a:r>
            <a:r>
              <a:rPr lang="fr-FR" sz="2800" b="1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la créatinine</a:t>
            </a:r>
            <a:r>
              <a:rPr lang="fr-FR" sz="28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 </a:t>
            </a:r>
            <a:r>
              <a:rPr lang="fr-FR" sz="2800" b="1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l’ammoniac</a:t>
            </a:r>
            <a:r>
              <a:rPr lang="fr-FR" sz="28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). C’est </a:t>
            </a:r>
            <a:r>
              <a:rPr lang="fr-FR" sz="2800" b="1" spc="-50" dirty="0">
                <a:solidFill>
                  <a:srgbClr val="FF000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l’hémodialyse</a:t>
            </a:r>
            <a:r>
              <a:rPr lang="fr-FR" sz="28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fr-FR" sz="28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L’urine se forme à partir  du sang au niveau des </a:t>
            </a:r>
            <a:r>
              <a:rPr lang="fr-FR" sz="2800" b="1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reins</a:t>
            </a:r>
            <a:r>
              <a:rPr lang="fr-FR" sz="28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. </a:t>
            </a:r>
          </a:p>
        </p:txBody>
      </p:sp>
      <p:pic>
        <p:nvPicPr>
          <p:cNvPr id="1026" name="Picture 2" descr="Hémodialyse - Service de néphrologie et hypertension à Genève aux HUG - HUG">
            <a:extLst>
              <a:ext uri="{FF2B5EF4-FFF2-40B4-BE49-F238E27FC236}">
                <a16:creationId xmlns:a16="http://schemas.microsoft.com/office/drawing/2014/main" id="{FB76F491-4207-8138-C632-1D86D88D5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649" y="2422763"/>
            <a:ext cx="3821807" cy="3347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22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5E33C4E-3D16-FB69-55C8-8DEB129D9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3578" y="747712"/>
            <a:ext cx="6067425" cy="536257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25D2E91-D105-ED6A-6B92-12349956C14A}"/>
              </a:ext>
            </a:extLst>
          </p:cNvPr>
          <p:cNvSpPr/>
          <p:nvPr/>
        </p:nvSpPr>
        <p:spPr>
          <a:xfrm>
            <a:off x="7934631" y="1651819"/>
            <a:ext cx="973395" cy="6046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C25F78-DDEA-B2B2-7C32-395488082216}"/>
              </a:ext>
            </a:extLst>
          </p:cNvPr>
          <p:cNvSpPr/>
          <p:nvPr/>
        </p:nvSpPr>
        <p:spPr>
          <a:xfrm>
            <a:off x="8014210" y="3126657"/>
            <a:ext cx="973395" cy="6046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0D251C-7BBF-0C95-DA63-5347B3FE184A}"/>
              </a:ext>
            </a:extLst>
          </p:cNvPr>
          <p:cNvSpPr/>
          <p:nvPr/>
        </p:nvSpPr>
        <p:spPr>
          <a:xfrm>
            <a:off x="8028498" y="4299153"/>
            <a:ext cx="973395" cy="6046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D182FD-0362-3C4B-2DED-3BA0DB604EB3}"/>
              </a:ext>
            </a:extLst>
          </p:cNvPr>
          <p:cNvSpPr/>
          <p:nvPr/>
        </p:nvSpPr>
        <p:spPr>
          <a:xfrm>
            <a:off x="8014211" y="4903837"/>
            <a:ext cx="973395" cy="6046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572FD2-4E6D-9560-1E35-79AA9875D924}"/>
              </a:ext>
            </a:extLst>
          </p:cNvPr>
          <p:cNvSpPr/>
          <p:nvPr/>
        </p:nvSpPr>
        <p:spPr>
          <a:xfrm>
            <a:off x="3420439" y="2598057"/>
            <a:ext cx="1122532" cy="2631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EAE5F3-72B5-0F86-C19E-7C13D6ECD4BF}"/>
              </a:ext>
            </a:extLst>
          </p:cNvPr>
          <p:cNvSpPr/>
          <p:nvPr/>
        </p:nvSpPr>
        <p:spPr>
          <a:xfrm>
            <a:off x="3311581" y="1168400"/>
            <a:ext cx="1260418" cy="2631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93ED603-786F-BFD4-67D0-F83C773694B7}"/>
              </a:ext>
            </a:extLst>
          </p:cNvPr>
          <p:cNvSpPr/>
          <p:nvPr/>
        </p:nvSpPr>
        <p:spPr>
          <a:xfrm>
            <a:off x="3420438" y="2953543"/>
            <a:ext cx="1122532" cy="2631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7B1EAEE-FAB0-AA21-4F3B-366E42C26F11}"/>
              </a:ext>
            </a:extLst>
          </p:cNvPr>
          <p:cNvSpPr/>
          <p:nvPr/>
        </p:nvSpPr>
        <p:spPr>
          <a:xfrm>
            <a:off x="2750315" y="905270"/>
            <a:ext cx="1821684" cy="2631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2135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4" y="2041840"/>
            <a:ext cx="9986159" cy="39093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36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Le système excréteur comprend </a:t>
            </a:r>
            <a:r>
              <a:rPr lang="fr-FR" sz="3600" b="1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deux reins </a:t>
            </a:r>
            <a:r>
              <a:rPr lang="fr-FR" sz="36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reliés chacun par un canal appelé </a:t>
            </a:r>
            <a:r>
              <a:rPr lang="fr-FR" sz="3600" b="1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uretère</a:t>
            </a:r>
            <a:r>
              <a:rPr lang="fr-FR" sz="36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.</a:t>
            </a:r>
          </a:p>
          <a:p>
            <a:pPr marL="0" indent="0" algn="just">
              <a:buNone/>
            </a:pPr>
            <a:r>
              <a:rPr lang="fr-FR" sz="36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Les deux uretères sont connectés à un sac urinaire : </a:t>
            </a:r>
            <a:r>
              <a:rPr lang="fr-FR" sz="3600" b="1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la vessie</a:t>
            </a:r>
            <a:r>
              <a:rPr lang="fr-FR" sz="36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. Cette dernière rejette son contenu à l’extérieur par un canal : </a:t>
            </a:r>
            <a:r>
              <a:rPr lang="fr-FR" sz="3600" b="1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l’urètre</a:t>
            </a:r>
            <a:r>
              <a:rPr lang="fr-FR" sz="36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 qui se termine par l’orifice urinaire.</a:t>
            </a:r>
          </a:p>
        </p:txBody>
      </p:sp>
    </p:spTree>
    <p:extLst>
      <p:ext uri="{BB962C8B-B14F-4D97-AF65-F5344CB8AC3E}">
        <p14:creationId xmlns:p14="http://schemas.microsoft.com/office/powerpoint/2010/main" val="3932002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4" y="297530"/>
            <a:ext cx="10083142" cy="1293028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fr-FR" sz="4000" b="1" spc="-50" dirty="0">
                <a:solidFill>
                  <a:srgbClr val="00602B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2) L’analyse du sang qui irrigue le rein 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4" y="2041840"/>
            <a:ext cx="9986159" cy="39093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36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Le rein est relié à la circulation sanguine par </a:t>
            </a:r>
            <a:r>
              <a:rPr lang="fr-FR" sz="3600" b="1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l’artère aorte </a:t>
            </a:r>
            <a:r>
              <a:rPr lang="fr-FR" sz="36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et </a:t>
            </a:r>
            <a:r>
              <a:rPr lang="fr-FR" sz="3600" b="1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la veine cave inférieure</a:t>
            </a:r>
            <a:r>
              <a:rPr lang="fr-FR" sz="36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9693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531985" y="2041840"/>
            <a:ext cx="4662488" cy="3909357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fr-FR" sz="36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Le sang passe par les reins où il se débarrasse d’une quantité d’eau, de l’urée, l’acide urique, la créatinine..</a:t>
            </a:r>
          </a:p>
          <a:p>
            <a:pPr marL="0" indent="0" algn="just">
              <a:buNone/>
            </a:pPr>
            <a:r>
              <a:rPr lang="fr-FR" sz="36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Le taux de ces substances varie selon leur proportion dans le repas : plus le repas est riche en protides, plus l’urine est concentrée en urée.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1BC4E3-D88B-EA45-CCE9-1D42C448A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384" y="406889"/>
            <a:ext cx="5253616" cy="5544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37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4" y="297530"/>
            <a:ext cx="10083142" cy="1293028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just"/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Conclusion 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4" y="2041840"/>
            <a:ext cx="9986159" cy="390935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fr-FR" sz="36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L’épuration du sang se fait au niveau des reins, où se forment les constituants de l’urine qui sont :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36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déchets azotés toxiques qui résultent de la digestion des acides aminés.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36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surplus en sels minéraux.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36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déchets provenant de la dégradation d’hormones et de produits pharmaceutiques.</a:t>
            </a:r>
          </a:p>
        </p:txBody>
      </p:sp>
    </p:spTree>
    <p:extLst>
      <p:ext uri="{BB962C8B-B14F-4D97-AF65-F5344CB8AC3E}">
        <p14:creationId xmlns:p14="http://schemas.microsoft.com/office/powerpoint/2010/main" val="83155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4" y="297530"/>
            <a:ext cx="10083142" cy="129302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fr-FR" sz="4000" b="1" dirty="0"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III) Le rôle des reins dans l’excrétion urinaire :</a:t>
            </a:r>
            <a:endParaRPr lang="fr-FR" sz="4000" b="1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4" y="2041840"/>
            <a:ext cx="9986159" cy="390935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3600" b="1" spc="-50" dirty="0">
                <a:solidFill>
                  <a:srgbClr val="00602B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1) La structure du rein :</a:t>
            </a:r>
          </a:p>
        </p:txBody>
      </p:sp>
    </p:spTree>
    <p:extLst>
      <p:ext uri="{BB962C8B-B14F-4D97-AF65-F5344CB8AC3E}">
        <p14:creationId xmlns:p14="http://schemas.microsoft.com/office/powerpoint/2010/main" val="1614914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4D7C85-1006-E9BA-D0B9-22459B102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269" y="1038470"/>
            <a:ext cx="6915461" cy="478105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FB87394-161E-2917-87A4-66EC126547E8}"/>
              </a:ext>
            </a:extLst>
          </p:cNvPr>
          <p:cNvSpPr/>
          <p:nvPr/>
        </p:nvSpPr>
        <p:spPr>
          <a:xfrm>
            <a:off x="8072267" y="1921971"/>
            <a:ext cx="1481463" cy="6046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AC0A7B-5833-8F73-EBB9-40714046EF47}"/>
              </a:ext>
            </a:extLst>
          </p:cNvPr>
          <p:cNvSpPr/>
          <p:nvPr/>
        </p:nvSpPr>
        <p:spPr>
          <a:xfrm>
            <a:off x="8072267" y="2530284"/>
            <a:ext cx="1481463" cy="2854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E95469-D738-C024-3FCB-13348B71B4DB}"/>
              </a:ext>
            </a:extLst>
          </p:cNvPr>
          <p:cNvSpPr/>
          <p:nvPr/>
        </p:nvSpPr>
        <p:spPr>
          <a:xfrm>
            <a:off x="8072267" y="3313355"/>
            <a:ext cx="1245904" cy="4560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307E46-C52C-E50E-8574-BFA2A1DA665E}"/>
              </a:ext>
            </a:extLst>
          </p:cNvPr>
          <p:cNvSpPr/>
          <p:nvPr/>
        </p:nvSpPr>
        <p:spPr>
          <a:xfrm>
            <a:off x="8072267" y="4015832"/>
            <a:ext cx="1245904" cy="4560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778AE7-8396-A9D0-0F29-733387D75141}"/>
              </a:ext>
            </a:extLst>
          </p:cNvPr>
          <p:cNvSpPr/>
          <p:nvPr/>
        </p:nvSpPr>
        <p:spPr>
          <a:xfrm>
            <a:off x="2796325" y="1001921"/>
            <a:ext cx="1166075" cy="696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01BFD5-374F-169C-988E-D1F82892CA66}"/>
              </a:ext>
            </a:extLst>
          </p:cNvPr>
          <p:cNvSpPr/>
          <p:nvPr/>
        </p:nvSpPr>
        <p:spPr>
          <a:xfrm>
            <a:off x="2796324" y="2119521"/>
            <a:ext cx="1166075" cy="696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1126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CFEF415-6B16-9743-13DD-C4EB097E76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8307" y="877819"/>
            <a:ext cx="6815385" cy="510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0035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41F4F3-9BEE-682A-FA45-67E0D28D8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2326" y="419208"/>
            <a:ext cx="8167348" cy="601958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671446D-C8B0-B4E1-6B8A-CA717D5CCEC4}"/>
              </a:ext>
            </a:extLst>
          </p:cNvPr>
          <p:cNvSpPr/>
          <p:nvPr/>
        </p:nvSpPr>
        <p:spPr>
          <a:xfrm>
            <a:off x="8863297" y="1800207"/>
            <a:ext cx="1166075" cy="696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5D1981-CD7B-B91D-227B-6A10BAEEE82F}"/>
              </a:ext>
            </a:extLst>
          </p:cNvPr>
          <p:cNvSpPr/>
          <p:nvPr/>
        </p:nvSpPr>
        <p:spPr>
          <a:xfrm>
            <a:off x="8500439" y="232664"/>
            <a:ext cx="1528933" cy="696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9488185-A67A-402B-6A30-8A94D7446E11}"/>
              </a:ext>
            </a:extLst>
          </p:cNvPr>
          <p:cNvSpPr/>
          <p:nvPr/>
        </p:nvSpPr>
        <p:spPr>
          <a:xfrm>
            <a:off x="2012326" y="2859749"/>
            <a:ext cx="1166075" cy="696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EDF6E4-CC05-8641-771A-B2988CA109DB}"/>
              </a:ext>
            </a:extLst>
          </p:cNvPr>
          <p:cNvSpPr/>
          <p:nvPr/>
        </p:nvSpPr>
        <p:spPr>
          <a:xfrm>
            <a:off x="2012325" y="1132568"/>
            <a:ext cx="1166075" cy="696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F665BF-8C44-46AB-0353-8142345351BA}"/>
              </a:ext>
            </a:extLst>
          </p:cNvPr>
          <p:cNvSpPr/>
          <p:nvPr/>
        </p:nvSpPr>
        <p:spPr>
          <a:xfrm>
            <a:off x="2012325" y="3829865"/>
            <a:ext cx="1166075" cy="696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D97087-F191-6DA4-3220-A36A0C78CCAE}"/>
              </a:ext>
            </a:extLst>
          </p:cNvPr>
          <p:cNvSpPr/>
          <p:nvPr/>
        </p:nvSpPr>
        <p:spPr>
          <a:xfrm>
            <a:off x="6758725" y="3872990"/>
            <a:ext cx="1470875" cy="4667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F95CF8A-197F-772A-0517-231666FEE595}"/>
              </a:ext>
            </a:extLst>
          </p:cNvPr>
          <p:cNvSpPr/>
          <p:nvPr/>
        </p:nvSpPr>
        <p:spPr>
          <a:xfrm>
            <a:off x="4001011" y="5203136"/>
            <a:ext cx="1427332" cy="348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199D9F8-6F76-0F60-A86D-F9A0C4579CDC}"/>
              </a:ext>
            </a:extLst>
          </p:cNvPr>
          <p:cNvSpPr/>
          <p:nvPr/>
        </p:nvSpPr>
        <p:spPr>
          <a:xfrm>
            <a:off x="4001011" y="5723291"/>
            <a:ext cx="1427332" cy="348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6413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4" y="297530"/>
            <a:ext cx="10083142" cy="1293028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just"/>
            <a:r>
              <a:rPr lang="fr-FR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Conclusion 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4" y="2041840"/>
            <a:ext cx="9986159" cy="3909357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fr-FR" sz="3600" spc="-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rein est un organe très vascularisé, il</a:t>
            </a:r>
            <a:r>
              <a:rPr lang="fr-FR" sz="36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est constitué d’une zone corticale qui entoure une zone médullaire, puis d’un bassinet qui se prolonge à l’extérieur du rein par l’uretère.</a:t>
            </a:r>
          </a:p>
          <a:p>
            <a:pPr marL="0" indent="0" algn="just">
              <a:buNone/>
            </a:pPr>
            <a:r>
              <a:rPr lang="fr-FR" sz="36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Le rein contient un nombre important de tubes urinaires, qui, chacun commence par une capsule, suivie d’un tubule contourné qui se déverse dans un tube collecteur.</a:t>
            </a:r>
          </a:p>
          <a:p>
            <a:pPr marL="0" indent="0" algn="just">
              <a:buNone/>
            </a:pPr>
            <a:r>
              <a:rPr lang="fr-FR" sz="36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L’ensemble « tube urinaire et les vaisseaux sanguins qui l’entourent » forment ce qu’on appelle : </a:t>
            </a:r>
            <a:r>
              <a:rPr lang="fr-FR" sz="3600" b="1" spc="-50" dirty="0">
                <a:solidFill>
                  <a:srgbClr val="7030A0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le néphron</a:t>
            </a:r>
            <a:r>
              <a:rPr lang="fr-FR" sz="3600" spc="-50" dirty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. C’est l’unité structurelle et fonctionnelle du rein.</a:t>
            </a:r>
          </a:p>
        </p:txBody>
      </p:sp>
    </p:spTree>
    <p:extLst>
      <p:ext uri="{BB962C8B-B14F-4D97-AF65-F5344CB8AC3E}">
        <p14:creationId xmlns:p14="http://schemas.microsoft.com/office/powerpoint/2010/main" val="2222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08314" y="297530"/>
            <a:ext cx="10083142" cy="1293028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just"/>
            <a:r>
              <a:rPr lang="fr-FR" sz="4000" b="1" dirty="0">
                <a:solidFill>
                  <a:srgbClr val="0060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2) Les caractéristiques du Rein favorisant l'épuration :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08314" y="2041840"/>
            <a:ext cx="9986159" cy="390935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fr-FR" sz="3600" spc="-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 rein est considéré comme une importante surface d’échanges (10 m2 environ). On dit que le rein est un organe adapté à l’épuration du sang à cause de :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3600" spc="-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Grand nombre de tubes urinaire. (Un million environ)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3600" spc="-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Réseau dense de vaisseaux sanguins.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sz="3600" spc="-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Espace très fin entre les vaisseaux sanguins et la paroi des tubes urinaires.</a:t>
            </a:r>
            <a:endParaRPr lang="fr-FR" sz="3600" spc="-50" dirty="0">
              <a:solidFill>
                <a:schemeClr val="tx1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53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TM04033937[[fn=Traînée de condensation]]</Template>
  <TotalTime>2750</TotalTime>
  <Words>962</Words>
  <Application>Microsoft Office PowerPoint</Application>
  <PresentationFormat>Widescreen</PresentationFormat>
  <Paragraphs>76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Calibri</vt:lpstr>
      <vt:lpstr>Calibri Light</vt:lpstr>
      <vt:lpstr>Wingdings</vt:lpstr>
      <vt:lpstr>Retrospect</vt:lpstr>
      <vt:lpstr>Excrétion urinaire الإفراز البولي</vt:lpstr>
      <vt:lpstr>PowerPoint Presentation</vt:lpstr>
      <vt:lpstr>Introduction :</vt:lpstr>
      <vt:lpstr>I) Composition chimique de l’urine :</vt:lpstr>
      <vt:lpstr>1) Mise en évidence des constituants de l’urine :</vt:lpstr>
      <vt:lpstr>PowerPoint Presentation</vt:lpstr>
      <vt:lpstr>PowerPoint Presentation</vt:lpstr>
      <vt:lpstr>RÉPONSE :</vt:lpstr>
      <vt:lpstr>CONCLUSION :</vt:lpstr>
      <vt:lpstr>Le Doc2 présente la composition chimique de l’urine d’une personne saine :</vt:lpstr>
      <vt:lpstr>REMARQUE :</vt:lpstr>
      <vt:lpstr>2) Les constituants toxiques de l’urine :</vt:lpstr>
      <vt:lpstr>II) L’origine de l’urine :</vt:lpstr>
      <vt:lpstr>PowerPoint Presentation</vt:lpstr>
      <vt:lpstr>PowerPoint Presentation</vt:lpstr>
      <vt:lpstr>PowerPoint Presentation</vt:lpstr>
      <vt:lpstr>2) L’analyse du sang qui irrigue le rein :</vt:lpstr>
      <vt:lpstr>PowerPoint Presentation</vt:lpstr>
      <vt:lpstr>Conclusion :</vt:lpstr>
      <vt:lpstr>III) Le rôle des reins dans l’excrétion urinaire :</vt:lpstr>
      <vt:lpstr>PowerPoint Presentation</vt:lpstr>
      <vt:lpstr>PowerPoint Presentation</vt:lpstr>
      <vt:lpstr>PowerPoint Presentation</vt:lpstr>
      <vt:lpstr>Conclusion :</vt:lpstr>
      <vt:lpstr>2) Les caractéristiques du Rein favorisant l'épuration 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admin</dc:creator>
  <cp:lastModifiedBy>HADIRI.YASSINE</cp:lastModifiedBy>
  <cp:revision>588</cp:revision>
  <dcterms:created xsi:type="dcterms:W3CDTF">2019-09-29T19:18:53Z</dcterms:created>
  <dcterms:modified xsi:type="dcterms:W3CDTF">2026-10-12T18:52:06Z</dcterms:modified>
</cp:coreProperties>
</file>