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sldIdLst>
    <p:sldId id="258" r:id="rId2"/>
    <p:sldId id="259" r:id="rId3"/>
    <p:sldId id="257" r:id="rId4"/>
    <p:sldId id="261" r:id="rId5"/>
    <p:sldId id="264" r:id="rId6"/>
    <p:sldId id="265" r:id="rId7"/>
    <p:sldId id="262" r:id="rId8"/>
    <p:sldId id="273" r:id="rId9"/>
    <p:sldId id="266" r:id="rId10"/>
    <p:sldId id="281" r:id="rId11"/>
    <p:sldId id="268" r:id="rId12"/>
    <p:sldId id="267" r:id="rId13"/>
    <p:sldId id="269" r:id="rId14"/>
    <p:sldId id="270" r:id="rId15"/>
    <p:sldId id="271" r:id="rId16"/>
    <p:sldId id="280" r:id="rId17"/>
    <p:sldId id="274" r:id="rId18"/>
    <p:sldId id="272" r:id="rId19"/>
    <p:sldId id="275" r:id="rId20"/>
    <p:sldId id="279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27E00"/>
    <a:srgbClr val="FFFBFB"/>
    <a:srgbClr val="FFFDF0"/>
    <a:srgbClr val="FFFFFF"/>
    <a:srgbClr val="9E9E9E"/>
    <a:srgbClr val="FFFDEE"/>
    <a:srgbClr val="FFF8FC"/>
    <a:srgbClr val="FFFDF2"/>
    <a:srgbClr val="F4FD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48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9246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2674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3102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748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285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5920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61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9685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048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9011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2804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87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CE26D-91CC-4E4C-9680-14CE74C61C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79" y="758952"/>
            <a:ext cx="10212977" cy="3566160"/>
          </a:xfrm>
        </p:spPr>
        <p:txBody>
          <a:bodyPr>
            <a:normAutofit/>
          </a:bodyPr>
          <a:lstStyle/>
          <a:p>
            <a:pPr algn="ctr"/>
            <a:r>
              <a:rPr lang="fr-FR" sz="6600" b="1" dirty="0">
                <a:solidFill>
                  <a:srgbClr val="FF0000"/>
                </a:solidFill>
              </a:rPr>
              <a:t>LES RELATIONS ALIMENTAIRES DANS LES MILIEUX NATURELS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F44ADDE-F3C7-4FA3-BD9C-2BE80CF169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0" y="4455620"/>
            <a:ext cx="10210205" cy="1143000"/>
          </a:xfrm>
        </p:spPr>
        <p:txBody>
          <a:bodyPr/>
          <a:lstStyle/>
          <a:p>
            <a:pPr algn="ctr"/>
            <a:r>
              <a:rPr lang="en-US" dirty="0"/>
              <a:t>Yassine HADIRI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6055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'est quoi la chaîne alimentaire ?">
            <a:extLst>
              <a:ext uri="{FF2B5EF4-FFF2-40B4-BE49-F238E27FC236}">
                <a16:creationId xmlns:a16="http://schemas.microsoft.com/office/drawing/2014/main" id="{6826D219-68E8-48C8-972B-8C5249B48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779" y="0"/>
            <a:ext cx="93424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021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7F93-B55C-4219-A84B-01BDFC4A8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b="1" dirty="0">
                <a:solidFill>
                  <a:srgbClr val="FF0000"/>
                </a:solidFill>
              </a:rPr>
              <a:t>Introduction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0C3E1-B523-4D8D-B39B-5D609936C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3"/>
            <a:ext cx="10615749" cy="4587723"/>
          </a:xfrm>
        </p:spPr>
        <p:txBody>
          <a:bodyPr>
            <a:normAutofit/>
          </a:bodyPr>
          <a:lstStyle/>
          <a:p>
            <a:pPr>
              <a:spcAft>
                <a:spcPts val="250"/>
              </a:spcAft>
            </a:pPr>
            <a:r>
              <a:rPr lang="fr-FR" sz="4000" dirty="0">
                <a:solidFill>
                  <a:schemeClr val="tx1"/>
                </a:solidFill>
              </a:rPr>
              <a:t>Il existe plusieurs types de relations entre les êtres vivants des milieux naturels, les relations alimentaires sont les plus importantes au sein de ces milieux.</a:t>
            </a:r>
          </a:p>
          <a:p>
            <a:pPr>
              <a:spcAft>
                <a:spcPts val="250"/>
              </a:spcAft>
            </a:pPr>
            <a:endParaRPr lang="fr-FR" sz="4000" dirty="0">
              <a:solidFill>
                <a:schemeClr val="tx1"/>
              </a:solidFill>
            </a:endParaRPr>
          </a:p>
          <a:p>
            <a:pPr>
              <a:spcAft>
                <a:spcPts val="250"/>
              </a:spcAft>
            </a:pPr>
            <a:r>
              <a:rPr lang="fr-FR" sz="4000" b="1" dirty="0">
                <a:solidFill>
                  <a:schemeClr val="tx1"/>
                </a:solidFill>
              </a:rPr>
              <a:t>- Comment s’organisent les relations alimentaires dans les milieux naturels ?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033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7F93-B55C-4219-A84B-01BDFC4A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224261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fr-FR" sz="6000" b="1" dirty="0">
                <a:solidFill>
                  <a:srgbClr val="FF0000"/>
                </a:solidFill>
              </a:rPr>
              <a:t>I) Les chaînes et les réseaux alimentaires 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1F66161-CF7A-4AEE-BCF2-6A97C38179B8}"/>
              </a:ext>
            </a:extLst>
          </p:cNvPr>
          <p:cNvSpPr txBox="1">
            <a:spLocks/>
          </p:cNvSpPr>
          <p:nvPr/>
        </p:nvSpPr>
        <p:spPr>
          <a:xfrm>
            <a:off x="957944" y="3595861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3000" indent="-1143000">
              <a:buAutoNum type="arabicParenR"/>
            </a:pPr>
            <a:r>
              <a:rPr lang="fr-FR" sz="6000" b="1" dirty="0">
                <a:solidFill>
                  <a:srgbClr val="00B050"/>
                </a:solidFill>
              </a:rPr>
              <a:t>La chaîne alimentaire :</a:t>
            </a:r>
          </a:p>
        </p:txBody>
      </p:sp>
    </p:spTree>
    <p:extLst>
      <p:ext uri="{BB962C8B-B14F-4D97-AF65-F5344CB8AC3E}">
        <p14:creationId xmlns:p14="http://schemas.microsoft.com/office/powerpoint/2010/main" val="218802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D3E7030-07B9-4DF1-B886-B465FB5AB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936" y="209309"/>
            <a:ext cx="7543120" cy="59159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9ECFBC4-9E8F-439B-A7F3-7C62A7072C96}"/>
              </a:ext>
            </a:extLst>
          </p:cNvPr>
          <p:cNvSpPr/>
          <p:nvPr/>
        </p:nvSpPr>
        <p:spPr>
          <a:xfrm>
            <a:off x="3929743" y="4680857"/>
            <a:ext cx="957943" cy="2612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97C652-B025-470C-9D42-ED88D533A48E}"/>
              </a:ext>
            </a:extLst>
          </p:cNvPr>
          <p:cNvSpPr/>
          <p:nvPr/>
        </p:nvSpPr>
        <p:spPr>
          <a:xfrm>
            <a:off x="7848600" y="4680857"/>
            <a:ext cx="957943" cy="2612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895F8A-42F2-48AF-BD84-E2B8F4595478}"/>
              </a:ext>
            </a:extLst>
          </p:cNvPr>
          <p:cNvSpPr/>
          <p:nvPr/>
        </p:nvSpPr>
        <p:spPr>
          <a:xfrm>
            <a:off x="3929743" y="5736772"/>
            <a:ext cx="957943" cy="2612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9310DB-A585-4F91-9A85-D4ACC5A3AD16}"/>
              </a:ext>
            </a:extLst>
          </p:cNvPr>
          <p:cNvSpPr/>
          <p:nvPr/>
        </p:nvSpPr>
        <p:spPr>
          <a:xfrm>
            <a:off x="7761515" y="5736771"/>
            <a:ext cx="1055913" cy="2612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19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C03AA59F-3AC4-454B-BEC3-E8769AD37F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971" y="424736"/>
            <a:ext cx="8866777" cy="572092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83FEFD0-03EE-49CB-AC84-552215FFF135}"/>
              </a:ext>
            </a:extLst>
          </p:cNvPr>
          <p:cNvSpPr/>
          <p:nvPr/>
        </p:nvSpPr>
        <p:spPr>
          <a:xfrm>
            <a:off x="2084252" y="1698171"/>
            <a:ext cx="1055913" cy="2612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7CDCE5-D7E0-493B-B267-DED035B0B2A4}"/>
              </a:ext>
            </a:extLst>
          </p:cNvPr>
          <p:cNvSpPr/>
          <p:nvPr/>
        </p:nvSpPr>
        <p:spPr>
          <a:xfrm>
            <a:off x="5146402" y="1763484"/>
            <a:ext cx="1055913" cy="2612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42A735-A1A9-4488-8F60-382D6D3F90B1}"/>
              </a:ext>
            </a:extLst>
          </p:cNvPr>
          <p:cNvSpPr/>
          <p:nvPr/>
        </p:nvSpPr>
        <p:spPr>
          <a:xfrm>
            <a:off x="8107316" y="1698171"/>
            <a:ext cx="1374141" cy="3265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7D7F46C-C5AC-4632-A92A-53003A507293}"/>
              </a:ext>
            </a:extLst>
          </p:cNvPr>
          <p:cNvSpPr/>
          <p:nvPr/>
        </p:nvSpPr>
        <p:spPr>
          <a:xfrm>
            <a:off x="1456145" y="2884712"/>
            <a:ext cx="8025312" cy="5442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B57AF3-3F86-4651-81F8-597CE9686A4F}"/>
              </a:ext>
            </a:extLst>
          </p:cNvPr>
          <p:cNvSpPr/>
          <p:nvPr/>
        </p:nvSpPr>
        <p:spPr>
          <a:xfrm>
            <a:off x="1661701" y="4136569"/>
            <a:ext cx="8124555" cy="9470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708F62-EB49-4FC2-972E-0401D95267AC}"/>
              </a:ext>
            </a:extLst>
          </p:cNvPr>
          <p:cNvSpPr/>
          <p:nvPr/>
        </p:nvSpPr>
        <p:spPr>
          <a:xfrm>
            <a:off x="1240971" y="5486401"/>
            <a:ext cx="4961344" cy="659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70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0C3E1-B523-4D8D-B39B-5D609936C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267406" cy="4023360"/>
          </a:xfrm>
        </p:spPr>
        <p:txBody>
          <a:bodyPr>
            <a:normAutofit/>
          </a:bodyPr>
          <a:lstStyle/>
          <a:p>
            <a:r>
              <a:rPr lang="fr-FR" sz="3600" b="1" u="sng" dirty="0">
                <a:solidFill>
                  <a:srgbClr val="006600"/>
                </a:solidFill>
              </a:rPr>
              <a:t>DEFINITION : </a:t>
            </a:r>
          </a:p>
          <a:p>
            <a:r>
              <a:rPr lang="fr-FR" sz="3600" b="1" dirty="0">
                <a:solidFill>
                  <a:schemeClr val="tx1"/>
                </a:solidFill>
              </a:rPr>
              <a:t>La chaîne alimentaire </a:t>
            </a:r>
            <a:r>
              <a:rPr lang="fr-FR" sz="3600" dirty="0">
                <a:solidFill>
                  <a:schemeClr val="tx1"/>
                </a:solidFill>
              </a:rPr>
              <a:t>est un ensemble d'êtres vivants dans laquelle chacun est mangé par celui qui le suit.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749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DA7904-DD95-45DC-B92F-FE0D856C5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0D33EE-3035-47CA-A215-B19CC44255B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B470A5-5E2C-4EC1-AEA2-F8E1ECEA4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9038" y="4075159"/>
            <a:ext cx="7249742" cy="2598964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0C71ADC-610D-47A8-A42B-FCD2DBB5D805}"/>
              </a:ext>
            </a:extLst>
          </p:cNvPr>
          <p:cNvSpPr txBox="1">
            <a:spLocks/>
          </p:cNvSpPr>
          <p:nvPr/>
        </p:nvSpPr>
        <p:spPr>
          <a:xfrm>
            <a:off x="962297" y="856828"/>
            <a:ext cx="10267406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 dirty="0">
                <a:solidFill>
                  <a:schemeClr val="tx1"/>
                </a:solidFill>
              </a:rPr>
              <a:t>Une chaine alimentaire est constituée </a:t>
            </a:r>
            <a:r>
              <a:rPr lang="fr-FR" sz="3600">
                <a:solidFill>
                  <a:schemeClr val="tx1"/>
                </a:solidFill>
              </a:rPr>
              <a:t>des niveaux </a:t>
            </a:r>
            <a:r>
              <a:rPr lang="fr-FR" sz="3600" dirty="0">
                <a:solidFill>
                  <a:schemeClr val="tx1"/>
                </a:solidFill>
              </a:rPr>
              <a:t>suivants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tx1"/>
                </a:solidFill>
              </a:rPr>
              <a:t> Les producteurs : </a:t>
            </a:r>
            <a:r>
              <a:rPr lang="fr-FR" sz="2800" dirty="0">
                <a:solidFill>
                  <a:schemeClr val="tx1"/>
                </a:solidFill>
              </a:rPr>
              <a:t>les végétaux </a:t>
            </a:r>
            <a:r>
              <a:rPr lang="fr-FR" sz="2800" b="1" dirty="0">
                <a:solidFill>
                  <a:schemeClr val="tx1"/>
                </a:solidFill>
              </a:rPr>
              <a:t>(</a:t>
            </a:r>
            <a:r>
              <a:rPr lang="fr-FR" sz="2800" b="1" u="sng" dirty="0">
                <a:solidFill>
                  <a:schemeClr val="tx1"/>
                </a:solidFill>
              </a:rPr>
              <a:t>autotrophes</a:t>
            </a:r>
            <a:r>
              <a:rPr lang="fr-FR" sz="2800" b="1" dirty="0">
                <a:solidFill>
                  <a:schemeClr val="tx1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tx1"/>
                </a:solidFill>
              </a:rPr>
              <a:t> Les consommateurs : </a:t>
            </a:r>
            <a:r>
              <a:rPr lang="fr-FR" sz="2800" dirty="0">
                <a:solidFill>
                  <a:schemeClr val="tx1"/>
                </a:solidFill>
              </a:rPr>
              <a:t>les herbivores et les carnivores </a:t>
            </a:r>
            <a:r>
              <a:rPr lang="fr-FR" sz="2800" b="1" dirty="0">
                <a:solidFill>
                  <a:schemeClr val="tx1"/>
                </a:solidFill>
              </a:rPr>
              <a:t>(</a:t>
            </a:r>
            <a:r>
              <a:rPr lang="fr-FR" sz="2800" b="1" u="sng" dirty="0">
                <a:solidFill>
                  <a:schemeClr val="tx1"/>
                </a:solidFill>
              </a:rPr>
              <a:t>hétérotrophes</a:t>
            </a:r>
            <a:r>
              <a:rPr lang="fr-FR" sz="2800" b="1" dirty="0">
                <a:solidFill>
                  <a:schemeClr val="tx1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tx1"/>
                </a:solidFill>
              </a:rPr>
              <a:t> Les décomposeurs : </a:t>
            </a:r>
            <a:r>
              <a:rPr lang="fr-FR" sz="2800" dirty="0">
                <a:solidFill>
                  <a:schemeClr val="tx1"/>
                </a:solidFill>
              </a:rPr>
              <a:t>bactéries et champignons.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FA4247-9A32-41E9-8455-378A8B0311E9}"/>
              </a:ext>
            </a:extLst>
          </p:cNvPr>
          <p:cNvSpPr/>
          <p:nvPr/>
        </p:nvSpPr>
        <p:spPr>
          <a:xfrm>
            <a:off x="1576252" y="4250035"/>
            <a:ext cx="1870166" cy="710217"/>
          </a:xfrm>
          <a:prstGeom prst="rect">
            <a:avLst/>
          </a:prstGeom>
          <a:solidFill>
            <a:srgbClr val="FFFB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C0BCF598-0E0D-4FBA-99ED-DCB6431C4D22}"/>
              </a:ext>
            </a:extLst>
          </p:cNvPr>
          <p:cNvSpPr/>
          <p:nvPr/>
        </p:nvSpPr>
        <p:spPr>
          <a:xfrm rot="1497985">
            <a:off x="2922677" y="5566080"/>
            <a:ext cx="2638147" cy="155290"/>
          </a:xfrm>
          <a:prstGeom prst="rightArrow">
            <a:avLst/>
          </a:prstGeom>
          <a:solidFill>
            <a:srgbClr val="F27E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7288CE73-40F1-4ACA-8391-DECD6AA3A83B}"/>
              </a:ext>
            </a:extLst>
          </p:cNvPr>
          <p:cNvSpPr/>
          <p:nvPr/>
        </p:nvSpPr>
        <p:spPr>
          <a:xfrm>
            <a:off x="3363686" y="4529835"/>
            <a:ext cx="577215" cy="172793"/>
          </a:xfrm>
          <a:prstGeom prst="rightArrow">
            <a:avLst/>
          </a:prstGeom>
          <a:solidFill>
            <a:srgbClr val="F27E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041828-714A-46A1-86D3-7A1DC13C47F6}"/>
              </a:ext>
            </a:extLst>
          </p:cNvPr>
          <p:cNvSpPr txBox="1"/>
          <p:nvPr/>
        </p:nvSpPr>
        <p:spPr>
          <a:xfrm>
            <a:off x="1641494" y="4302048"/>
            <a:ext cx="1700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C00000"/>
                </a:solidFill>
              </a:rPr>
              <a:t>Les producteurs</a:t>
            </a:r>
          </a:p>
          <a:p>
            <a:pPr algn="ctr"/>
            <a:r>
              <a:rPr lang="fr-FR" dirty="0">
                <a:solidFill>
                  <a:srgbClr val="C00000"/>
                </a:solidFill>
              </a:rPr>
              <a:t>(plantes)</a:t>
            </a:r>
          </a:p>
        </p:txBody>
      </p:sp>
    </p:spTree>
    <p:extLst>
      <p:ext uri="{BB962C8B-B14F-4D97-AF65-F5344CB8AC3E}">
        <p14:creationId xmlns:p14="http://schemas.microsoft.com/office/powerpoint/2010/main" val="60419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1F66161-CF7A-4AEE-BCF2-6A97C38179B8}"/>
              </a:ext>
            </a:extLst>
          </p:cNvPr>
          <p:cNvSpPr txBox="1">
            <a:spLocks/>
          </p:cNvSpPr>
          <p:nvPr/>
        </p:nvSpPr>
        <p:spPr>
          <a:xfrm>
            <a:off x="1066800" y="2703621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6000" b="1" dirty="0">
                <a:solidFill>
                  <a:srgbClr val="00B050"/>
                </a:solidFill>
              </a:rPr>
              <a:t>2) Le réseau alimentaire :</a:t>
            </a:r>
          </a:p>
        </p:txBody>
      </p:sp>
    </p:spTree>
    <p:extLst>
      <p:ext uri="{BB962C8B-B14F-4D97-AF65-F5344CB8AC3E}">
        <p14:creationId xmlns:p14="http://schemas.microsoft.com/office/powerpoint/2010/main" val="289475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B660A49-D203-43A6-1D4F-D0E6054809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5371" y="286603"/>
            <a:ext cx="8162218" cy="5873098"/>
          </a:xfrm>
        </p:spPr>
      </p:pic>
    </p:spTree>
    <p:extLst>
      <p:ext uri="{BB962C8B-B14F-4D97-AF65-F5344CB8AC3E}">
        <p14:creationId xmlns:p14="http://schemas.microsoft.com/office/powerpoint/2010/main" val="2909693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B6C9DF-1786-48DE-8D06-9A4AAAD6F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80" y="170089"/>
            <a:ext cx="9707098" cy="6517822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51D47ED-81FD-4DBF-8933-BAAFF1323728}"/>
              </a:ext>
            </a:extLst>
          </p:cNvPr>
          <p:cNvSpPr/>
          <p:nvPr/>
        </p:nvSpPr>
        <p:spPr>
          <a:xfrm>
            <a:off x="2013857" y="3820886"/>
            <a:ext cx="6313714" cy="631371"/>
          </a:xfrm>
          <a:prstGeom prst="roundRect">
            <a:avLst/>
          </a:prstGeom>
          <a:solidFill>
            <a:srgbClr val="FFFDEE"/>
          </a:solidFill>
          <a:ln>
            <a:solidFill>
              <a:srgbClr val="FFFD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DB9F23-EE90-4CDE-8A72-29CB8452A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278" y="5043541"/>
            <a:ext cx="6334293" cy="138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4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3D8C24-65D7-44ED-9251-2F0B97CE2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372" y="187394"/>
            <a:ext cx="9184141" cy="646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190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0C3E1-B523-4D8D-B39B-5D609936C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267406" cy="4023360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rgbClr val="006600"/>
                </a:solidFill>
              </a:rPr>
              <a:t>Définition : </a:t>
            </a:r>
          </a:p>
          <a:p>
            <a:r>
              <a:rPr lang="fr-FR" sz="3600" b="1" dirty="0">
                <a:solidFill>
                  <a:schemeClr val="tx1"/>
                </a:solidFill>
              </a:rPr>
              <a:t>Un réseau alimentaire </a:t>
            </a:r>
            <a:r>
              <a:rPr lang="fr-FR" sz="3600" dirty="0">
                <a:solidFill>
                  <a:schemeClr val="tx1"/>
                </a:solidFill>
              </a:rPr>
              <a:t>est un ensemble de chaînes alimentaires liées les unes aux autres dans un milieu naturel.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434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7F93-B55C-4219-A84B-01BDFC4A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224261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fr-FR" sz="6000" b="1" dirty="0">
                <a:solidFill>
                  <a:srgbClr val="FF0000"/>
                </a:solidFill>
              </a:rPr>
              <a:t>II) Production de la matière organique et flux de l’énergie 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1F66161-CF7A-4AEE-BCF2-6A97C38179B8}"/>
              </a:ext>
            </a:extLst>
          </p:cNvPr>
          <p:cNvSpPr txBox="1">
            <a:spLocks/>
          </p:cNvSpPr>
          <p:nvPr/>
        </p:nvSpPr>
        <p:spPr>
          <a:xfrm>
            <a:off x="957944" y="3780918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3000" indent="-1143000">
              <a:buAutoNum type="arabicParenR"/>
            </a:pPr>
            <a:r>
              <a:rPr lang="fr-FR" sz="6000" b="1" dirty="0">
                <a:solidFill>
                  <a:srgbClr val="00B050"/>
                </a:solidFill>
              </a:rPr>
              <a:t>Les êtres vivants produisent de la matière vivante :</a:t>
            </a:r>
          </a:p>
        </p:txBody>
      </p:sp>
    </p:spTree>
    <p:extLst>
      <p:ext uri="{BB962C8B-B14F-4D97-AF65-F5344CB8AC3E}">
        <p14:creationId xmlns:p14="http://schemas.microsoft.com/office/powerpoint/2010/main" val="318626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8A15E57-3CA7-4DD4-8883-0457E917C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7E454C-7914-41DA-9128-3A1E41C95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676" y="237938"/>
            <a:ext cx="7216709" cy="6382123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EFECC4E-867B-42A6-B85F-2312D968F2B7}"/>
              </a:ext>
            </a:extLst>
          </p:cNvPr>
          <p:cNvSpPr/>
          <p:nvPr/>
        </p:nvSpPr>
        <p:spPr>
          <a:xfrm>
            <a:off x="2329543" y="2220686"/>
            <a:ext cx="3548743" cy="468085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BA24F0A-47EF-456C-A5CB-9AC203C7E2BA}"/>
              </a:ext>
            </a:extLst>
          </p:cNvPr>
          <p:cNvSpPr/>
          <p:nvPr/>
        </p:nvSpPr>
        <p:spPr>
          <a:xfrm>
            <a:off x="2329543" y="3172096"/>
            <a:ext cx="3766457" cy="681447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CA41A88-4EA1-4E90-9B2B-92B369C447BD}"/>
              </a:ext>
            </a:extLst>
          </p:cNvPr>
          <p:cNvSpPr/>
          <p:nvPr/>
        </p:nvSpPr>
        <p:spPr>
          <a:xfrm>
            <a:off x="2360023" y="4123508"/>
            <a:ext cx="6348548" cy="426722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FAFC5AC-E229-48F3-9976-F2816BA23244}"/>
              </a:ext>
            </a:extLst>
          </p:cNvPr>
          <p:cNvSpPr/>
          <p:nvPr/>
        </p:nvSpPr>
        <p:spPr>
          <a:xfrm>
            <a:off x="2436223" y="4798425"/>
            <a:ext cx="6762206" cy="426722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2A8F357-5A89-47B0-B125-96800D7D34C6}"/>
              </a:ext>
            </a:extLst>
          </p:cNvPr>
          <p:cNvSpPr/>
          <p:nvPr/>
        </p:nvSpPr>
        <p:spPr>
          <a:xfrm>
            <a:off x="2360023" y="5536475"/>
            <a:ext cx="6838406" cy="1034922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2D56CC-1337-42DA-9A43-1C1056FA3C87}"/>
              </a:ext>
            </a:extLst>
          </p:cNvPr>
          <p:cNvSpPr txBox="1"/>
          <p:nvPr/>
        </p:nvSpPr>
        <p:spPr>
          <a:xfrm>
            <a:off x="2590800" y="5453771"/>
            <a:ext cx="65749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Les plantes produisent leur propre matière organique a partir du la matière minérale, au contraire, les animaux sont incapables de fabriquer la matière organique et doivent se nourrir d’autres êtres vivants.</a:t>
            </a:r>
          </a:p>
        </p:txBody>
      </p:sp>
    </p:spTree>
    <p:extLst>
      <p:ext uri="{BB962C8B-B14F-4D97-AF65-F5344CB8AC3E}">
        <p14:creationId xmlns:p14="http://schemas.microsoft.com/office/powerpoint/2010/main" val="394245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6E2E4-17B5-4BDA-B9FA-1349DF343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63527"/>
            <a:ext cx="10058400" cy="1450757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Rappel :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D8433-60A6-469B-AD1E-ABF1F7CDF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4000" dirty="0">
                <a:solidFill>
                  <a:schemeClr val="tx1"/>
                </a:solidFill>
                <a:latin typeface="+mj-lt"/>
              </a:rPr>
              <a:t>La photosynthèse est l'ensemble des réactions qui permettent aux </a:t>
            </a:r>
            <a:r>
              <a:rPr lang="fr-FR" sz="4000" b="1" dirty="0">
                <a:solidFill>
                  <a:schemeClr val="tx1"/>
                </a:solidFill>
                <a:latin typeface="+mj-lt"/>
              </a:rPr>
              <a:t>plantes vertes</a:t>
            </a:r>
            <a:r>
              <a:rPr lang="fr-FR" sz="4000" dirty="0">
                <a:solidFill>
                  <a:schemeClr val="tx1"/>
                </a:solidFill>
                <a:latin typeface="+mj-lt"/>
              </a:rPr>
              <a:t>, qui contiennent de </a:t>
            </a:r>
            <a:r>
              <a:rPr lang="fr-FR" sz="4000" b="1" dirty="0">
                <a:solidFill>
                  <a:srgbClr val="006600"/>
                </a:solidFill>
                <a:latin typeface="+mj-lt"/>
              </a:rPr>
              <a:t>la chlorophylle</a:t>
            </a:r>
            <a:r>
              <a:rPr lang="ar-MA" sz="4000" b="1" dirty="0">
                <a:solidFill>
                  <a:srgbClr val="006600"/>
                </a:solidFill>
                <a:latin typeface="+mj-lt"/>
              </a:rPr>
              <a:t>اليخضور </a:t>
            </a:r>
            <a:r>
              <a:rPr lang="fr-FR" sz="4000" dirty="0">
                <a:solidFill>
                  <a:schemeClr val="tx1"/>
                </a:solidFill>
                <a:latin typeface="+mj-lt"/>
              </a:rPr>
              <a:t>, de synthétiser </a:t>
            </a:r>
            <a:r>
              <a:rPr lang="fr-FR" sz="4000" b="1" dirty="0">
                <a:solidFill>
                  <a:schemeClr val="tx1"/>
                </a:solidFill>
                <a:latin typeface="+mj-lt"/>
              </a:rPr>
              <a:t>la</a:t>
            </a:r>
            <a:r>
              <a:rPr lang="fr-FR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sz="4000" b="1" dirty="0">
                <a:solidFill>
                  <a:schemeClr val="tx1"/>
                </a:solidFill>
                <a:latin typeface="+mj-lt"/>
              </a:rPr>
              <a:t>matière organique</a:t>
            </a:r>
            <a:r>
              <a:rPr lang="fr-FR" sz="4000" dirty="0">
                <a:solidFill>
                  <a:schemeClr val="tx1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6721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01EAB-EDFE-406C-82AB-1F0335AAB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36881-02F1-4823-ACFE-8309D9936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488282-88D8-4DE5-9E45-C30F3BFB1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" y="155121"/>
            <a:ext cx="11106150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70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0C3E1-B523-4D8D-B39B-5D609936C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267406" cy="4023360"/>
          </a:xfrm>
        </p:spPr>
        <p:txBody>
          <a:bodyPr>
            <a:normAutofit/>
          </a:bodyPr>
          <a:lstStyle/>
          <a:p>
            <a:r>
              <a:rPr lang="fr-FR" sz="4400" b="1" u="sng" dirty="0">
                <a:solidFill>
                  <a:srgbClr val="FF0000"/>
                </a:solidFill>
              </a:rPr>
              <a:t>CONCLUSION : </a:t>
            </a:r>
          </a:p>
          <a:p>
            <a:r>
              <a:rPr lang="fr-FR" sz="4400" dirty="0">
                <a:solidFill>
                  <a:schemeClr val="tx1"/>
                </a:solidFill>
              </a:rPr>
              <a:t>Les êtres vivants produisent de la matière vivante à partir des aliments consommés.</a:t>
            </a:r>
            <a:endParaRPr lang="fr-FR" sz="28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F229DB3-6035-4490-9CF1-ABB0C1A8A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786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7F93-B55C-4219-A84B-01BDFC4A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224261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fr-FR" sz="6000" b="1" dirty="0">
                <a:solidFill>
                  <a:srgbClr val="FF0000"/>
                </a:solidFill>
              </a:rPr>
              <a:t>II) Production de la matière organique et flux de l’énergie 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1F66161-CF7A-4AEE-BCF2-6A97C38179B8}"/>
              </a:ext>
            </a:extLst>
          </p:cNvPr>
          <p:cNvSpPr txBox="1">
            <a:spLocks/>
          </p:cNvSpPr>
          <p:nvPr/>
        </p:nvSpPr>
        <p:spPr>
          <a:xfrm>
            <a:off x="1066800" y="3193089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6000" b="1" dirty="0">
                <a:solidFill>
                  <a:srgbClr val="00B050"/>
                </a:solidFill>
              </a:rPr>
              <a:t>2) Flux de la matière et de l’énergie :</a:t>
            </a:r>
          </a:p>
        </p:txBody>
      </p:sp>
    </p:spTree>
    <p:extLst>
      <p:ext uri="{BB962C8B-B14F-4D97-AF65-F5344CB8AC3E}">
        <p14:creationId xmlns:p14="http://schemas.microsoft.com/office/powerpoint/2010/main" val="195111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2579DAE-C141-48DB-810E-C070C3008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FD90C3-6350-4D5B-9738-6E94EDF30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id="{50E18D52-FB5D-40F2-980F-2391308BD1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2301" y="905933"/>
            <a:ext cx="6379401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34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94AB7-EF7C-4626-82A3-C56F26078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0E727-9EE5-4AF9-B2E3-89EDC9EFF3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280E01-CB0F-4E21-BEBE-433E8A46B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2054" y="0"/>
            <a:ext cx="57478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356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B86BE-4568-4565-BAEE-C61C07DCC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215" y="0"/>
            <a:ext cx="915157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E2A5BC-BDD6-40ED-B36F-74A1189EB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215" y="2886849"/>
            <a:ext cx="8984499" cy="9013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122D35-9C70-42D1-95A2-CABF902B09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3338" y="4559333"/>
            <a:ext cx="8773405" cy="6222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23BD32-5C27-4B85-8C64-BB68C94F54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0214" y="5430778"/>
            <a:ext cx="8778829" cy="6222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EFA003-C1FC-4797-B844-24DD3AB82D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0214" y="6247752"/>
            <a:ext cx="8222500" cy="62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2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0C3E1-B523-4D8D-B39B-5D609936C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267406" cy="4023360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tx1"/>
                </a:solidFill>
              </a:rPr>
              <a:t>Les végétaux </a:t>
            </a:r>
            <a:r>
              <a:rPr lang="fr-FR" sz="3600" dirty="0">
                <a:solidFill>
                  <a:schemeClr val="tx1"/>
                </a:solidFill>
              </a:rPr>
              <a:t>sont appelés des producteurs car ils produisent leur matière organique. (la photosynthèse)</a:t>
            </a:r>
          </a:p>
          <a:p>
            <a:r>
              <a:rPr lang="fr-FR" sz="3600" b="1" dirty="0">
                <a:solidFill>
                  <a:schemeClr val="tx1"/>
                </a:solidFill>
              </a:rPr>
              <a:t>Les décomposeurs </a:t>
            </a:r>
            <a:r>
              <a:rPr lang="fr-FR" sz="3600" dirty="0">
                <a:solidFill>
                  <a:schemeClr val="tx1"/>
                </a:solidFill>
              </a:rPr>
              <a:t>(bactéries</a:t>
            </a:r>
            <a:r>
              <a:rPr lang="fr-FR" sz="3600">
                <a:solidFill>
                  <a:schemeClr val="tx1"/>
                </a:solidFill>
              </a:rPr>
              <a:t>, champignons) </a:t>
            </a:r>
            <a:r>
              <a:rPr lang="fr-FR" sz="3600" dirty="0">
                <a:solidFill>
                  <a:schemeClr val="tx1"/>
                </a:solidFill>
              </a:rPr>
              <a:t>se nourrissent des restes des êtres vivants morts et transforment la matière organique en matière minérale qui va servir de nouveau d’aliments pour les producteurs.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F229DB3-6035-4490-9CF1-ABB0C1A8A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BILAN : </a:t>
            </a:r>
          </a:p>
        </p:txBody>
      </p:sp>
    </p:spTree>
    <p:extLst>
      <p:ext uri="{BB962C8B-B14F-4D97-AF65-F5344CB8AC3E}">
        <p14:creationId xmlns:p14="http://schemas.microsoft.com/office/powerpoint/2010/main" val="1645383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397</TotalTime>
  <Words>325</Words>
  <Application>Microsoft Office PowerPoint</Application>
  <PresentationFormat>Widescreen</PresentationFormat>
  <Paragraphs>31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Retrospect</vt:lpstr>
      <vt:lpstr>LES RELATIONS ALIMENTAIRES DANS LES MILIEUX NATURELS</vt:lpstr>
      <vt:lpstr>PowerPoint Presentation</vt:lpstr>
      <vt:lpstr>Introduction :</vt:lpstr>
      <vt:lpstr>I) Les chaînes et les réseaux alimentaires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II) Production de la matière organique et flux de l’énergie :</vt:lpstr>
      <vt:lpstr>PowerPoint Presentation</vt:lpstr>
      <vt:lpstr>Rappel :</vt:lpstr>
      <vt:lpstr>PowerPoint Presentation</vt:lpstr>
      <vt:lpstr>PowerPoint Presentation</vt:lpstr>
      <vt:lpstr>II) Production de la matière organique et flux de l’énergie :</vt:lpstr>
      <vt:lpstr>PowerPoint Presentation</vt:lpstr>
      <vt:lpstr>PowerPoint Presentation</vt:lpstr>
      <vt:lpstr>PowerPoint Presentation</vt:lpstr>
      <vt:lpstr>BILAN 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l’alimentation chez les êtres vivants.</dc:title>
  <dc:creator>Jassine HADIRI</dc:creator>
  <cp:lastModifiedBy>HADIRI.YASSINE</cp:lastModifiedBy>
  <cp:revision>142</cp:revision>
  <dcterms:created xsi:type="dcterms:W3CDTF">2021-12-18T20:56:26Z</dcterms:created>
  <dcterms:modified xsi:type="dcterms:W3CDTF">2026-10-11T15:56:26Z</dcterms:modified>
</cp:coreProperties>
</file>