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2" r:id="rId1"/>
  </p:sldMasterIdLst>
  <p:sldIdLst>
    <p:sldId id="256" r:id="rId2"/>
    <p:sldId id="311" r:id="rId3"/>
    <p:sldId id="257" r:id="rId4"/>
    <p:sldId id="289" r:id="rId5"/>
    <p:sldId id="259" r:id="rId6"/>
    <p:sldId id="309" r:id="rId7"/>
    <p:sldId id="291" r:id="rId8"/>
    <p:sldId id="310" r:id="rId9"/>
    <p:sldId id="292" r:id="rId10"/>
    <p:sldId id="293" r:id="rId11"/>
    <p:sldId id="272" r:id="rId12"/>
    <p:sldId id="294" r:id="rId13"/>
    <p:sldId id="295" r:id="rId14"/>
    <p:sldId id="296" r:id="rId15"/>
    <p:sldId id="298" r:id="rId16"/>
    <p:sldId id="299" r:id="rId17"/>
    <p:sldId id="300" r:id="rId18"/>
    <p:sldId id="302" r:id="rId19"/>
    <p:sldId id="297" r:id="rId20"/>
    <p:sldId id="312" r:id="rId21"/>
    <p:sldId id="304" r:id="rId22"/>
    <p:sldId id="306" r:id="rId23"/>
    <p:sldId id="308" r:id="rId24"/>
    <p:sldId id="313" r:id="rId25"/>
    <p:sldId id="305" r:id="rId26"/>
    <p:sldId id="307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F1"/>
    <a:srgbClr val="FFFDEC"/>
    <a:srgbClr val="FFFFFF"/>
    <a:srgbClr val="0082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44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071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55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257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764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96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815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939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6E86A4C-8E40-4F87-A4F0-01A0687C5742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891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601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425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385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10/11/2026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9635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8DA41-036A-4F04-88A0-190781B369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6600" b="1" dirty="0">
                <a:solidFill>
                  <a:srgbClr val="FF0000"/>
                </a:solidFill>
              </a:rPr>
              <a:t>LES VOLCANS ET LEUR RELATION AVEC LA TECTONIQUE DES PLAQUES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E7356-BA7A-4967-9AD6-1DA9E68E00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Yassine HADIRI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7426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FA4D895-365B-B8D6-E911-0D043477A7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5379" y="430312"/>
            <a:ext cx="7741241" cy="561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4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E290E4-F4E6-47E3-86E2-C78092A31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323" y="658906"/>
            <a:ext cx="8691354" cy="554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499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9B80A-6909-4794-A9A9-996D51B05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+mn-lt"/>
              </a:rPr>
              <a:t>Introduction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A8A4A-5AF4-4353-8D46-0C1A9B52E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2064327"/>
            <a:ext cx="10058400" cy="4793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L’activité volcanique correspond à une montée du magma en surface, le magma est un mélange des roches fondues situés au profond avec des gazes. Les volcans se reparties dans les limites des plaques lithosphériques. </a:t>
            </a:r>
          </a:p>
          <a:p>
            <a:pPr marL="0" indent="0">
              <a:buNone/>
            </a:pPr>
            <a:endParaRPr lang="fr-FR" sz="2800" dirty="0"/>
          </a:p>
          <a:p>
            <a:pPr>
              <a:buClr>
                <a:schemeClr val="tx1"/>
              </a:buClr>
              <a:buFont typeface="Calibri" panose="020F0502020204030204" pitchFamily="34" charset="0"/>
              <a:buChar char="–"/>
            </a:pPr>
            <a:r>
              <a:rPr lang="fr-FR" sz="2400" b="1" dirty="0">
                <a:solidFill>
                  <a:schemeClr val="tx1"/>
                </a:solidFill>
              </a:rPr>
              <a:t> Quelle est la définition d’un volcan et quelles sont ses éléments ?</a:t>
            </a:r>
          </a:p>
          <a:p>
            <a:pPr>
              <a:buClr>
                <a:schemeClr val="tx1"/>
              </a:buClr>
              <a:buFont typeface="Calibri" panose="020F0502020204030204" pitchFamily="34" charset="0"/>
              <a:buChar char="–"/>
            </a:pPr>
            <a:r>
              <a:rPr lang="fr-FR" sz="2400" b="1" dirty="0">
                <a:solidFill>
                  <a:schemeClr val="tx1"/>
                </a:solidFill>
              </a:rPr>
              <a:t> Quelle sont les types d’éruptions volcaniques ?</a:t>
            </a:r>
          </a:p>
          <a:p>
            <a:pPr>
              <a:buClr>
                <a:schemeClr val="tx1"/>
              </a:buClr>
              <a:buFont typeface="Calibri" panose="020F0502020204030204" pitchFamily="34" charset="0"/>
              <a:buChar char="–"/>
            </a:pPr>
            <a:r>
              <a:rPr lang="fr-FR" sz="2400" b="1" dirty="0">
                <a:solidFill>
                  <a:schemeClr val="tx1"/>
                </a:solidFill>
              </a:rPr>
              <a:t> Quelle est la relation entre la tectonique des plaques et les volcans ?</a:t>
            </a:r>
          </a:p>
        </p:txBody>
      </p:sp>
    </p:spTree>
    <p:extLst>
      <p:ext uri="{BB962C8B-B14F-4D97-AF65-F5344CB8AC3E}">
        <p14:creationId xmlns:p14="http://schemas.microsoft.com/office/powerpoint/2010/main" val="1433137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10393033" cy="728480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FF0000"/>
                </a:solidFill>
                <a:latin typeface="+mn-lt"/>
              </a:rPr>
              <a:t>I) Les manifestations de l’activité volcanique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161667"/>
            <a:ext cx="10543824" cy="35339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600" b="1" dirty="0">
                <a:solidFill>
                  <a:srgbClr val="00823B"/>
                </a:solidFill>
              </a:rPr>
              <a:t>1) Définition :</a:t>
            </a:r>
            <a:endParaRPr lang="fr-FR" sz="3600" dirty="0">
              <a:solidFill>
                <a:srgbClr val="00823B"/>
              </a:solidFill>
            </a:endParaRPr>
          </a:p>
          <a:p>
            <a:pPr marL="0" indent="0">
              <a:buNone/>
            </a:pPr>
            <a:r>
              <a:rPr lang="fr-FR" sz="3200" dirty="0">
                <a:solidFill>
                  <a:schemeClr val="tx1"/>
                </a:solidFill>
              </a:rPr>
              <a:t> </a:t>
            </a:r>
            <a:r>
              <a:rPr lang="fr-FR" sz="3200" b="1" dirty="0">
                <a:solidFill>
                  <a:schemeClr val="tx1"/>
                </a:solidFill>
              </a:rPr>
              <a:t>Un volcan</a:t>
            </a:r>
            <a:r>
              <a:rPr lang="fr-FR" sz="3200" dirty="0">
                <a:solidFill>
                  <a:schemeClr val="tx1"/>
                </a:solidFill>
              </a:rPr>
              <a:t> est un relief généralement conique par lequel s’échappent des roches en fusion mélangées avec d’autres éléments solides et gazeux issus de l’intérieur de la terre.</a:t>
            </a:r>
          </a:p>
        </p:txBody>
      </p:sp>
    </p:spTree>
    <p:extLst>
      <p:ext uri="{BB962C8B-B14F-4D97-AF65-F5344CB8AC3E}">
        <p14:creationId xmlns:p14="http://schemas.microsoft.com/office/powerpoint/2010/main" val="248723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D17E6-24E0-192F-A184-D4A926B24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+mn-lt"/>
              </a:rPr>
              <a:t>Remarque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F06E9-BBC9-4A3B-F0BA-037371D41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99695"/>
            <a:ext cx="10058400" cy="4023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chemeClr val="tx1"/>
                </a:solidFill>
              </a:rPr>
              <a:t>Le magma </a:t>
            </a:r>
            <a:r>
              <a:rPr lang="fr-FR" sz="2800" dirty="0">
                <a:solidFill>
                  <a:schemeClr val="tx1"/>
                </a:solidFill>
              </a:rPr>
              <a:t>est un mélange des roches fusionnées et de gaz et vapeur d’eau, sa température peut atteindre 1200*C.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L’origine du magma est la fusion partielle de la lithosphère sous l’effet de certaines conditions de pression et de température.</a:t>
            </a:r>
          </a:p>
          <a:p>
            <a:pPr marL="0" indent="0">
              <a:buNone/>
            </a:pPr>
            <a:endParaRPr lang="fr-FR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La lave est un magma arrivé en surface et partiellement dégazé:</a:t>
            </a:r>
          </a:p>
          <a:p>
            <a:pPr marL="0" indent="0">
              <a:buNone/>
            </a:pPr>
            <a:endParaRPr lang="fr-FR" sz="28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fr-FR" sz="2800" b="1" dirty="0">
                <a:solidFill>
                  <a:schemeClr val="tx1"/>
                </a:solidFill>
                <a:highlight>
                  <a:srgbClr val="FFFF00"/>
                </a:highlight>
              </a:rPr>
              <a:t>Lave</a:t>
            </a:r>
            <a:r>
              <a:rPr lang="fr-FR" sz="2800" dirty="0">
                <a:solidFill>
                  <a:schemeClr val="tx1"/>
                </a:solidFill>
                <a:highlight>
                  <a:srgbClr val="FFFF00"/>
                </a:highlight>
              </a:rPr>
              <a:t> = Magma – Gaz</a:t>
            </a:r>
          </a:p>
          <a:p>
            <a:pPr marL="0" indent="0">
              <a:buNone/>
            </a:pPr>
            <a:endParaRPr lang="fr-F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88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9105577" cy="728480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rgbClr val="00823B"/>
                </a:solidFill>
                <a:latin typeface="+mn-lt"/>
                <a:ea typeface="+mn-ea"/>
                <a:cs typeface="+mn-cs"/>
              </a:rPr>
              <a:t>2) Les éléments d’un volcan :</a:t>
            </a:r>
          </a:p>
        </p:txBody>
      </p:sp>
    </p:spTree>
    <p:extLst>
      <p:ext uri="{BB962C8B-B14F-4D97-AF65-F5344CB8AC3E}">
        <p14:creationId xmlns:p14="http://schemas.microsoft.com/office/powerpoint/2010/main" val="3569409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859E9B-5724-DF44-AB60-D6D673115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245" y="228600"/>
            <a:ext cx="8801812" cy="64008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EDB873C-ACBC-8E7B-A49D-928198BFD336}"/>
              </a:ext>
            </a:extLst>
          </p:cNvPr>
          <p:cNvSpPr/>
          <p:nvPr/>
        </p:nvSpPr>
        <p:spPr>
          <a:xfrm>
            <a:off x="7344072" y="1412812"/>
            <a:ext cx="2033185" cy="646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03F4EF-5F7D-568C-6B17-E0245005958D}"/>
              </a:ext>
            </a:extLst>
          </p:cNvPr>
          <p:cNvSpPr/>
          <p:nvPr/>
        </p:nvSpPr>
        <p:spPr>
          <a:xfrm>
            <a:off x="7344072" y="2652756"/>
            <a:ext cx="2033185" cy="231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EA693D-0378-F7C0-3D18-EA96C00E6FA8}"/>
              </a:ext>
            </a:extLst>
          </p:cNvPr>
          <p:cNvSpPr/>
          <p:nvPr/>
        </p:nvSpPr>
        <p:spPr>
          <a:xfrm>
            <a:off x="7375918" y="2857868"/>
            <a:ext cx="2033185" cy="319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7EAE58-F413-06D0-BE5F-50BA5A7F3851}"/>
              </a:ext>
            </a:extLst>
          </p:cNvPr>
          <p:cNvSpPr/>
          <p:nvPr/>
        </p:nvSpPr>
        <p:spPr>
          <a:xfrm>
            <a:off x="7405995" y="3186306"/>
            <a:ext cx="2257957" cy="2758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CDF83F-AA60-280E-21B0-62660457731C}"/>
              </a:ext>
            </a:extLst>
          </p:cNvPr>
          <p:cNvSpPr/>
          <p:nvPr/>
        </p:nvSpPr>
        <p:spPr>
          <a:xfrm>
            <a:off x="7388065" y="3482262"/>
            <a:ext cx="2033185" cy="2319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254964-7002-FFE9-0FDA-715D2F3D2DA2}"/>
              </a:ext>
            </a:extLst>
          </p:cNvPr>
          <p:cNvSpPr/>
          <p:nvPr/>
        </p:nvSpPr>
        <p:spPr>
          <a:xfrm>
            <a:off x="7340234" y="4665728"/>
            <a:ext cx="2323717" cy="350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3657D8-DDAC-37AA-117A-80DE7A00EFE6}"/>
              </a:ext>
            </a:extLst>
          </p:cNvPr>
          <p:cNvSpPr/>
          <p:nvPr/>
        </p:nvSpPr>
        <p:spPr>
          <a:xfrm>
            <a:off x="1396115" y="6125329"/>
            <a:ext cx="5452920" cy="4281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379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204035"/>
            <a:ext cx="10058400" cy="4165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Un volcan est constitué de :</a:t>
            </a:r>
          </a:p>
          <a:p>
            <a:pPr marL="398463" indent="-339725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chemeClr val="tx1"/>
                </a:solidFill>
              </a:rPr>
              <a:t>Réservoir magmatique (chambre magmatique).</a:t>
            </a:r>
          </a:p>
          <a:p>
            <a:pPr marL="398463" indent="-339725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chemeClr val="tx1"/>
                </a:solidFill>
              </a:rPr>
              <a:t>Cheminée volcanique.</a:t>
            </a:r>
          </a:p>
          <a:p>
            <a:pPr marL="398463" indent="-339725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chemeClr val="tx1"/>
                </a:solidFill>
              </a:rPr>
              <a:t>Cratère. </a:t>
            </a:r>
          </a:p>
          <a:p>
            <a:pPr marL="398463" indent="-339725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FR" sz="2800" dirty="0">
                <a:solidFill>
                  <a:schemeClr val="tx1"/>
                </a:solidFill>
              </a:rPr>
              <a:t>Cône volcanique.	</a:t>
            </a:r>
            <a:endParaRPr lang="fr-F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43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9105577" cy="728480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rgbClr val="00823B"/>
                </a:solidFill>
                <a:latin typeface="+mn-lt"/>
                <a:ea typeface="+mn-ea"/>
                <a:cs typeface="+mn-cs"/>
              </a:rPr>
              <a:t>3) Les types de volcans 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029378"/>
            <a:ext cx="9994827" cy="4165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chemeClr val="accent2"/>
                </a:solidFill>
              </a:rPr>
              <a:t>a) </a:t>
            </a:r>
            <a:r>
              <a:rPr lang="fr-FR" sz="2800" b="1" dirty="0">
                <a:solidFill>
                  <a:schemeClr val="accent2"/>
                </a:solidFill>
              </a:rPr>
              <a:t>Eruption volcanique effusive </a:t>
            </a:r>
            <a:r>
              <a:rPr lang="ar-MA" sz="2800" b="1" dirty="0">
                <a:solidFill>
                  <a:schemeClr val="accent2"/>
                </a:solidFill>
              </a:rPr>
              <a:t> </a:t>
            </a:r>
            <a:r>
              <a:rPr lang="ar-MA" sz="3200" b="1" dirty="0" err="1">
                <a:solidFill>
                  <a:schemeClr val="accent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إنسكابي</a:t>
            </a:r>
            <a:r>
              <a:rPr lang="fr-FR" sz="2800" b="1" dirty="0">
                <a:solidFill>
                  <a:schemeClr val="accent2"/>
                </a:solidFill>
              </a:rPr>
              <a:t>: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- Un volcan effusif se caractérise par une lave </a:t>
            </a:r>
            <a:r>
              <a:rPr lang="fr-FR" sz="2800" b="1" u="sng" dirty="0">
                <a:solidFill>
                  <a:schemeClr val="tx1"/>
                </a:solidFill>
              </a:rPr>
              <a:t>fluide</a:t>
            </a:r>
            <a:r>
              <a:rPr lang="fr-FR" sz="2800" dirty="0">
                <a:solidFill>
                  <a:schemeClr val="tx1"/>
                </a:solidFill>
              </a:rPr>
              <a:t> </a:t>
            </a:r>
            <a:r>
              <a:rPr lang="ar-MA" sz="2800" dirty="0">
                <a:solidFill>
                  <a:schemeClr val="tx1"/>
                </a:solidFill>
              </a:rPr>
              <a:t> </a:t>
            </a:r>
            <a:r>
              <a:rPr lang="ar-MA" sz="3200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مائعة</a:t>
            </a:r>
            <a:r>
              <a:rPr lang="fr-FR" sz="2800" dirty="0">
                <a:solidFill>
                  <a:schemeClr val="tx1"/>
                </a:solidFill>
              </a:rPr>
              <a:t>qui s’écoule lentement sur les flancs du volcan (relativement calme). Sans explosions ni projections.</a:t>
            </a:r>
          </a:p>
          <a:p>
            <a:pPr marL="0" indent="0">
              <a:buNone/>
            </a:pPr>
            <a:r>
              <a:rPr lang="fr-FR" sz="2800" b="1" dirty="0">
                <a:solidFill>
                  <a:srgbClr val="7030A0"/>
                </a:solidFill>
              </a:rPr>
              <a:t>Exemple</a:t>
            </a:r>
            <a:r>
              <a:rPr lang="fr-FR" sz="2800" dirty="0">
                <a:solidFill>
                  <a:schemeClr val="tx1"/>
                </a:solidFill>
              </a:rPr>
              <a:t> : Le volcan de la Fournaise.</a:t>
            </a:r>
          </a:p>
        </p:txBody>
      </p:sp>
    </p:spTree>
    <p:extLst>
      <p:ext uri="{BB962C8B-B14F-4D97-AF65-F5344CB8AC3E}">
        <p14:creationId xmlns:p14="http://schemas.microsoft.com/office/powerpoint/2010/main" val="13031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829933"/>
            <a:ext cx="9105577" cy="728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600" b="1" dirty="0">
                <a:solidFill>
                  <a:schemeClr val="accent2"/>
                </a:solidFill>
              </a:rPr>
              <a:t>a) </a:t>
            </a:r>
            <a:r>
              <a:rPr lang="fr-FR" sz="4000" b="1" dirty="0">
                <a:solidFill>
                  <a:schemeClr val="accent2"/>
                </a:solidFill>
              </a:rPr>
              <a:t>Eruption volcanique effusive </a:t>
            </a:r>
            <a:r>
              <a:rPr lang="ar-MA" sz="4000" b="1" dirty="0">
                <a:solidFill>
                  <a:schemeClr val="accent2"/>
                </a:solidFill>
              </a:rPr>
              <a:t> </a:t>
            </a:r>
            <a:r>
              <a:rPr lang="ar-MA" sz="4400" b="1" dirty="0" err="1">
                <a:solidFill>
                  <a:schemeClr val="accent2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إنسكابي</a:t>
            </a:r>
            <a:r>
              <a:rPr lang="fr-FR" sz="4000" b="1" dirty="0">
                <a:solidFill>
                  <a:schemeClr val="accent2"/>
                </a:solidFill>
              </a:rPr>
              <a:t>:</a:t>
            </a:r>
          </a:p>
        </p:txBody>
      </p:sp>
      <p:pic>
        <p:nvPicPr>
          <p:cNvPr id="10" name="Effusive">
            <a:hlinkClick r:id="" action="ppaction://media"/>
            <a:extLst>
              <a:ext uri="{FF2B5EF4-FFF2-40B4-BE49-F238E27FC236}">
                <a16:creationId xmlns:a16="http://schemas.microsoft.com/office/drawing/2014/main" id="{0CBB5EDD-FA41-4CEA-B7F7-5467B7D2308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6451" y="154858"/>
            <a:ext cx="11639097" cy="6548284"/>
          </a:xfrm>
        </p:spPr>
      </p:pic>
    </p:spTree>
    <p:extLst>
      <p:ext uri="{BB962C8B-B14F-4D97-AF65-F5344CB8AC3E}">
        <p14:creationId xmlns:p14="http://schemas.microsoft.com/office/powerpoint/2010/main" val="6340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9105577" cy="728480"/>
          </a:xfrm>
        </p:spPr>
        <p:txBody>
          <a:bodyPr>
            <a:normAutofit/>
          </a:bodyPr>
          <a:lstStyle/>
          <a:p>
            <a:r>
              <a:rPr lang="fr-FR" sz="28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b) Eruption volcanique explosive</a:t>
            </a:r>
            <a:r>
              <a:rPr lang="ar-MA" sz="28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 </a:t>
            </a:r>
            <a:r>
              <a:rPr lang="ar-MA" sz="3600" b="1" dirty="0" err="1">
                <a:solidFill>
                  <a:schemeClr val="accent2"/>
                </a:solidFill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إنفجاري</a:t>
            </a:r>
            <a:r>
              <a:rPr lang="ar-MA" sz="28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28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250604"/>
            <a:ext cx="9950581" cy="416559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sz="2800" dirty="0">
                <a:solidFill>
                  <a:schemeClr val="tx1"/>
                </a:solidFill>
              </a:rPr>
              <a:t>- Un volcan explosif se caractérise par l’émission d’un mélange du magma, de gaz, de poussière et d’éléments solides de différentes tailles.</a:t>
            </a:r>
          </a:p>
          <a:p>
            <a:pPr marL="0" indent="0" algn="just">
              <a:buNone/>
            </a:pPr>
            <a:r>
              <a:rPr lang="fr-FR" sz="2800" dirty="0">
                <a:solidFill>
                  <a:schemeClr val="tx1"/>
                </a:solidFill>
              </a:rPr>
              <a:t>Il se caractérise aussi par explosions violentes, des cendres atteignent des kilomètres da hauteur, des bombes volcanique expulsés a de grandes distances et une lave </a:t>
            </a:r>
            <a:r>
              <a:rPr lang="fr-FR" sz="2800" b="1" u="sng" dirty="0">
                <a:solidFill>
                  <a:schemeClr val="tx1"/>
                </a:solidFill>
              </a:rPr>
              <a:t>visqueuse</a:t>
            </a:r>
            <a:r>
              <a:rPr lang="fr-FR" sz="2800" dirty="0">
                <a:solidFill>
                  <a:schemeClr val="tx1"/>
                </a:solidFill>
              </a:rPr>
              <a:t> </a:t>
            </a:r>
            <a:r>
              <a:rPr lang="ar-MA" sz="2800" dirty="0">
                <a:solidFill>
                  <a:schemeClr val="tx1"/>
                </a:solidFill>
              </a:rPr>
              <a:t> .</a:t>
            </a:r>
            <a:r>
              <a:rPr lang="ar-MA" sz="32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لزجة</a:t>
            </a:r>
            <a:endParaRPr lang="fr-FR" sz="28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2800" b="1" dirty="0">
                <a:solidFill>
                  <a:srgbClr val="7030A0"/>
                </a:solidFill>
              </a:rPr>
              <a:t>Exemple</a:t>
            </a:r>
            <a:r>
              <a:rPr lang="fr-FR" sz="2800" dirty="0">
                <a:solidFill>
                  <a:schemeClr val="tx1"/>
                </a:solidFill>
              </a:rPr>
              <a:t> : Le volcan de Saint-Hélen.</a:t>
            </a:r>
          </a:p>
        </p:txBody>
      </p:sp>
    </p:spTree>
    <p:extLst>
      <p:ext uri="{BB962C8B-B14F-4D97-AF65-F5344CB8AC3E}">
        <p14:creationId xmlns:p14="http://schemas.microsoft.com/office/powerpoint/2010/main" val="283922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A38F4F7-C06B-DDEC-BFEA-130B2C5E2467}"/>
              </a:ext>
            </a:extLst>
          </p:cNvPr>
          <p:cNvSpPr txBox="1">
            <a:spLocks/>
          </p:cNvSpPr>
          <p:nvPr/>
        </p:nvSpPr>
        <p:spPr>
          <a:xfrm>
            <a:off x="1125457" y="682449"/>
            <a:ext cx="9105577" cy="7284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b) Eruption volcanique explosive</a:t>
            </a:r>
            <a:r>
              <a:rPr lang="ar-MA" sz="28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 </a:t>
            </a:r>
            <a:r>
              <a:rPr lang="ar-MA" sz="3200" b="1" dirty="0" err="1">
                <a:solidFill>
                  <a:schemeClr val="accent2"/>
                </a:solidFill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إنفجاري</a:t>
            </a:r>
            <a:r>
              <a:rPr lang="ar-MA" sz="28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28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 :</a:t>
            </a:r>
          </a:p>
        </p:txBody>
      </p:sp>
      <p:pic>
        <p:nvPicPr>
          <p:cNvPr id="6" name="Explosive">
            <a:hlinkClick r:id="" action="ppaction://media"/>
            <a:extLst>
              <a:ext uri="{FF2B5EF4-FFF2-40B4-BE49-F238E27FC236}">
                <a16:creationId xmlns:a16="http://schemas.microsoft.com/office/drawing/2014/main" id="{160A5392-66E3-407B-BFEB-0E3290798A8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2946" y="162232"/>
            <a:ext cx="11206107" cy="6304679"/>
          </a:xfrm>
        </p:spPr>
      </p:pic>
    </p:spTree>
    <p:extLst>
      <p:ext uri="{BB962C8B-B14F-4D97-AF65-F5344CB8AC3E}">
        <p14:creationId xmlns:p14="http://schemas.microsoft.com/office/powerpoint/2010/main" val="312146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9105577" cy="72848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c</a:t>
            </a:r>
            <a:r>
              <a:rPr lang="fr-FR" sz="28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) Comparaison entre le volcan effusif et le volcan explosif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117869"/>
            <a:ext cx="10024323" cy="37922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chemeClr val="tx1"/>
                </a:solidFill>
              </a:rPr>
              <a:t>- Manipulation (Page 40) :</a:t>
            </a:r>
          </a:p>
        </p:txBody>
      </p:sp>
    </p:spTree>
    <p:extLst>
      <p:ext uri="{BB962C8B-B14F-4D97-AF65-F5344CB8AC3E}">
        <p14:creationId xmlns:p14="http://schemas.microsoft.com/office/powerpoint/2010/main" val="250844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9105577" cy="728480"/>
          </a:xfrm>
        </p:spPr>
        <p:txBody>
          <a:bodyPr/>
          <a:lstStyle/>
          <a:p>
            <a:r>
              <a:rPr lang="fr-FR" b="1" dirty="0"/>
              <a:t>II) Les types de volcans :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D1098F-90F1-478A-AE2A-593AFE84A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6756DA-0DAE-43F8-A8C9-16D0E9FD4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96" y="167357"/>
            <a:ext cx="10803048" cy="652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33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5">
            <a:extLst>
              <a:ext uri="{FF2B5EF4-FFF2-40B4-BE49-F238E27FC236}">
                <a16:creationId xmlns:a16="http://schemas.microsoft.com/office/drawing/2014/main" id="{A76C59A6-3E8F-41B2-AFC2-452FD2F841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22072" y="108284"/>
            <a:ext cx="8494295" cy="6641431"/>
          </a:xfrm>
          <a:prstGeom prst="rect">
            <a:avLst/>
          </a:prstGeom>
        </p:spPr>
      </p:pic>
      <p:sp>
        <p:nvSpPr>
          <p:cNvPr id="4" name="مستطيل 3">
            <a:extLst>
              <a:ext uri="{FF2B5EF4-FFF2-40B4-BE49-F238E27FC236}">
                <a16:creationId xmlns:a16="http://schemas.microsoft.com/office/drawing/2014/main" id="{1420B52A-2178-4952-838C-2F48346D7EF5}"/>
              </a:ext>
            </a:extLst>
          </p:cNvPr>
          <p:cNvSpPr/>
          <p:nvPr/>
        </p:nvSpPr>
        <p:spPr>
          <a:xfrm>
            <a:off x="1422072" y="859316"/>
            <a:ext cx="8494295" cy="817084"/>
          </a:xfrm>
          <a:prstGeom prst="rect">
            <a:avLst/>
          </a:prstGeom>
          <a:solidFill>
            <a:srgbClr val="FFFEF1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C627F619-A39F-4184-9CA5-336E0558B20E}"/>
              </a:ext>
            </a:extLst>
          </p:cNvPr>
          <p:cNvSpPr/>
          <p:nvPr/>
        </p:nvSpPr>
        <p:spPr>
          <a:xfrm>
            <a:off x="7854087" y="1676400"/>
            <a:ext cx="1543302" cy="517358"/>
          </a:xfrm>
          <a:prstGeom prst="rect">
            <a:avLst/>
          </a:prstGeom>
          <a:solidFill>
            <a:srgbClr val="FFFEF1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97E99F8B-C74D-4FC4-92FE-538B01ED8B91}"/>
              </a:ext>
            </a:extLst>
          </p:cNvPr>
          <p:cNvSpPr/>
          <p:nvPr/>
        </p:nvSpPr>
        <p:spPr>
          <a:xfrm>
            <a:off x="6849243" y="2603500"/>
            <a:ext cx="2607491" cy="498346"/>
          </a:xfrm>
          <a:prstGeom prst="rect">
            <a:avLst/>
          </a:prstGeom>
          <a:solidFill>
            <a:srgbClr val="FFFEF1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93687F7-8521-484D-95EE-DB556ED086C5}"/>
              </a:ext>
            </a:extLst>
          </p:cNvPr>
          <p:cNvSpPr/>
          <p:nvPr/>
        </p:nvSpPr>
        <p:spPr>
          <a:xfrm>
            <a:off x="5877922" y="3101846"/>
            <a:ext cx="2607491" cy="498346"/>
          </a:xfrm>
          <a:prstGeom prst="rect">
            <a:avLst/>
          </a:prstGeom>
          <a:solidFill>
            <a:srgbClr val="FFFEF1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E7B4D984-623C-49D7-AE4A-FE98B2D16336}"/>
              </a:ext>
            </a:extLst>
          </p:cNvPr>
          <p:cNvSpPr/>
          <p:nvPr/>
        </p:nvSpPr>
        <p:spPr>
          <a:xfrm>
            <a:off x="3617242" y="3351019"/>
            <a:ext cx="2260680" cy="249173"/>
          </a:xfrm>
          <a:prstGeom prst="rect">
            <a:avLst/>
          </a:prstGeom>
          <a:solidFill>
            <a:srgbClr val="FFFEF1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614970DD-D858-4C7B-ABFC-DA36DD8AE16E}"/>
              </a:ext>
            </a:extLst>
          </p:cNvPr>
          <p:cNvSpPr/>
          <p:nvPr/>
        </p:nvSpPr>
        <p:spPr>
          <a:xfrm>
            <a:off x="1502390" y="4139590"/>
            <a:ext cx="8302622" cy="1481332"/>
          </a:xfrm>
          <a:prstGeom prst="rect">
            <a:avLst/>
          </a:prstGeom>
          <a:solidFill>
            <a:srgbClr val="FFFEF1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186DE335-0720-485C-A8F9-25AA62E20FB8}"/>
              </a:ext>
            </a:extLst>
          </p:cNvPr>
          <p:cNvSpPr/>
          <p:nvPr/>
        </p:nvSpPr>
        <p:spPr>
          <a:xfrm>
            <a:off x="1502390" y="5840407"/>
            <a:ext cx="8302622" cy="926912"/>
          </a:xfrm>
          <a:prstGeom prst="rect">
            <a:avLst/>
          </a:prstGeom>
          <a:solidFill>
            <a:srgbClr val="FFFEF1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610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9105577" cy="728480"/>
          </a:xfrm>
        </p:spPr>
        <p:txBody>
          <a:bodyPr>
            <a:normAutofit/>
          </a:bodyPr>
          <a:lstStyle/>
          <a:p>
            <a:pPr marL="0" indent="0"/>
            <a:r>
              <a:rPr lang="fr-FR" b="1" dirty="0">
                <a:solidFill>
                  <a:srgbClr val="FF0000"/>
                </a:solidFill>
                <a:latin typeface="+mn-lt"/>
              </a:rPr>
              <a:t>- Exercice intégré : </a:t>
            </a:r>
          </a:p>
        </p:txBody>
      </p:sp>
    </p:spTree>
    <p:extLst>
      <p:ext uri="{BB962C8B-B14F-4D97-AF65-F5344CB8AC3E}">
        <p14:creationId xmlns:p14="http://schemas.microsoft.com/office/powerpoint/2010/main" val="3914313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9105577" cy="728480"/>
          </a:xfrm>
        </p:spPr>
        <p:txBody>
          <a:bodyPr/>
          <a:lstStyle/>
          <a:p>
            <a:r>
              <a:rPr lang="fr-FR" b="1" dirty="0"/>
              <a:t>II) Les types de volcans :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4D1DF0-6928-4C98-8E2E-4F23484AD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3">
            <a:extLst>
              <a:ext uri="{FF2B5EF4-FFF2-40B4-BE49-F238E27FC236}">
                <a16:creationId xmlns:a16="http://schemas.microsoft.com/office/drawing/2014/main" id="{439E3FC9-4216-4F56-B40B-948FA92764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2785153" y="-1914826"/>
            <a:ext cx="6621693" cy="10451345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2D2D9638-A743-4580-8852-2A828D18DC7F}"/>
              </a:ext>
            </a:extLst>
          </p:cNvPr>
          <p:cNvSpPr/>
          <p:nvPr/>
        </p:nvSpPr>
        <p:spPr>
          <a:xfrm>
            <a:off x="971887" y="2473884"/>
            <a:ext cx="2784865" cy="728480"/>
          </a:xfrm>
          <a:prstGeom prst="rect">
            <a:avLst/>
          </a:prstGeom>
          <a:solidFill>
            <a:srgbClr val="FFFEF1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1AF61C37-A042-499F-A10A-5F30C253EDDE}"/>
              </a:ext>
            </a:extLst>
          </p:cNvPr>
          <p:cNvSpPr/>
          <p:nvPr/>
        </p:nvSpPr>
        <p:spPr>
          <a:xfrm>
            <a:off x="971887" y="4062477"/>
            <a:ext cx="2607491" cy="873080"/>
          </a:xfrm>
          <a:prstGeom prst="rect">
            <a:avLst/>
          </a:prstGeom>
          <a:solidFill>
            <a:srgbClr val="FFFEF1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38716A48-9745-4CEB-BDD6-C520FE894F22}"/>
              </a:ext>
            </a:extLst>
          </p:cNvPr>
          <p:cNvSpPr/>
          <p:nvPr/>
        </p:nvSpPr>
        <p:spPr>
          <a:xfrm>
            <a:off x="6027980" y="3295442"/>
            <a:ext cx="2032189" cy="180380"/>
          </a:xfrm>
          <a:prstGeom prst="rect">
            <a:avLst/>
          </a:prstGeom>
          <a:solidFill>
            <a:srgbClr val="FFFFFF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F78A3CCA-66B3-48CD-8803-54797EA91688}"/>
              </a:ext>
            </a:extLst>
          </p:cNvPr>
          <p:cNvSpPr/>
          <p:nvPr/>
        </p:nvSpPr>
        <p:spPr>
          <a:xfrm>
            <a:off x="8586830" y="3295442"/>
            <a:ext cx="2032189" cy="180380"/>
          </a:xfrm>
          <a:prstGeom prst="rect">
            <a:avLst/>
          </a:prstGeom>
          <a:solidFill>
            <a:srgbClr val="FFFFFF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44340F9B-FC73-4E4D-A955-3AA28AF026D5}"/>
              </a:ext>
            </a:extLst>
          </p:cNvPr>
          <p:cNvSpPr/>
          <p:nvPr/>
        </p:nvSpPr>
        <p:spPr>
          <a:xfrm>
            <a:off x="5885740" y="3625284"/>
            <a:ext cx="2032189" cy="180380"/>
          </a:xfrm>
          <a:prstGeom prst="rect">
            <a:avLst/>
          </a:prstGeom>
          <a:solidFill>
            <a:srgbClr val="FFFFFF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C90AA374-71AC-466B-97EC-82FE10511CC6}"/>
              </a:ext>
            </a:extLst>
          </p:cNvPr>
          <p:cNvSpPr/>
          <p:nvPr/>
        </p:nvSpPr>
        <p:spPr>
          <a:xfrm>
            <a:off x="5971827" y="3935280"/>
            <a:ext cx="2032189" cy="180380"/>
          </a:xfrm>
          <a:prstGeom prst="rect">
            <a:avLst/>
          </a:prstGeom>
          <a:solidFill>
            <a:srgbClr val="FFFFFF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مستطيل 12">
            <a:extLst>
              <a:ext uri="{FF2B5EF4-FFF2-40B4-BE49-F238E27FC236}">
                <a16:creationId xmlns:a16="http://schemas.microsoft.com/office/drawing/2014/main" id="{6B6998F7-56D2-47AF-B261-2720D98A209E}"/>
              </a:ext>
            </a:extLst>
          </p:cNvPr>
          <p:cNvSpPr/>
          <p:nvPr/>
        </p:nvSpPr>
        <p:spPr>
          <a:xfrm>
            <a:off x="5885740" y="4283940"/>
            <a:ext cx="2032189" cy="180380"/>
          </a:xfrm>
          <a:prstGeom prst="rect">
            <a:avLst/>
          </a:prstGeom>
          <a:solidFill>
            <a:srgbClr val="FFFFFF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FBDB1029-3D2D-45F8-9D95-93B5C5AAE844}"/>
              </a:ext>
            </a:extLst>
          </p:cNvPr>
          <p:cNvSpPr/>
          <p:nvPr/>
        </p:nvSpPr>
        <p:spPr>
          <a:xfrm>
            <a:off x="5885739" y="4647068"/>
            <a:ext cx="2032189" cy="180380"/>
          </a:xfrm>
          <a:prstGeom prst="rect">
            <a:avLst/>
          </a:prstGeom>
          <a:solidFill>
            <a:srgbClr val="FFFFFF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D04EB332-E0E8-4301-8F9F-0B3CA252A821}"/>
              </a:ext>
            </a:extLst>
          </p:cNvPr>
          <p:cNvSpPr/>
          <p:nvPr/>
        </p:nvSpPr>
        <p:spPr>
          <a:xfrm>
            <a:off x="5797545" y="4920006"/>
            <a:ext cx="2032189" cy="180380"/>
          </a:xfrm>
          <a:prstGeom prst="rect">
            <a:avLst/>
          </a:prstGeom>
          <a:solidFill>
            <a:srgbClr val="FFFFFF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42A451BB-FBFC-4A0D-8A01-9DAE3B4BDD97}"/>
              </a:ext>
            </a:extLst>
          </p:cNvPr>
          <p:cNvSpPr/>
          <p:nvPr/>
        </p:nvSpPr>
        <p:spPr>
          <a:xfrm>
            <a:off x="8624715" y="3625284"/>
            <a:ext cx="2032189" cy="180380"/>
          </a:xfrm>
          <a:prstGeom prst="rect">
            <a:avLst/>
          </a:prstGeom>
          <a:solidFill>
            <a:srgbClr val="FFFFFF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9C728A31-385A-4171-970B-DEBC59F3EBC6}"/>
              </a:ext>
            </a:extLst>
          </p:cNvPr>
          <p:cNvSpPr/>
          <p:nvPr/>
        </p:nvSpPr>
        <p:spPr>
          <a:xfrm>
            <a:off x="8738469" y="4277923"/>
            <a:ext cx="2032189" cy="180380"/>
          </a:xfrm>
          <a:prstGeom prst="rect">
            <a:avLst/>
          </a:prstGeom>
          <a:solidFill>
            <a:srgbClr val="FFFFFF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0E4972CC-3958-4E5F-9A92-494DF51A7D73}"/>
              </a:ext>
            </a:extLst>
          </p:cNvPr>
          <p:cNvSpPr/>
          <p:nvPr/>
        </p:nvSpPr>
        <p:spPr>
          <a:xfrm>
            <a:off x="8630922" y="4663146"/>
            <a:ext cx="2032189" cy="180380"/>
          </a:xfrm>
          <a:prstGeom prst="rect">
            <a:avLst/>
          </a:prstGeom>
          <a:solidFill>
            <a:srgbClr val="FFFFFF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C101079D-46DC-4D02-AD05-D7A01174EA1F}"/>
              </a:ext>
            </a:extLst>
          </p:cNvPr>
          <p:cNvSpPr/>
          <p:nvPr/>
        </p:nvSpPr>
        <p:spPr>
          <a:xfrm>
            <a:off x="8738468" y="4935557"/>
            <a:ext cx="2032189" cy="180380"/>
          </a:xfrm>
          <a:prstGeom prst="rect">
            <a:avLst/>
          </a:prstGeom>
          <a:solidFill>
            <a:srgbClr val="FFFFFF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3AA24A1E-140F-4E6F-96C3-3B74C8AFA92E}"/>
              </a:ext>
            </a:extLst>
          </p:cNvPr>
          <p:cNvSpPr/>
          <p:nvPr/>
        </p:nvSpPr>
        <p:spPr>
          <a:xfrm>
            <a:off x="6725531" y="5317308"/>
            <a:ext cx="1412630" cy="180380"/>
          </a:xfrm>
          <a:prstGeom prst="rect">
            <a:avLst/>
          </a:prstGeom>
          <a:solidFill>
            <a:srgbClr val="FFFFFF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A51BDDFF-F5CB-43BE-A83F-2BD8569072AB}"/>
              </a:ext>
            </a:extLst>
          </p:cNvPr>
          <p:cNvSpPr/>
          <p:nvPr/>
        </p:nvSpPr>
        <p:spPr>
          <a:xfrm>
            <a:off x="9184900" y="5330568"/>
            <a:ext cx="1721800" cy="152372"/>
          </a:xfrm>
          <a:prstGeom prst="rect">
            <a:avLst/>
          </a:prstGeom>
          <a:solidFill>
            <a:srgbClr val="FFFFFF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DA0400-678D-B915-72B7-42817BDCAE46}"/>
              </a:ext>
            </a:extLst>
          </p:cNvPr>
          <p:cNvSpPr txBox="1"/>
          <p:nvPr/>
        </p:nvSpPr>
        <p:spPr>
          <a:xfrm>
            <a:off x="4661920" y="6176156"/>
            <a:ext cx="110612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00" b="1" dirty="0">
                <a:solidFill>
                  <a:srgbClr val="C00000"/>
                </a:solidFill>
                <a:highlight>
                  <a:srgbClr val="FFFDEC"/>
                </a:highlight>
              </a:rPr>
              <a:t>effusive.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FCCEDCF0-A0C1-4E58-8DAD-AC77082743FC}"/>
              </a:ext>
            </a:extLst>
          </p:cNvPr>
          <p:cNvSpPr/>
          <p:nvPr/>
        </p:nvSpPr>
        <p:spPr>
          <a:xfrm>
            <a:off x="1097280" y="5784804"/>
            <a:ext cx="9757438" cy="728479"/>
          </a:xfrm>
          <a:prstGeom prst="rect">
            <a:avLst/>
          </a:prstGeom>
          <a:solidFill>
            <a:srgbClr val="FFFEF1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46BC4C-9854-FF25-FE80-3D66AA64FA9B}"/>
              </a:ext>
            </a:extLst>
          </p:cNvPr>
          <p:cNvSpPr txBox="1"/>
          <p:nvPr/>
        </p:nvSpPr>
        <p:spPr>
          <a:xfrm>
            <a:off x="8937524" y="3847175"/>
            <a:ext cx="693174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900" b="1" dirty="0">
                <a:solidFill>
                  <a:srgbClr val="C00000"/>
                </a:solidFill>
                <a:highlight>
                  <a:srgbClr val="FFFFFF"/>
                </a:highlight>
              </a:rPr>
              <a:t>forte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E767F2AE-5AED-431C-96D0-83E72817C497}"/>
              </a:ext>
            </a:extLst>
          </p:cNvPr>
          <p:cNvSpPr/>
          <p:nvPr/>
        </p:nvSpPr>
        <p:spPr>
          <a:xfrm>
            <a:off x="8738760" y="3955085"/>
            <a:ext cx="2032189" cy="180380"/>
          </a:xfrm>
          <a:prstGeom prst="rect">
            <a:avLst/>
          </a:prstGeom>
          <a:solidFill>
            <a:srgbClr val="FFFFFF"/>
          </a:solidFill>
          <a:ln>
            <a:solidFill>
              <a:srgbClr val="FFFE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65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8" grpId="0" animBg="1"/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47920"/>
            <a:ext cx="10142311" cy="728480"/>
          </a:xfrm>
        </p:spPr>
        <p:txBody>
          <a:bodyPr>
            <a:noAutofit/>
          </a:bodyPr>
          <a:lstStyle/>
          <a:p>
            <a:r>
              <a:rPr lang="fr-FR" sz="4300" b="1" dirty="0">
                <a:solidFill>
                  <a:srgbClr val="FF0000"/>
                </a:solidFill>
                <a:latin typeface="+mn-lt"/>
              </a:rPr>
              <a:t>III) La relation entre les volcans et la tectonique des plaques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3" y="2186367"/>
            <a:ext cx="9699859" cy="4165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600" b="1" spc="-50" dirty="0">
                <a:solidFill>
                  <a:srgbClr val="00823B"/>
                </a:solidFill>
              </a:rPr>
              <a:t>1) L’origine des volcans au niveau des dorsales médio-océaniques:</a:t>
            </a:r>
          </a:p>
          <a:p>
            <a:pPr marL="0" indent="0">
              <a:buNone/>
            </a:pPr>
            <a:r>
              <a:rPr lang="fr-FR" sz="3200" b="1" dirty="0">
                <a:solidFill>
                  <a:schemeClr val="tx1"/>
                </a:solidFill>
              </a:rPr>
              <a:t>- Exercice intégré 2 : </a:t>
            </a:r>
          </a:p>
          <a:p>
            <a:pPr marL="0" indent="0">
              <a:buNone/>
            </a:pPr>
            <a:endParaRPr lang="fr-F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25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042E6E1-6F02-78E8-1557-228E7EE2A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2">
            <a:extLst>
              <a:ext uri="{FF2B5EF4-FFF2-40B4-BE49-F238E27FC236}">
                <a16:creationId xmlns:a16="http://schemas.microsoft.com/office/drawing/2014/main" id="{290678BB-9DF9-43EB-998F-D6707ECD4D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777948" y="132081"/>
            <a:ext cx="7714113" cy="672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4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48597"/>
            <a:ext cx="10058400" cy="4622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chemeClr val="tx1"/>
                </a:solidFill>
              </a:rPr>
              <a:t>1) a- </a:t>
            </a:r>
            <a:r>
              <a:rPr lang="fr-FR" sz="3200" dirty="0">
                <a:solidFill>
                  <a:schemeClr val="tx1"/>
                </a:solidFill>
              </a:rPr>
              <a:t>On déduit que la croûte océanique est constituée de roches volcaniques, et que les éruptions se produisent sans projection. Les volcans n’ont ni cône ni cratère.</a:t>
            </a:r>
          </a:p>
          <a:p>
            <a:pPr marL="0" indent="0">
              <a:buNone/>
            </a:pPr>
            <a:r>
              <a:rPr lang="fr-FR" sz="3200" b="1" dirty="0">
                <a:solidFill>
                  <a:schemeClr val="tx1"/>
                </a:solidFill>
              </a:rPr>
              <a:t>b-</a:t>
            </a:r>
            <a:r>
              <a:rPr lang="fr-FR" sz="3200" dirty="0">
                <a:solidFill>
                  <a:schemeClr val="tx1"/>
                </a:solidFill>
              </a:rPr>
              <a:t> Le magma provenant de la fusion partielle du manteau, fissure la croûte océanique d’où il s’évacue, provoquant des volcans effusifs.</a:t>
            </a:r>
          </a:p>
          <a:p>
            <a:pPr marL="0" indent="0">
              <a:buNone/>
            </a:pPr>
            <a:r>
              <a:rPr lang="fr-FR" sz="3200" b="1" dirty="0">
                <a:solidFill>
                  <a:schemeClr val="tx1"/>
                </a:solidFill>
              </a:rPr>
              <a:t>c-</a:t>
            </a:r>
            <a:r>
              <a:rPr lang="fr-FR" sz="3200" dirty="0">
                <a:solidFill>
                  <a:schemeClr val="tx1"/>
                </a:solidFill>
              </a:rPr>
              <a:t> L’écoulement de la lave au niveau des dorsales, crée la lithosphère océanique.</a:t>
            </a:r>
            <a:endParaRPr lang="fr-FR" sz="32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EFEB9CC-2416-EF94-DA75-0725904B8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823B"/>
                </a:solidFill>
              </a:rPr>
              <a:t>Réponses :</a:t>
            </a:r>
          </a:p>
        </p:txBody>
      </p:sp>
    </p:spTree>
    <p:extLst>
      <p:ext uri="{BB962C8B-B14F-4D97-AF65-F5344CB8AC3E}">
        <p14:creationId xmlns:p14="http://schemas.microsoft.com/office/powerpoint/2010/main" val="207927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47920"/>
            <a:ext cx="9055846" cy="728480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+mn-lt"/>
              </a:rPr>
              <a:t>Conclusion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1909096"/>
            <a:ext cx="10024322" cy="4622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100" dirty="0">
                <a:solidFill>
                  <a:schemeClr val="tx1"/>
                </a:solidFill>
              </a:rPr>
              <a:t>Au niveau de la </a:t>
            </a:r>
            <a:r>
              <a:rPr lang="fr-FR" sz="3100" b="1" dirty="0">
                <a:solidFill>
                  <a:schemeClr val="tx1"/>
                </a:solidFill>
              </a:rPr>
              <a:t>dorsale océanique</a:t>
            </a:r>
            <a:r>
              <a:rPr lang="fr-FR" sz="3100" dirty="0">
                <a:solidFill>
                  <a:schemeClr val="tx1"/>
                </a:solidFill>
              </a:rPr>
              <a:t>, les roches du manteau soumises à de hautes températures fondent partiellement, formant le magma. Ce dernier migre lentement vers le haut et forme sous le volcan une chambre magmatique.</a:t>
            </a:r>
          </a:p>
          <a:p>
            <a:pPr marL="0" indent="0">
              <a:buNone/>
            </a:pPr>
            <a:r>
              <a:rPr lang="fr-FR" sz="3100" dirty="0">
                <a:solidFill>
                  <a:schemeClr val="tx1"/>
                </a:solidFill>
              </a:rPr>
              <a:t>Lorsque la croûte océanique se </a:t>
            </a:r>
            <a:r>
              <a:rPr lang="fr-FR" sz="3100" b="1" dirty="0">
                <a:solidFill>
                  <a:schemeClr val="tx1"/>
                </a:solidFill>
              </a:rPr>
              <a:t>fissure</a:t>
            </a:r>
            <a:r>
              <a:rPr lang="fr-FR" sz="3100" dirty="0">
                <a:solidFill>
                  <a:schemeClr val="tx1"/>
                </a:solidFill>
              </a:rPr>
              <a:t> sous l’action des forces d’étirement, les éruptions volcaniques se produisent sans projection.</a:t>
            </a:r>
          </a:p>
          <a:p>
            <a:pPr marL="0" indent="0">
              <a:buNone/>
            </a:pPr>
            <a:r>
              <a:rPr lang="fr-FR" sz="3100" dirty="0">
                <a:solidFill>
                  <a:schemeClr val="tx1"/>
                </a:solidFill>
              </a:rPr>
              <a:t>L’eau refroidit rapidement la lave qui se solidifie et forme le </a:t>
            </a:r>
            <a:r>
              <a:rPr lang="fr-FR" sz="3100" b="1" dirty="0">
                <a:solidFill>
                  <a:schemeClr val="tx1"/>
                </a:solidFill>
              </a:rPr>
              <a:t>basalte</a:t>
            </a:r>
            <a:r>
              <a:rPr lang="fr-FR" sz="31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296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15084"/>
            <a:ext cx="10437605" cy="728480"/>
          </a:xfrm>
        </p:spPr>
        <p:txBody>
          <a:bodyPr>
            <a:normAutofit fontScale="90000"/>
          </a:bodyPr>
          <a:lstStyle/>
          <a:p>
            <a:r>
              <a:rPr lang="fr-FR" sz="3600" b="1" dirty="0">
                <a:solidFill>
                  <a:srgbClr val="00823B"/>
                </a:solidFill>
                <a:latin typeface="+mn-lt"/>
                <a:ea typeface="+mn-ea"/>
                <a:cs typeface="+mn-cs"/>
              </a:rPr>
              <a:t>2) L’origine des volcans au niveau des zones de subduction 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147367"/>
            <a:ext cx="10681446" cy="27196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chemeClr val="tx1"/>
                </a:solidFill>
              </a:rPr>
              <a:t>- Exercice intégré 3 : </a:t>
            </a:r>
          </a:p>
        </p:txBody>
      </p:sp>
    </p:spTree>
    <p:extLst>
      <p:ext uri="{BB962C8B-B14F-4D97-AF65-F5344CB8AC3E}">
        <p14:creationId xmlns:p14="http://schemas.microsoft.com/office/powerpoint/2010/main" val="158701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30C6D06-A4A1-706E-A890-8F8154046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3">
            <a:extLst>
              <a:ext uri="{FF2B5EF4-FFF2-40B4-BE49-F238E27FC236}">
                <a16:creationId xmlns:a16="http://schemas.microsoft.com/office/drawing/2014/main" id="{70D70F9A-2374-4296-995E-D209780249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35056" y="460887"/>
            <a:ext cx="9521887" cy="593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85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69CC2-BC44-4040-B8E8-1EFAEF54F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47920"/>
            <a:ext cx="9055846" cy="728480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00823B"/>
                </a:solidFill>
              </a:rPr>
              <a:t>Réponses :</a:t>
            </a:r>
            <a:endParaRPr lang="fr-FR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1923846"/>
            <a:ext cx="10068568" cy="4622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chemeClr val="tx1"/>
                </a:solidFill>
              </a:rPr>
              <a:t>1) a- </a:t>
            </a:r>
            <a:r>
              <a:rPr lang="fr-FR" sz="3200" dirty="0">
                <a:solidFill>
                  <a:schemeClr val="tx1"/>
                </a:solidFill>
              </a:rPr>
              <a:t>Lors de la subduction, la plaque océanique plongeante libère son eau qui migre vers le manteau de la plaque chevauchante, provoquant ainsi sa fusion partielle et la formation du magma.</a:t>
            </a:r>
          </a:p>
          <a:p>
            <a:pPr marL="0" indent="0">
              <a:buNone/>
            </a:pPr>
            <a:r>
              <a:rPr lang="fr-FR" sz="3200" dirty="0">
                <a:solidFill>
                  <a:schemeClr val="tx1"/>
                </a:solidFill>
              </a:rPr>
              <a:t>+ Le magma formé est visqueux, car il est riche en eau et en gaz.</a:t>
            </a:r>
          </a:p>
          <a:p>
            <a:pPr marL="0" indent="0">
              <a:buNone/>
            </a:pPr>
            <a:r>
              <a:rPr lang="fr-FR" sz="3200" b="1" dirty="0">
                <a:solidFill>
                  <a:schemeClr val="tx1"/>
                </a:solidFill>
              </a:rPr>
              <a:t>b- </a:t>
            </a:r>
            <a:r>
              <a:rPr lang="fr-FR" sz="3200" dirty="0">
                <a:solidFill>
                  <a:schemeClr val="tx1"/>
                </a:solidFill>
              </a:rPr>
              <a:t>Le magma sera véhiculé vers la surface par les gaz qui ont pu s’échapper brutalement, provoquant de violentes explosions.</a:t>
            </a:r>
          </a:p>
          <a:p>
            <a:pPr marL="0" indent="0">
              <a:buNone/>
            </a:pPr>
            <a:endParaRPr lang="fr-FR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17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7FFA-2EB4-41BF-A4A6-8B05513C8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1982838"/>
            <a:ext cx="10452026" cy="4622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600" dirty="0">
                <a:solidFill>
                  <a:schemeClr val="tx1"/>
                </a:solidFill>
              </a:rPr>
              <a:t>Au niveau des zones de subduction, les plaques lithosphériques sont soumises aux </a:t>
            </a:r>
            <a:r>
              <a:rPr lang="fr-FR" sz="3600" b="1" dirty="0">
                <a:solidFill>
                  <a:schemeClr val="tx1"/>
                </a:solidFill>
              </a:rPr>
              <a:t>mouvements de convergence</a:t>
            </a:r>
            <a:r>
              <a:rPr lang="fr-FR" sz="3600" dirty="0">
                <a:solidFill>
                  <a:schemeClr val="tx1"/>
                </a:solidFill>
              </a:rPr>
              <a:t>, par conséquent, la plaque océanique plonge sous la plaque continentale. Celle-ci se déshydrate et libère son eau qui diffuse dans le manteau de la plaque chevauchante, entraînant la fusion partielle de ses roches.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E0EDD48-D0AA-2C45-75F3-B7ECEEA50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947920"/>
            <a:ext cx="9055846" cy="728480"/>
          </a:xfrm>
        </p:spPr>
        <p:txBody>
          <a:bodyPr>
            <a:normAutofit/>
          </a:bodyPr>
          <a:lstStyle/>
          <a:p>
            <a:r>
              <a:rPr lang="fr-FR" b="1">
                <a:solidFill>
                  <a:srgbClr val="FF0000"/>
                </a:solidFill>
                <a:latin typeface="+mn-lt"/>
              </a:rPr>
              <a:t>Bilan </a:t>
            </a:r>
            <a:r>
              <a:rPr lang="fr-FR" b="1" dirty="0">
                <a:solidFill>
                  <a:srgbClr val="FF0000"/>
                </a:solidFill>
                <a:latin typeface="+mn-lt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99368262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434</TotalTime>
  <Words>717</Words>
  <Application>Microsoft Office PowerPoint</Application>
  <PresentationFormat>Widescreen</PresentationFormat>
  <Paragraphs>60</Paragraphs>
  <Slides>26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Adobe Arabic</vt:lpstr>
      <vt:lpstr>Calibri</vt:lpstr>
      <vt:lpstr>Calibri Light</vt:lpstr>
      <vt:lpstr>Wingdings</vt:lpstr>
      <vt:lpstr>Retrospect</vt:lpstr>
      <vt:lpstr>LES VOLCANS ET LEUR RELATION AVEC LA TECTONIQUE DES PLAQUES</vt:lpstr>
      <vt:lpstr>PowerPoint Presentation</vt:lpstr>
      <vt:lpstr>PowerPoint Presentation</vt:lpstr>
      <vt:lpstr>Introduction :</vt:lpstr>
      <vt:lpstr>I) Les manifestations de l’activité volcanique :</vt:lpstr>
      <vt:lpstr>Remarque :</vt:lpstr>
      <vt:lpstr>2) Les éléments d’un volcan :</vt:lpstr>
      <vt:lpstr>PowerPoint Presentation</vt:lpstr>
      <vt:lpstr>PowerPoint Presentation</vt:lpstr>
      <vt:lpstr>3) Les types de volcans : </vt:lpstr>
      <vt:lpstr>a) Eruption volcanique effusive  إنسكابي:</vt:lpstr>
      <vt:lpstr>b) Eruption volcanique explosive إنفجاري  :</vt:lpstr>
      <vt:lpstr>PowerPoint Presentation</vt:lpstr>
      <vt:lpstr>c) Comparaison entre le volcan effusif et le volcan explosif :</vt:lpstr>
      <vt:lpstr>II) Les types de volcans : </vt:lpstr>
      <vt:lpstr>PowerPoint Presentation</vt:lpstr>
      <vt:lpstr>- Exercice intégré : </vt:lpstr>
      <vt:lpstr>II) Les types de volcans : </vt:lpstr>
      <vt:lpstr>III) La relation entre les volcans et la tectonique des plaques :</vt:lpstr>
      <vt:lpstr>PowerPoint Presentation</vt:lpstr>
      <vt:lpstr>Réponses :</vt:lpstr>
      <vt:lpstr>Conclusion :</vt:lpstr>
      <vt:lpstr>2) L’origine des volcans au niveau des zones de subduction :</vt:lpstr>
      <vt:lpstr>PowerPoint Presentation</vt:lpstr>
      <vt:lpstr>Réponses :</vt:lpstr>
      <vt:lpstr>Bilan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théorie de la tectonique des plques</dc:title>
  <dc:creator>Jassine HADIRI</dc:creator>
  <cp:lastModifiedBy>HADIRI.YASSINE</cp:lastModifiedBy>
  <cp:revision>110</cp:revision>
  <dcterms:created xsi:type="dcterms:W3CDTF">2021-11-02T17:17:08Z</dcterms:created>
  <dcterms:modified xsi:type="dcterms:W3CDTF">2026-10-11T17:03:04Z</dcterms:modified>
</cp:coreProperties>
</file>