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56"/>
  </p:notesMasterIdLst>
  <p:sldIdLst>
    <p:sldId id="256" r:id="rId2"/>
    <p:sldId id="258" r:id="rId3"/>
    <p:sldId id="683" r:id="rId4"/>
    <p:sldId id="754" r:id="rId5"/>
    <p:sldId id="757" r:id="rId6"/>
    <p:sldId id="761" r:id="rId7"/>
    <p:sldId id="755" r:id="rId8"/>
    <p:sldId id="760" r:id="rId9"/>
    <p:sldId id="747" r:id="rId10"/>
    <p:sldId id="746" r:id="rId11"/>
    <p:sldId id="749" r:id="rId12"/>
    <p:sldId id="750" r:id="rId13"/>
    <p:sldId id="751" r:id="rId14"/>
    <p:sldId id="752" r:id="rId15"/>
    <p:sldId id="753" r:id="rId16"/>
    <p:sldId id="762" r:id="rId17"/>
    <p:sldId id="748" r:id="rId18"/>
    <p:sldId id="764" r:id="rId19"/>
    <p:sldId id="765" r:id="rId20"/>
    <p:sldId id="763" r:id="rId21"/>
    <p:sldId id="756" r:id="rId22"/>
    <p:sldId id="767" r:id="rId23"/>
    <p:sldId id="768" r:id="rId24"/>
    <p:sldId id="769" r:id="rId25"/>
    <p:sldId id="770" r:id="rId26"/>
    <p:sldId id="771" r:id="rId27"/>
    <p:sldId id="780" r:id="rId28"/>
    <p:sldId id="772" r:id="rId29"/>
    <p:sldId id="773" r:id="rId30"/>
    <p:sldId id="776" r:id="rId31"/>
    <p:sldId id="775" r:id="rId32"/>
    <p:sldId id="777" r:id="rId33"/>
    <p:sldId id="800" r:id="rId34"/>
    <p:sldId id="794" r:id="rId35"/>
    <p:sldId id="781" r:id="rId36"/>
    <p:sldId id="792" r:id="rId37"/>
    <p:sldId id="791" r:id="rId38"/>
    <p:sldId id="778" r:id="rId39"/>
    <p:sldId id="779" r:id="rId40"/>
    <p:sldId id="782" r:id="rId41"/>
    <p:sldId id="783" r:id="rId42"/>
    <p:sldId id="784" r:id="rId43"/>
    <p:sldId id="785" r:id="rId44"/>
    <p:sldId id="786" r:id="rId45"/>
    <p:sldId id="795" r:id="rId46"/>
    <p:sldId id="789" r:id="rId47"/>
    <p:sldId id="774" r:id="rId48"/>
    <p:sldId id="787" r:id="rId49"/>
    <p:sldId id="796" r:id="rId50"/>
    <p:sldId id="793" r:id="rId51"/>
    <p:sldId id="797" r:id="rId52"/>
    <p:sldId id="790" r:id="rId53"/>
    <p:sldId id="798" r:id="rId54"/>
    <p:sldId id="801" r:id="rId5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787D"/>
    <a:srgbClr val="0B0909"/>
    <a:srgbClr val="00602B"/>
    <a:srgbClr val="BD582C"/>
    <a:srgbClr val="FDFDF2"/>
    <a:srgbClr val="FFFFFE"/>
    <a:srgbClr val="D0D0D0"/>
    <a:srgbClr val="F3FAFE"/>
    <a:srgbClr val="FF7C80"/>
    <a:srgbClr val="CBCB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3969" autoAdjust="0"/>
  </p:normalViewPr>
  <p:slideViewPr>
    <p:cSldViewPr snapToGrid="0">
      <p:cViewPr>
        <p:scale>
          <a:sx n="75" d="100"/>
          <a:sy n="75" d="100"/>
        </p:scale>
        <p:origin x="2280" y="1224"/>
      </p:cViewPr>
      <p:guideLst/>
    </p:cSldViewPr>
  </p:slideViewPr>
  <p:notesTextViewPr>
    <p:cViewPr>
      <p:scale>
        <a:sx n="1" d="1"/>
        <a:sy n="1" d="1"/>
      </p:scale>
      <p:origin x="0" y="0"/>
    </p:cViewPr>
  </p:notesTextViewPr>
  <p:sorterViewPr>
    <p:cViewPr>
      <p:scale>
        <a:sx n="100" d="100"/>
        <a:sy n="100" d="100"/>
      </p:scale>
      <p:origin x="0" y="-174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82789C-6C93-4C4A-928B-2ACAE0D98AEA}" type="datetimeFigureOut">
              <a:rPr lang="fr-FR" smtClean="0"/>
              <a:t>12/10/2026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DC59A-B0A9-43FC-AA0C-D8158F86C747}" type="slidenum">
              <a:rPr lang="fr-FR" smtClean="0"/>
              <a:t>‹#›</a:t>
            </a:fld>
            <a:endParaRPr lang="fr-FR"/>
          </a:p>
        </p:txBody>
      </p:sp>
    </p:spTree>
    <p:extLst>
      <p:ext uri="{BB962C8B-B14F-4D97-AF65-F5344CB8AC3E}">
        <p14:creationId xmlns:p14="http://schemas.microsoft.com/office/powerpoint/2010/main" val="158723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F5DC59A-B0A9-43FC-AA0C-D8158F86C747}" type="slidenum">
              <a:rPr lang="fr-FR" smtClean="0"/>
              <a:t>1</a:t>
            </a:fld>
            <a:endParaRPr lang="fr-FR"/>
          </a:p>
        </p:txBody>
      </p:sp>
    </p:spTree>
    <p:extLst>
      <p:ext uri="{BB962C8B-B14F-4D97-AF65-F5344CB8AC3E}">
        <p14:creationId xmlns:p14="http://schemas.microsoft.com/office/powerpoint/2010/main" val="1011943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808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3228283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752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D51978-CA22-4C27-B4FF-BA2371EBC07B}"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2542270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D51978-CA22-4C27-B4FF-BA2371EBC07B}" type="datetimeFigureOut">
              <a:rPr lang="fr-FR" smtClean="0"/>
              <a:t>12/10/2026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1135581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D51978-CA22-4C27-B4FF-BA2371EBC07B}" type="datetimeFigureOut">
              <a:rPr lang="fr-FR" smtClean="0"/>
              <a:t>12/10/2026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99473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CD51978-CA22-4C27-B4FF-BA2371EBC07B}" type="datetimeFigureOut">
              <a:rPr lang="fr-FR" smtClean="0"/>
              <a:t>12/10/2026</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1708684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CD51978-CA22-4C27-B4FF-BA2371EBC07B}" type="datetimeFigureOut">
              <a:rPr lang="fr-FR" smtClean="0"/>
              <a:t>12/10/2026</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4FF62D8-91FA-46C1-B80A-E8674DD44D5B}" type="slidenum">
              <a:rPr lang="fr-FR" smtClean="0"/>
              <a:t>‹#›</a:t>
            </a:fld>
            <a:endParaRPr lang="fr-FR"/>
          </a:p>
        </p:txBody>
      </p:sp>
    </p:spTree>
    <p:extLst>
      <p:ext uri="{BB962C8B-B14F-4D97-AF65-F5344CB8AC3E}">
        <p14:creationId xmlns:p14="http://schemas.microsoft.com/office/powerpoint/2010/main" val="2383118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D51978-CA22-4C27-B4FF-BA2371EBC07B}"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3138912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2993307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132037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CD51978-CA22-4C27-B4FF-BA2371EBC07B}" type="datetimeFigureOut">
              <a:rPr lang="fr-FR" smtClean="0"/>
              <a:t>12/10/2026</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4FF62D8-91FA-46C1-B80A-E8674DD44D5B}" type="slidenum">
              <a:rPr lang="fr-FR" smtClean="0"/>
              <a:t>‹#›</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60403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umanheart Beating GIF - Humanheart Beating Chambers - Discover &amp; Share GIFs">
            <a:extLst>
              <a:ext uri="{FF2B5EF4-FFF2-40B4-BE49-F238E27FC236}">
                <a16:creationId xmlns:a16="http://schemas.microsoft.com/office/drawing/2014/main" id="{3EC6A1EB-4ECC-8FBE-8B08-334137DA2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944" y="2542253"/>
            <a:ext cx="3578327" cy="357832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p:nvPr>
        </p:nvSpPr>
        <p:spPr>
          <a:xfrm>
            <a:off x="446313" y="1326659"/>
            <a:ext cx="11190164" cy="2847135"/>
          </a:xfrm>
          <a:noFill/>
          <a:ln>
            <a:noFill/>
          </a:ln>
        </p:spPr>
        <p:style>
          <a:lnRef idx="2">
            <a:schemeClr val="dk1"/>
          </a:lnRef>
          <a:fillRef idx="1">
            <a:schemeClr val="lt1"/>
          </a:fillRef>
          <a:effectRef idx="0">
            <a:schemeClr val="dk1"/>
          </a:effectRef>
          <a:fontRef idx="minor">
            <a:schemeClr val="dk1"/>
          </a:fontRef>
        </p:style>
        <p:txBody>
          <a:bodyPr anchor="ctr">
            <a:noAutofit/>
          </a:bodyPr>
          <a:lstStyle/>
          <a:p>
            <a:pPr algn="ctr"/>
            <a:r>
              <a:rPr lang="fr-FR" sz="48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LE SANG ET LA CIRCULATION SANGUINE</a:t>
            </a:r>
            <a:br>
              <a:rPr lang="fr-FR" sz="72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ar-MA" sz="36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الدم والدورة الدموية</a:t>
            </a:r>
            <a:endParaRPr lang="fr-FR" sz="72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Espace réservé de la date 3"/>
          <p:cNvSpPr>
            <a:spLocks noGrp="1"/>
          </p:cNvSpPr>
          <p:nvPr>
            <p:ph type="dt" sz="half" idx="10"/>
          </p:nvPr>
        </p:nvSpPr>
        <p:spPr>
          <a:xfrm>
            <a:off x="9658771" y="260547"/>
            <a:ext cx="2910840" cy="374642"/>
          </a:xfrm>
        </p:spPr>
        <p:txBody>
          <a:bodyPr/>
          <a:lstStyle/>
          <a:p>
            <a:pPr algn="ctr"/>
            <a:fld id="{7F437F2F-1DD6-415E-8034-D81F83C0BC5F}" type="datetime1">
              <a:rPr lang="fr-FR" sz="2000" b="1" smtClean="0">
                <a:solidFill>
                  <a:schemeClr val="tx1"/>
                </a:solidFill>
              </a:rPr>
              <a:pPr algn="ctr"/>
              <a:t>12/10/2026</a:t>
            </a:fld>
            <a:endParaRPr lang="fr-FR" sz="2000" b="1" dirty="0">
              <a:solidFill>
                <a:schemeClr val="tx1"/>
              </a:solidFill>
            </a:endParaRPr>
          </a:p>
        </p:txBody>
      </p:sp>
      <p:sp>
        <p:nvSpPr>
          <p:cNvPr id="3" name="ZoneTexte 2"/>
          <p:cNvSpPr txBox="1"/>
          <p:nvPr/>
        </p:nvSpPr>
        <p:spPr>
          <a:xfrm>
            <a:off x="2780637" y="4547022"/>
            <a:ext cx="6630726" cy="400110"/>
          </a:xfrm>
          <a:prstGeom prst="rect">
            <a:avLst/>
          </a:prstGeom>
          <a:noFill/>
        </p:spPr>
        <p:txBody>
          <a:bodyPr wrap="square" rtlCol="0">
            <a:spAutoFit/>
          </a:bodyPr>
          <a:lstStyle/>
          <a:p>
            <a:pPr algn="ctr"/>
            <a:r>
              <a:rPr lang="fr-FR" sz="2000" b="1" dirty="0"/>
              <a:t>PR. YASSINE HADIRI</a:t>
            </a:r>
          </a:p>
        </p:txBody>
      </p:sp>
    </p:spTree>
    <p:extLst>
      <p:ext uri="{BB962C8B-B14F-4D97-AF65-F5344CB8AC3E}">
        <p14:creationId xmlns:p14="http://schemas.microsoft.com/office/powerpoint/2010/main" val="357616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rmAutofit/>
          </a:bodyPr>
          <a:lstStyle/>
          <a:p>
            <a:r>
              <a:rPr lang="fr-FR" sz="66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Introduction</a:t>
            </a:r>
            <a:r>
              <a:rPr lang="fr-FR" sz="6000" b="1" dirty="0">
                <a:solidFill>
                  <a:srgbClr val="FF0000"/>
                </a:solidFill>
              </a:rPr>
              <a:t> :</a:t>
            </a:r>
          </a:p>
        </p:txBody>
      </p:sp>
      <p:sp>
        <p:nvSpPr>
          <p:cNvPr id="3" name="Espace réservé du contenu 2"/>
          <p:cNvSpPr>
            <a:spLocks noGrp="1"/>
          </p:cNvSpPr>
          <p:nvPr>
            <p:ph idx="1"/>
          </p:nvPr>
        </p:nvSpPr>
        <p:spPr>
          <a:xfrm>
            <a:off x="1208314" y="2158933"/>
            <a:ext cx="9986160" cy="3909357"/>
          </a:xfrm>
        </p:spPr>
        <p:txBody>
          <a:bodyPr>
            <a:normAutofit fontScale="92500" lnSpcReduction="10000"/>
          </a:bodyPr>
          <a:lstStyle/>
          <a:p>
            <a:pPr marL="0" indent="0" algn="just">
              <a:buNone/>
            </a:pPr>
            <a:r>
              <a:rPr lang="en-US" sz="3000" dirty="0">
                <a:solidFill>
                  <a:schemeClr val="tx1"/>
                </a:solidFill>
                <a:latin typeface="Calibri" panose="020F0502020204030204" pitchFamily="34" charset="0"/>
                <a:cs typeface="Calibri" panose="020F0502020204030204" pitchFamily="34" charset="0"/>
              </a:rPr>
              <a:t>G</a:t>
            </a:r>
            <a:r>
              <a:rPr lang="fr-FR" sz="3000" dirty="0" err="1">
                <a:solidFill>
                  <a:schemeClr val="tx1"/>
                </a:solidFill>
                <a:latin typeface="Calibri" panose="020F0502020204030204" pitchFamily="34" charset="0"/>
                <a:cs typeface="Calibri" panose="020F0502020204030204" pitchFamily="34" charset="0"/>
              </a:rPr>
              <a:t>râce</a:t>
            </a:r>
            <a:r>
              <a:rPr lang="fr-FR" sz="3000" dirty="0">
                <a:solidFill>
                  <a:schemeClr val="tx1"/>
                </a:solidFill>
                <a:latin typeface="Calibri" panose="020F0502020204030204" pitchFamily="34" charset="0"/>
                <a:cs typeface="Calibri" panose="020F0502020204030204" pitchFamily="34" charset="0"/>
              </a:rPr>
              <a:t> aux fonctions de </a:t>
            </a:r>
            <a:r>
              <a:rPr lang="fr-FR" sz="3000" b="1" dirty="0">
                <a:solidFill>
                  <a:schemeClr val="tx1"/>
                </a:solidFill>
                <a:latin typeface="Calibri" panose="020F0502020204030204" pitchFamily="34" charset="0"/>
                <a:cs typeface="Calibri" panose="020F0502020204030204" pitchFamily="34" charset="0"/>
              </a:rPr>
              <a:t>la digestion </a:t>
            </a:r>
            <a:r>
              <a:rPr lang="fr-FR" sz="3000" dirty="0">
                <a:solidFill>
                  <a:schemeClr val="tx1"/>
                </a:solidFill>
                <a:latin typeface="Calibri" panose="020F0502020204030204" pitchFamily="34" charset="0"/>
                <a:cs typeface="Calibri" panose="020F0502020204030204" pitchFamily="34" charset="0"/>
              </a:rPr>
              <a:t>et de </a:t>
            </a:r>
            <a:r>
              <a:rPr lang="fr-FR" sz="3000" b="1" dirty="0">
                <a:solidFill>
                  <a:schemeClr val="tx1"/>
                </a:solidFill>
                <a:latin typeface="Calibri" panose="020F0502020204030204" pitchFamily="34" charset="0"/>
                <a:cs typeface="Calibri" panose="020F0502020204030204" pitchFamily="34" charset="0"/>
              </a:rPr>
              <a:t>la respiration</a:t>
            </a:r>
            <a:r>
              <a:rPr lang="fr-FR" sz="3000" dirty="0">
                <a:solidFill>
                  <a:schemeClr val="tx1"/>
                </a:solidFill>
                <a:latin typeface="Calibri" panose="020F0502020204030204" pitchFamily="34" charset="0"/>
                <a:cs typeface="Calibri" panose="020F0502020204030204" pitchFamily="34" charset="0"/>
              </a:rPr>
              <a:t>, l’homme obtient à la fois des </a:t>
            </a:r>
            <a:r>
              <a:rPr lang="fr-FR" sz="3000" b="1" dirty="0">
                <a:solidFill>
                  <a:schemeClr val="tx1"/>
                </a:solidFill>
                <a:latin typeface="Calibri" panose="020F0502020204030204" pitchFamily="34" charset="0"/>
                <a:cs typeface="Calibri" panose="020F0502020204030204" pitchFamily="34" charset="0"/>
              </a:rPr>
              <a:t>nutriments</a:t>
            </a:r>
            <a:r>
              <a:rPr lang="fr-FR" sz="3000" dirty="0">
                <a:solidFill>
                  <a:schemeClr val="tx1"/>
                </a:solidFill>
                <a:latin typeface="Calibri" panose="020F0502020204030204" pitchFamily="34" charset="0"/>
                <a:cs typeface="Calibri" panose="020F0502020204030204" pitchFamily="34" charset="0"/>
              </a:rPr>
              <a:t> et du </a:t>
            </a:r>
            <a:r>
              <a:rPr lang="fr-FR" sz="3000" b="1" dirty="0">
                <a:solidFill>
                  <a:schemeClr val="tx1"/>
                </a:solidFill>
                <a:latin typeface="Calibri" panose="020F0502020204030204" pitchFamily="34" charset="0"/>
                <a:cs typeface="Calibri" panose="020F0502020204030204" pitchFamily="34" charset="0"/>
              </a:rPr>
              <a:t>dioxygène</a:t>
            </a:r>
            <a:r>
              <a:rPr lang="fr-FR" sz="3000" dirty="0">
                <a:solidFill>
                  <a:schemeClr val="tx1"/>
                </a:solidFill>
                <a:latin typeface="Calibri" panose="020F0502020204030204" pitchFamily="34" charset="0"/>
                <a:cs typeface="Calibri" panose="020F0502020204030204" pitchFamily="34" charset="0"/>
              </a:rPr>
              <a:t> qu’on transmit vers les cellules grâce à la présence d’un </a:t>
            </a:r>
            <a:r>
              <a:rPr lang="fr-FR" sz="3000" b="1" dirty="0">
                <a:solidFill>
                  <a:schemeClr val="tx1"/>
                </a:solidFill>
                <a:latin typeface="Calibri" panose="020F0502020204030204" pitchFamily="34" charset="0"/>
                <a:cs typeface="Calibri" panose="020F0502020204030204" pitchFamily="34" charset="0"/>
              </a:rPr>
              <a:t>appareil circulatoire</a:t>
            </a:r>
            <a:r>
              <a:rPr lang="fr-FR" sz="3000" dirty="0">
                <a:solidFill>
                  <a:schemeClr val="tx1"/>
                </a:solidFill>
                <a:latin typeface="Calibri" panose="020F0502020204030204" pitchFamily="34" charset="0"/>
                <a:cs typeface="Calibri" panose="020F0502020204030204" pitchFamily="34" charset="0"/>
              </a:rPr>
              <a:t>.</a:t>
            </a:r>
          </a:p>
          <a:p>
            <a:pPr marL="0" indent="0" algn="just">
              <a:buNone/>
            </a:pPr>
            <a:endParaRPr lang="fr-FR" sz="3000" dirty="0">
              <a:solidFill>
                <a:srgbClr val="00B050"/>
              </a:solidFill>
            </a:endParaRPr>
          </a:p>
          <a:p>
            <a:pPr marL="0" indent="0">
              <a:buNone/>
            </a:pPr>
            <a:r>
              <a:rPr lang="fr-FR" sz="2800" b="1" dirty="0">
                <a:solidFill>
                  <a:schemeClr val="tx1"/>
                </a:solidFill>
                <a:latin typeface="Calibri" panose="020F0502020204030204" pitchFamily="34" charset="0"/>
                <a:cs typeface="Calibri" panose="020F0502020204030204" pitchFamily="34" charset="0"/>
              </a:rPr>
              <a:t>- Quelles sont les constituants du sang ?</a:t>
            </a:r>
          </a:p>
          <a:p>
            <a:pPr marL="0" indent="0">
              <a:buNone/>
            </a:pPr>
            <a:r>
              <a:rPr lang="fr-FR" sz="2800" b="1" dirty="0">
                <a:solidFill>
                  <a:schemeClr val="tx1"/>
                </a:solidFill>
                <a:latin typeface="Calibri" panose="020F0502020204030204" pitchFamily="34" charset="0"/>
                <a:cs typeface="Calibri" panose="020F0502020204030204" pitchFamily="34" charset="0"/>
              </a:rPr>
              <a:t>- Quelles sont les types des vaisseaux sanguines ?</a:t>
            </a:r>
          </a:p>
          <a:p>
            <a:pPr marL="0" indent="0">
              <a:buNone/>
            </a:pPr>
            <a:r>
              <a:rPr lang="fr-FR" sz="2800" b="1" dirty="0">
                <a:solidFill>
                  <a:schemeClr val="tx1"/>
                </a:solidFill>
                <a:latin typeface="Calibri" panose="020F0502020204030204" pitchFamily="34" charset="0"/>
                <a:cs typeface="Calibri" panose="020F0502020204030204" pitchFamily="34" charset="0"/>
              </a:rPr>
              <a:t>- Comment le sang circule-t-il dans notre corps ?</a:t>
            </a:r>
          </a:p>
          <a:p>
            <a:pPr marL="0" indent="0">
              <a:buNone/>
            </a:pPr>
            <a:r>
              <a:rPr lang="fr-FR" sz="2800" b="1" dirty="0">
                <a:solidFill>
                  <a:schemeClr val="tx1"/>
                </a:solidFill>
                <a:latin typeface="Calibri" panose="020F0502020204030204" pitchFamily="34" charset="0"/>
                <a:cs typeface="Calibri" panose="020F0502020204030204" pitchFamily="34" charset="0"/>
              </a:rPr>
              <a:t>- Comment préserver le système circulatoire ?</a:t>
            </a:r>
          </a:p>
          <a:p>
            <a:pPr marL="0" indent="0">
              <a:buNone/>
            </a:pPr>
            <a:endParaRPr lang="fr-FR" sz="28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7219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4" y="297530"/>
            <a:ext cx="10083142" cy="1293028"/>
          </a:xfrm>
          <a:solidFill>
            <a:schemeClr val="bg1"/>
          </a:solidFill>
        </p:spPr>
        <p:txBody>
          <a:bodyPr>
            <a:noAutofit/>
          </a:bodyPr>
          <a:lstStyle/>
          <a:p>
            <a:r>
              <a:rPr lang="fr-FR" sz="40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 Le Sang :</a:t>
            </a:r>
            <a:endParaRPr lang="fr-FR" sz="4000" b="1" dirty="0">
              <a:ln>
                <a:solidFill>
                  <a:schemeClr val="tx1">
                    <a:alpha val="47000"/>
                  </a:schemeClr>
                </a:solidFill>
              </a:ln>
              <a:solidFill>
                <a:schemeClr val="tx1"/>
              </a:solidFill>
              <a:latin typeface="Calibri" panose="020F0502020204030204" pitchFamily="34" charset="0"/>
              <a:ea typeface="+mn-ea"/>
              <a:cs typeface="Calibri" panose="020F0502020204030204" pitchFamily="34" charset="0"/>
            </a:endParaRPr>
          </a:p>
        </p:txBody>
      </p:sp>
      <p:sp>
        <p:nvSpPr>
          <p:cNvPr id="3" name="Espace réservé du contenu 2"/>
          <p:cNvSpPr>
            <a:spLocks noGrp="1"/>
          </p:cNvSpPr>
          <p:nvPr>
            <p:ph idx="1"/>
          </p:nvPr>
        </p:nvSpPr>
        <p:spPr>
          <a:xfrm>
            <a:off x="1208314" y="1791117"/>
            <a:ext cx="9986159" cy="3909357"/>
          </a:xfrm>
        </p:spPr>
        <p:txBody>
          <a:bodyPr>
            <a:normAutofit/>
          </a:bodyPr>
          <a:lstStyle/>
          <a:p>
            <a:pPr marL="0" indent="0" algn="just">
              <a:buNone/>
            </a:pPr>
            <a:r>
              <a:rPr lang="fr-FR" sz="3600" spc="-50" dirty="0">
                <a:solidFill>
                  <a:srgbClr val="00602B"/>
                </a:solidFill>
                <a:latin typeface="Calibri" panose="020F0502020204030204" pitchFamily="34" charset="0"/>
                <a:ea typeface="+mj-ea"/>
                <a:cs typeface="Calibri" panose="020F0502020204030204" pitchFamily="34" charset="0"/>
              </a:rPr>
              <a:t>Observation microscopique :</a:t>
            </a:r>
          </a:p>
        </p:txBody>
      </p:sp>
    </p:spTree>
    <p:extLst>
      <p:ext uri="{BB962C8B-B14F-4D97-AF65-F5344CB8AC3E}">
        <p14:creationId xmlns:p14="http://schemas.microsoft.com/office/powerpoint/2010/main" val="109555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268C09F-CC87-6347-5F0B-9C26FF97EEFC}"/>
              </a:ext>
            </a:extLst>
          </p:cNvPr>
          <p:cNvPicPr>
            <a:picLocks noGrp="1" noChangeAspect="1"/>
          </p:cNvPicPr>
          <p:nvPr>
            <p:ph idx="1"/>
          </p:nvPr>
        </p:nvPicPr>
        <p:blipFill>
          <a:blip r:embed="rId2"/>
          <a:stretch>
            <a:fillRect/>
          </a:stretch>
        </p:blipFill>
        <p:spPr>
          <a:xfrm>
            <a:off x="167001" y="1917291"/>
            <a:ext cx="11857998" cy="3529166"/>
          </a:xfrm>
        </p:spPr>
      </p:pic>
    </p:spTree>
    <p:extLst>
      <p:ext uri="{BB962C8B-B14F-4D97-AF65-F5344CB8AC3E}">
        <p14:creationId xmlns:p14="http://schemas.microsoft.com/office/powerpoint/2010/main" val="78905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ABCC4AB-A1BD-5FAB-3241-F9D6B56FB2DE}"/>
              </a:ext>
            </a:extLst>
          </p:cNvPr>
          <p:cNvPicPr>
            <a:picLocks noGrp="1" noChangeAspect="1"/>
          </p:cNvPicPr>
          <p:nvPr>
            <p:ph idx="1"/>
          </p:nvPr>
        </p:nvPicPr>
        <p:blipFill>
          <a:blip r:embed="rId2"/>
          <a:stretch>
            <a:fillRect/>
          </a:stretch>
        </p:blipFill>
        <p:spPr>
          <a:xfrm>
            <a:off x="3516757" y="441021"/>
            <a:ext cx="4904571" cy="5975958"/>
          </a:xfrm>
        </p:spPr>
      </p:pic>
    </p:spTree>
    <p:extLst>
      <p:ext uri="{BB962C8B-B14F-4D97-AF65-F5344CB8AC3E}">
        <p14:creationId xmlns:p14="http://schemas.microsoft.com/office/powerpoint/2010/main" val="12098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894DA-1CC1-3D3C-8767-34CAB108DCD5}"/>
              </a:ext>
            </a:extLst>
          </p:cNvPr>
          <p:cNvSpPr>
            <a:spLocks noGrp="1"/>
          </p:cNvSpPr>
          <p:nvPr>
            <p:ph idx="1"/>
          </p:nvPr>
        </p:nvSpPr>
        <p:spPr/>
        <p:txBody>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600" b="1" i="0" u="none" strike="noStrike" kern="1200" cap="none" spc="-50" normalizeH="0" baseline="0" noProof="0" dirty="0">
                <a:ln>
                  <a:noFill/>
                </a:ln>
                <a:solidFill>
                  <a:srgbClr val="00602B"/>
                </a:solidFill>
                <a:effectLst/>
                <a:uLnTx/>
                <a:uFillTx/>
                <a:latin typeface="Calibri" panose="020F0502020204030204" pitchFamily="34" charset="0"/>
                <a:ea typeface="+mn-ea"/>
                <a:cs typeface="Calibri" panose="020F0502020204030204" pitchFamily="34" charset="0"/>
              </a:rPr>
              <a:t>Définition: </a:t>
            </a:r>
            <a:r>
              <a:rPr kumimoji="0" lang="fr-FR" sz="3600" b="0" i="0" u="none" strike="noStrike" kern="1200" cap="none" spc="-5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 sang est un tissu, c’est-à-dire un ensemble de cellules semblables ayant une fonction commune.</a:t>
            </a:r>
          </a:p>
        </p:txBody>
      </p:sp>
    </p:spTree>
    <p:extLst>
      <p:ext uri="{BB962C8B-B14F-4D97-AF65-F5344CB8AC3E}">
        <p14:creationId xmlns:p14="http://schemas.microsoft.com/office/powerpoint/2010/main" val="1153891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5F78-8939-C449-5694-FFB9144114A1}"/>
              </a:ext>
            </a:extLst>
          </p:cNvPr>
          <p:cNvSpPr>
            <a:spLocks noGrp="1"/>
          </p:cNvSpPr>
          <p:nvPr>
            <p:ph type="title"/>
          </p:nvPr>
        </p:nvSpPr>
        <p:spPr>
          <a:xfrm>
            <a:off x="1097279" y="802149"/>
            <a:ext cx="10553947" cy="935211"/>
          </a:xfrm>
        </p:spPr>
        <p:txBody>
          <a:bodyPr>
            <a:normAutofit/>
          </a:bodyPr>
          <a:lstStyle/>
          <a:p>
            <a:r>
              <a:rPr lang="fr-FR" b="1" dirty="0">
                <a:solidFill>
                  <a:srgbClr val="00602B"/>
                </a:solidFill>
                <a:latin typeface="Calibri" panose="020F0502020204030204" pitchFamily="34" charset="0"/>
                <a:cs typeface="Calibri" panose="020F0502020204030204" pitchFamily="34" charset="0"/>
              </a:rPr>
              <a:t>1) La séparation des constituants du sang:</a:t>
            </a:r>
            <a:endParaRPr lang="fr-FR" dirty="0"/>
          </a:p>
        </p:txBody>
      </p:sp>
      <p:pic>
        <p:nvPicPr>
          <p:cNvPr id="7" name="Picture 6">
            <a:extLst>
              <a:ext uri="{FF2B5EF4-FFF2-40B4-BE49-F238E27FC236}">
                <a16:creationId xmlns:a16="http://schemas.microsoft.com/office/drawing/2014/main" id="{A55A0986-005F-8406-D07E-E727B03C1CB6}"/>
              </a:ext>
            </a:extLst>
          </p:cNvPr>
          <p:cNvPicPr>
            <a:picLocks noChangeAspect="1"/>
          </p:cNvPicPr>
          <p:nvPr/>
        </p:nvPicPr>
        <p:blipFill>
          <a:blip r:embed="rId2"/>
          <a:stretch>
            <a:fillRect/>
          </a:stretch>
        </p:blipFill>
        <p:spPr>
          <a:xfrm>
            <a:off x="1523603" y="2306486"/>
            <a:ext cx="9144793" cy="3749365"/>
          </a:xfrm>
          <a:prstGeom prst="rect">
            <a:avLst/>
          </a:prstGeom>
        </p:spPr>
      </p:pic>
    </p:spTree>
    <p:extLst>
      <p:ext uri="{BB962C8B-B14F-4D97-AF65-F5344CB8AC3E}">
        <p14:creationId xmlns:p14="http://schemas.microsoft.com/office/powerpoint/2010/main" val="379739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9CBD70-AB3A-6DCB-F008-F52DA51973E9}"/>
              </a:ext>
            </a:extLst>
          </p:cNvPr>
          <p:cNvPicPr>
            <a:picLocks noGrp="1" noChangeAspect="1"/>
          </p:cNvPicPr>
          <p:nvPr>
            <p:ph idx="1"/>
          </p:nvPr>
        </p:nvPicPr>
        <p:blipFill>
          <a:blip r:embed="rId2"/>
          <a:stretch>
            <a:fillRect/>
          </a:stretch>
        </p:blipFill>
        <p:spPr>
          <a:xfrm>
            <a:off x="3534748" y="382655"/>
            <a:ext cx="4842336" cy="6188742"/>
          </a:xfrm>
        </p:spPr>
      </p:pic>
    </p:spTree>
    <p:extLst>
      <p:ext uri="{BB962C8B-B14F-4D97-AF65-F5344CB8AC3E}">
        <p14:creationId xmlns:p14="http://schemas.microsoft.com/office/powerpoint/2010/main" val="1182152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Composition du sang">
            <a:extLst>
              <a:ext uri="{FF2B5EF4-FFF2-40B4-BE49-F238E27FC236}">
                <a16:creationId xmlns:a16="http://schemas.microsoft.com/office/drawing/2014/main" id="{0DB66182-E71E-D5CA-96E4-69F7AE118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37032" y="1532009"/>
            <a:ext cx="10917936" cy="3793982"/>
          </a:xfrm>
          <a:prstGeom prst="rect">
            <a:avLst/>
          </a:prstGeom>
          <a:noFill/>
        </p:spPr>
      </p:pic>
    </p:spTree>
    <p:extLst>
      <p:ext uri="{BB962C8B-B14F-4D97-AF65-F5344CB8AC3E}">
        <p14:creationId xmlns:p14="http://schemas.microsoft.com/office/powerpoint/2010/main" val="828633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3" y="2145079"/>
            <a:ext cx="5045003" cy="3909357"/>
          </a:xfrm>
        </p:spPr>
        <p:txBody>
          <a:bodyPr>
            <a:normAutofit/>
          </a:bodyPr>
          <a:lstStyle/>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Le plasma : </a:t>
            </a:r>
            <a:r>
              <a:rPr lang="fr-FR" sz="3600" spc="-50" dirty="0">
                <a:solidFill>
                  <a:schemeClr val="tx1"/>
                </a:solidFill>
                <a:latin typeface="Calibri" panose="020F0502020204030204" pitchFamily="34" charset="0"/>
                <a:ea typeface="+mj-ea"/>
                <a:cs typeface="Calibri" panose="020F0502020204030204" pitchFamily="34" charset="0"/>
              </a:rPr>
              <a:t>Un liquide jaunâtre constitue 55% du sang. Le plasma est Formé par 90% d’eau et 10 %de substances dissoutes.</a:t>
            </a:r>
          </a:p>
          <a:p>
            <a:pPr marL="0" indent="0" algn="just">
              <a:buNone/>
            </a:pPr>
            <a:endParaRPr lang="fr-FR" sz="3600" spc="-50" dirty="0">
              <a:solidFill>
                <a:schemeClr val="tx1"/>
              </a:solidFill>
              <a:latin typeface="Calibri" panose="020F0502020204030204" pitchFamily="34" charset="0"/>
              <a:ea typeface="+mj-ea"/>
              <a:cs typeface="Calibri" panose="020F0502020204030204" pitchFamily="34" charset="0"/>
            </a:endParaRPr>
          </a:p>
        </p:txBody>
      </p:sp>
      <p:pic>
        <p:nvPicPr>
          <p:cNvPr id="2" name="Picture 1">
            <a:extLst>
              <a:ext uri="{FF2B5EF4-FFF2-40B4-BE49-F238E27FC236}">
                <a16:creationId xmlns:a16="http://schemas.microsoft.com/office/drawing/2014/main" id="{79E67C47-D3FB-E002-D93B-B5FEE948CA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808" r="-1" b="2643"/>
          <a:stretch/>
        </p:blipFill>
        <p:spPr bwMode="auto">
          <a:xfrm>
            <a:off x="6940390" y="1113505"/>
            <a:ext cx="4645024" cy="4630989"/>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993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3" y="2145080"/>
            <a:ext cx="5103997" cy="3901760"/>
          </a:xfrm>
        </p:spPr>
        <p:txBody>
          <a:bodyPr>
            <a:normAutofit fontScale="92500" lnSpcReduction="10000"/>
          </a:bodyPr>
          <a:lstStyle/>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Les Globules rouges (érythrocytes ou hématies) :</a:t>
            </a:r>
            <a:br>
              <a:rPr lang="fr-FR" sz="3600" b="1" spc="-50" dirty="0">
                <a:solidFill>
                  <a:srgbClr val="00602B"/>
                </a:solidFill>
                <a:latin typeface="Calibri" panose="020F0502020204030204" pitchFamily="34" charset="0"/>
                <a:ea typeface="+mj-ea"/>
                <a:cs typeface="Calibri" panose="020F0502020204030204" pitchFamily="34" charset="0"/>
              </a:rPr>
            </a:br>
            <a:r>
              <a:rPr lang="fr-FR" sz="3600" spc="-50" dirty="0">
                <a:solidFill>
                  <a:schemeClr val="tx1"/>
                </a:solidFill>
                <a:latin typeface="Calibri" panose="020F0502020204030204" pitchFamily="34" charset="0"/>
                <a:ea typeface="+mj-ea"/>
                <a:cs typeface="Calibri" panose="020F0502020204030204" pitchFamily="34" charset="0"/>
              </a:rPr>
              <a:t>des cel­lules </a:t>
            </a:r>
            <a:r>
              <a:rPr lang="fr-FR" sz="3600" b="1" spc="-50" dirty="0">
                <a:solidFill>
                  <a:schemeClr val="tx1"/>
                </a:solidFill>
                <a:latin typeface="Calibri" panose="020F0502020204030204" pitchFamily="34" charset="0"/>
                <a:ea typeface="+mj-ea"/>
                <a:cs typeface="Calibri" panose="020F0502020204030204" pitchFamily="34" charset="0"/>
              </a:rPr>
              <a:t>sans noyau </a:t>
            </a:r>
            <a:r>
              <a:rPr lang="fr-FR" sz="3600" spc="-50" dirty="0">
                <a:solidFill>
                  <a:schemeClr val="tx1"/>
                </a:solidFill>
                <a:latin typeface="Calibri" panose="020F0502020204030204" pitchFamily="34" charset="0"/>
                <a:ea typeface="+mj-ea"/>
                <a:cs typeface="Calibri" panose="020F0502020204030204" pitchFamily="34" charset="0"/>
              </a:rPr>
              <a:t>biconcave qu’ont les plus abondantes dans le sang. contiennent de </a:t>
            </a:r>
            <a:r>
              <a:rPr lang="fr-FR" sz="3600" spc="-50" dirty="0">
                <a:solidFill>
                  <a:srgbClr val="C00000"/>
                </a:solidFill>
                <a:latin typeface="Calibri" panose="020F0502020204030204" pitchFamily="34" charset="0"/>
                <a:ea typeface="+mj-ea"/>
                <a:cs typeface="Calibri" panose="020F0502020204030204" pitchFamily="34" charset="0"/>
              </a:rPr>
              <a:t>l’hémoglobine</a:t>
            </a:r>
            <a:r>
              <a:rPr lang="fr-FR" sz="3600" spc="-50" dirty="0">
                <a:solidFill>
                  <a:schemeClr val="tx1"/>
                </a:solidFill>
                <a:latin typeface="Calibri" panose="020F0502020204030204" pitchFamily="34" charset="0"/>
                <a:ea typeface="+mj-ea"/>
                <a:cs typeface="Calibri" panose="020F0502020204030204" pitchFamily="34" charset="0"/>
              </a:rPr>
              <a:t> qui permet la fixation et le transport des gaz respiratoires (le O2 et le CO2).</a:t>
            </a:r>
          </a:p>
        </p:txBody>
      </p:sp>
      <p:pic>
        <p:nvPicPr>
          <p:cNvPr id="2" name="Picture 1">
            <a:extLst>
              <a:ext uri="{FF2B5EF4-FFF2-40B4-BE49-F238E27FC236}">
                <a16:creationId xmlns:a16="http://schemas.microsoft.com/office/drawing/2014/main" id="{F0924451-EB26-65FB-F5DC-F95817A86C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878" r="-1" b="5176"/>
          <a:stretch/>
        </p:blipFill>
        <p:spPr bwMode="auto">
          <a:xfrm>
            <a:off x="6700618" y="2533253"/>
            <a:ext cx="5103998" cy="2587388"/>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127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3" y="2145078"/>
            <a:ext cx="5118745" cy="4196727"/>
          </a:xfrm>
        </p:spPr>
        <p:txBody>
          <a:bodyPr>
            <a:normAutofit fontScale="92500"/>
          </a:bodyPr>
          <a:lstStyle/>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Les Globules blancs (leucocytes) :</a:t>
            </a:r>
            <a:br>
              <a:rPr lang="fr-FR" sz="3600" b="1" spc="-50" dirty="0">
                <a:solidFill>
                  <a:srgbClr val="00602B"/>
                </a:solidFill>
                <a:latin typeface="Calibri" panose="020F0502020204030204" pitchFamily="34" charset="0"/>
                <a:ea typeface="+mj-ea"/>
                <a:cs typeface="Calibri" panose="020F0502020204030204" pitchFamily="34" charset="0"/>
              </a:rPr>
            </a:br>
            <a:r>
              <a:rPr lang="fr-FR" sz="3600" spc="-50" dirty="0">
                <a:solidFill>
                  <a:schemeClr val="tx1"/>
                </a:solidFill>
                <a:latin typeface="Calibri" panose="020F0502020204030204" pitchFamily="34" charset="0"/>
                <a:ea typeface="+mj-ea"/>
                <a:cs typeface="Calibri" panose="020F0502020204030204" pitchFamily="34" charset="0"/>
              </a:rPr>
              <a:t>les granulocytes, les lymphocytes, les monocytes sont des cellules interviennent dans la défense de l’organisme contre des organismes étrangers (bactéries, virus, …).</a:t>
            </a:r>
          </a:p>
        </p:txBody>
      </p:sp>
      <p:pic>
        <p:nvPicPr>
          <p:cNvPr id="2" name="Picture 1">
            <a:extLst>
              <a:ext uri="{FF2B5EF4-FFF2-40B4-BE49-F238E27FC236}">
                <a16:creationId xmlns:a16="http://schemas.microsoft.com/office/drawing/2014/main" id="{55405EE2-98A1-9B08-8EF7-9FC0ACBC77F5}"/>
              </a:ext>
            </a:extLst>
          </p:cNvPr>
          <p:cNvPicPr>
            <a:picLocks noChangeAspect="1"/>
          </p:cNvPicPr>
          <p:nvPr/>
        </p:nvPicPr>
        <p:blipFill>
          <a:blip r:embed="rId2"/>
          <a:stretch>
            <a:fillRect/>
          </a:stretch>
        </p:blipFill>
        <p:spPr>
          <a:xfrm>
            <a:off x="6910101" y="2498928"/>
            <a:ext cx="4743099" cy="3158002"/>
          </a:xfrm>
          <a:prstGeom prst="rect">
            <a:avLst/>
          </a:prstGeom>
        </p:spPr>
      </p:pic>
    </p:spTree>
    <p:extLst>
      <p:ext uri="{BB962C8B-B14F-4D97-AF65-F5344CB8AC3E}">
        <p14:creationId xmlns:p14="http://schemas.microsoft.com/office/powerpoint/2010/main" val="3591335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3" y="2145079"/>
            <a:ext cx="4887687" cy="3909357"/>
          </a:xfrm>
        </p:spPr>
        <p:txBody>
          <a:bodyPr>
            <a:normAutofit/>
          </a:bodyPr>
          <a:lstStyle/>
          <a:p>
            <a:pPr marL="0" indent="0">
              <a:buNone/>
            </a:pPr>
            <a:r>
              <a:rPr lang="fr-FR" sz="3600" b="1" spc="-50" dirty="0">
                <a:solidFill>
                  <a:srgbClr val="00602B"/>
                </a:solidFill>
                <a:latin typeface="Calibri" panose="020F0502020204030204" pitchFamily="34" charset="0"/>
                <a:ea typeface="+mj-ea"/>
                <a:cs typeface="Calibri" panose="020F0502020204030204" pitchFamily="34" charset="0"/>
              </a:rPr>
              <a:t>Les Plaquettes (thrombocytes) :</a:t>
            </a:r>
            <a:br>
              <a:rPr lang="fr-FR" sz="3600" b="1" spc="-50" dirty="0">
                <a:solidFill>
                  <a:srgbClr val="00602B"/>
                </a:solidFill>
                <a:latin typeface="Calibri" panose="020F0502020204030204" pitchFamily="34" charset="0"/>
                <a:ea typeface="+mj-ea"/>
                <a:cs typeface="Calibri" panose="020F0502020204030204" pitchFamily="34" charset="0"/>
              </a:rPr>
            </a:br>
            <a:r>
              <a:rPr lang="fr-FR" sz="3600" spc="-50" dirty="0">
                <a:solidFill>
                  <a:schemeClr val="tx1"/>
                </a:solidFill>
                <a:latin typeface="Calibri" panose="020F0502020204030204" pitchFamily="34" charset="0"/>
                <a:ea typeface="+mj-ea"/>
                <a:cs typeface="Calibri" panose="020F0502020204030204" pitchFamily="34" charset="0"/>
              </a:rPr>
              <a:t>des fragments de cellules interviennent dans la coagulation du sang. </a:t>
            </a:r>
          </a:p>
          <a:p>
            <a:pPr marL="0" indent="0" algn="just">
              <a:buNone/>
            </a:pPr>
            <a:endParaRPr lang="fr-FR" sz="3600" spc="-50" dirty="0">
              <a:solidFill>
                <a:schemeClr val="tx1"/>
              </a:solidFill>
              <a:latin typeface="Calibri" panose="020F0502020204030204" pitchFamily="34" charset="0"/>
              <a:ea typeface="+mj-ea"/>
              <a:cs typeface="Calibri" panose="020F0502020204030204" pitchFamily="34" charset="0"/>
            </a:endParaRPr>
          </a:p>
        </p:txBody>
      </p:sp>
      <p:pic>
        <p:nvPicPr>
          <p:cNvPr id="2" name="Picture 1">
            <a:extLst>
              <a:ext uri="{FF2B5EF4-FFF2-40B4-BE49-F238E27FC236}">
                <a16:creationId xmlns:a16="http://schemas.microsoft.com/office/drawing/2014/main" id="{D3F16579-1A68-8ECA-8B67-8E00E696AE6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07277" y="1086700"/>
            <a:ext cx="4684599" cy="4684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285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A5B7-1617-A278-6204-231A49A775DE}"/>
              </a:ext>
            </a:extLst>
          </p:cNvPr>
          <p:cNvSpPr>
            <a:spLocks noGrp="1"/>
          </p:cNvSpPr>
          <p:nvPr>
            <p:ph type="title"/>
          </p:nvPr>
        </p:nvSpPr>
        <p:spPr/>
        <p:txBody>
          <a:bodyPr/>
          <a:lstStyle/>
          <a:p>
            <a:r>
              <a:rPr lang="en-US" b="1" dirty="0">
                <a:solidFill>
                  <a:srgbClr val="FF0000"/>
                </a:solidFill>
              </a:rPr>
              <a:t>Conclusion :</a:t>
            </a:r>
            <a:endParaRPr lang="fr-FR" b="1" dirty="0">
              <a:solidFill>
                <a:srgbClr val="FF0000"/>
              </a:solidFill>
            </a:endParaRPr>
          </a:p>
        </p:txBody>
      </p:sp>
      <p:sp>
        <p:nvSpPr>
          <p:cNvPr id="3" name="Content Placeholder 2">
            <a:extLst>
              <a:ext uri="{FF2B5EF4-FFF2-40B4-BE49-F238E27FC236}">
                <a16:creationId xmlns:a16="http://schemas.microsoft.com/office/drawing/2014/main" id="{6F0D4504-04C1-8A2F-A510-657614C74524}"/>
              </a:ext>
            </a:extLst>
          </p:cNvPr>
          <p:cNvSpPr>
            <a:spLocks noGrp="1"/>
          </p:cNvSpPr>
          <p:nvPr>
            <p:ph idx="1"/>
          </p:nvPr>
        </p:nvSpPr>
        <p:spPr/>
        <p:txBody>
          <a:bodyPr/>
          <a:lstStyle/>
          <a:p>
            <a:r>
              <a:rPr lang="fr-FR" sz="3600" spc="-50" dirty="0">
                <a:solidFill>
                  <a:schemeClr val="tx1"/>
                </a:solidFill>
                <a:latin typeface="Calibri" panose="020F0502020204030204" pitchFamily="34" charset="0"/>
                <a:ea typeface="+mj-ea"/>
                <a:cs typeface="Calibri" panose="020F0502020204030204" pitchFamily="34" charset="0"/>
              </a:rPr>
              <a:t>Le sang est un tissu constitué par deux parties :</a:t>
            </a:r>
          </a:p>
          <a:p>
            <a:r>
              <a:rPr lang="fr-FR" sz="3600" b="1" spc="-50" dirty="0">
                <a:solidFill>
                  <a:srgbClr val="0070C0"/>
                </a:solidFill>
                <a:latin typeface="Calibri" panose="020F0502020204030204" pitchFamily="34" charset="0"/>
                <a:ea typeface="+mj-ea"/>
                <a:cs typeface="Calibri" panose="020F0502020204030204" pitchFamily="34" charset="0"/>
              </a:rPr>
              <a:t>Une partie liquide </a:t>
            </a:r>
            <a:r>
              <a:rPr lang="fr-FR" sz="3600" spc="-50" dirty="0">
                <a:solidFill>
                  <a:schemeClr val="tx1"/>
                </a:solidFill>
                <a:latin typeface="Calibri" panose="020F0502020204030204" pitchFamily="34" charset="0"/>
                <a:ea typeface="+mj-ea"/>
                <a:cs typeface="Calibri" panose="020F0502020204030204" pitchFamily="34" charset="0"/>
              </a:rPr>
              <a:t>constitué du plasma.</a:t>
            </a:r>
          </a:p>
          <a:p>
            <a:r>
              <a:rPr lang="fr-FR" sz="3600" b="1" spc="-50" dirty="0">
                <a:solidFill>
                  <a:srgbClr val="0070C0"/>
                </a:solidFill>
                <a:latin typeface="Calibri" panose="020F0502020204030204" pitchFamily="34" charset="0"/>
                <a:ea typeface="+mj-ea"/>
                <a:cs typeface="Calibri" panose="020F0502020204030204" pitchFamily="34" charset="0"/>
              </a:rPr>
              <a:t>Une partie solide </a:t>
            </a:r>
            <a:r>
              <a:rPr lang="fr-FR" sz="3600" spc="-50" dirty="0">
                <a:solidFill>
                  <a:schemeClr val="tx1"/>
                </a:solidFill>
                <a:latin typeface="Calibri" panose="020F0502020204030204" pitchFamily="34" charset="0"/>
                <a:ea typeface="+mj-ea"/>
                <a:cs typeface="Calibri" panose="020F0502020204030204" pitchFamily="34" charset="0"/>
              </a:rPr>
              <a:t>constitué par des cellules comme les globules rouges et les globules blancs et les plaquettes</a:t>
            </a:r>
          </a:p>
        </p:txBody>
      </p:sp>
    </p:spTree>
    <p:extLst>
      <p:ext uri="{BB962C8B-B14F-4D97-AF65-F5344CB8AC3E}">
        <p14:creationId xmlns:p14="http://schemas.microsoft.com/office/powerpoint/2010/main" val="858306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4" y="1791117"/>
            <a:ext cx="9986159" cy="3909357"/>
          </a:xfrm>
        </p:spPr>
        <p:txBody>
          <a:bodyPr>
            <a:normAutofit/>
          </a:bodyPr>
          <a:lstStyle/>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2) Rôle du sang dans le transport des nutriments et des gaz respiratoires :</a:t>
            </a:r>
            <a:endParaRPr lang="fr-FR" sz="3600" spc="-50" dirty="0">
              <a:solidFill>
                <a:schemeClr val="tx1"/>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35838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8531110-69E9-6C40-6BE7-E31D33053296}"/>
              </a:ext>
            </a:extLst>
          </p:cNvPr>
          <p:cNvPicPr>
            <a:picLocks noGrp="1" noChangeAspect="1"/>
          </p:cNvPicPr>
          <p:nvPr>
            <p:ph idx="1"/>
          </p:nvPr>
        </p:nvPicPr>
        <p:blipFill>
          <a:blip r:embed="rId2"/>
          <a:stretch>
            <a:fillRect/>
          </a:stretch>
        </p:blipFill>
        <p:spPr>
          <a:xfrm>
            <a:off x="703812" y="1370301"/>
            <a:ext cx="10784375" cy="5338916"/>
          </a:xfrm>
          <a:prstGeom prst="rect">
            <a:avLst/>
          </a:prstGeom>
          <a:ln>
            <a:noFill/>
          </a:ln>
        </p:spPr>
      </p:pic>
      <p:sp>
        <p:nvSpPr>
          <p:cNvPr id="3" name="TextBox 2">
            <a:extLst>
              <a:ext uri="{FF2B5EF4-FFF2-40B4-BE49-F238E27FC236}">
                <a16:creationId xmlns:a16="http://schemas.microsoft.com/office/drawing/2014/main" id="{544A70FB-F6A2-DA7D-A954-ABB8CD324CD4}"/>
              </a:ext>
            </a:extLst>
          </p:cNvPr>
          <p:cNvSpPr txBox="1"/>
          <p:nvPr/>
        </p:nvSpPr>
        <p:spPr>
          <a:xfrm>
            <a:off x="1412158" y="370009"/>
            <a:ext cx="6098458" cy="646331"/>
          </a:xfrm>
          <a:prstGeom prst="rect">
            <a:avLst/>
          </a:prstGeom>
          <a:noFill/>
        </p:spPr>
        <p:txBody>
          <a:bodyPr wrap="square">
            <a:spAutoFit/>
          </a:bodyPr>
          <a:lstStyle/>
          <a:p>
            <a:r>
              <a:rPr kumimoji="0" lang="fr-FR" sz="3600" b="1" i="0" u="none" strike="noStrike" kern="1200" cap="none" spc="-50" normalizeH="0" baseline="0" noProof="0" dirty="0">
                <a:ln>
                  <a:noFill/>
                </a:ln>
                <a:effectLst/>
                <a:uLnTx/>
                <a:uFillTx/>
                <a:latin typeface="Calibri" panose="020F0502020204030204" pitchFamily="34" charset="0"/>
                <a:ea typeface="+mn-ea"/>
                <a:cs typeface="Calibri" panose="020F0502020204030204" pitchFamily="34" charset="0"/>
              </a:rPr>
              <a:t>A) transport des nutriments : </a:t>
            </a:r>
            <a:endParaRPr lang="fr-FR" dirty="0"/>
          </a:p>
        </p:txBody>
      </p:sp>
    </p:spTree>
    <p:extLst>
      <p:ext uri="{BB962C8B-B14F-4D97-AF65-F5344CB8AC3E}">
        <p14:creationId xmlns:p14="http://schemas.microsoft.com/office/powerpoint/2010/main" val="1821869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3" y="2145079"/>
            <a:ext cx="9986159" cy="3909357"/>
          </a:xfrm>
        </p:spPr>
        <p:txBody>
          <a:bodyPr>
            <a:normAutofit/>
          </a:bodyPr>
          <a:lstStyle/>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1) </a:t>
            </a:r>
            <a:r>
              <a:rPr lang="fr-FR" sz="3600" spc="-50" dirty="0">
                <a:solidFill>
                  <a:schemeClr val="tx1"/>
                </a:solidFill>
                <a:latin typeface="Calibri" panose="020F0502020204030204" pitchFamily="34" charset="0"/>
                <a:ea typeface="+mj-ea"/>
                <a:cs typeface="Calibri" panose="020F0502020204030204" pitchFamily="34" charset="0"/>
              </a:rPr>
              <a:t>Après un repas, les concentrations des nutriments augmentent dans le plasma.</a:t>
            </a:r>
          </a:p>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2) </a:t>
            </a:r>
            <a:r>
              <a:rPr lang="fr-FR" sz="3600" spc="-50" dirty="0">
                <a:solidFill>
                  <a:schemeClr val="tx1"/>
                </a:solidFill>
                <a:latin typeface="Calibri" panose="020F0502020204030204" pitchFamily="34" charset="0"/>
                <a:ea typeface="+mj-ea"/>
                <a:cs typeface="Calibri" panose="020F0502020204030204" pitchFamily="34" charset="0"/>
              </a:rPr>
              <a:t>Les concentrations des nutriments diminuent dans le plasma traversant l’organe.</a:t>
            </a:r>
          </a:p>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3) </a:t>
            </a:r>
            <a:r>
              <a:rPr lang="fr-FR" sz="3600" spc="-50" dirty="0">
                <a:solidFill>
                  <a:schemeClr val="tx1"/>
                </a:solidFill>
                <a:latin typeface="Calibri" panose="020F0502020204030204" pitchFamily="34" charset="0"/>
                <a:ea typeface="+mj-ea"/>
                <a:cs typeface="Calibri" panose="020F0502020204030204" pitchFamily="34" charset="0"/>
              </a:rPr>
              <a:t>Le plasma est l’élément du sang responsable du transport des nutriments.</a:t>
            </a:r>
          </a:p>
          <a:p>
            <a:pPr marL="0" indent="0" algn="just">
              <a:buNone/>
            </a:pPr>
            <a:endParaRPr lang="fr-FR" sz="3600" spc="-50" dirty="0">
              <a:solidFill>
                <a:schemeClr val="tx1"/>
              </a:solidFill>
              <a:latin typeface="Calibri" panose="020F0502020204030204" pitchFamily="34" charset="0"/>
              <a:ea typeface="+mj-ea"/>
              <a:cs typeface="Calibri" panose="020F0502020204030204" pitchFamily="34" charset="0"/>
            </a:endParaRPr>
          </a:p>
          <a:p>
            <a:pPr marL="0" indent="0" algn="just">
              <a:buNone/>
            </a:pPr>
            <a:endParaRPr lang="fr-FR" sz="3600" spc="-50" dirty="0">
              <a:solidFill>
                <a:schemeClr val="tx1"/>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31507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A5B7-1617-A278-6204-231A49A775DE}"/>
              </a:ext>
            </a:extLst>
          </p:cNvPr>
          <p:cNvSpPr>
            <a:spLocks noGrp="1"/>
          </p:cNvSpPr>
          <p:nvPr>
            <p:ph type="title"/>
          </p:nvPr>
        </p:nvSpPr>
        <p:spPr/>
        <p:txBody>
          <a:bodyPr/>
          <a:lstStyle/>
          <a:p>
            <a:r>
              <a:rPr lang="en-US" b="1" dirty="0">
                <a:solidFill>
                  <a:srgbClr val="FF0000"/>
                </a:solidFill>
              </a:rPr>
              <a:t>Conclusion :</a:t>
            </a:r>
            <a:endParaRPr lang="fr-FR" b="1" dirty="0">
              <a:solidFill>
                <a:srgbClr val="FF0000"/>
              </a:solidFill>
            </a:endParaRPr>
          </a:p>
        </p:txBody>
      </p:sp>
      <p:sp>
        <p:nvSpPr>
          <p:cNvPr id="3" name="Content Placeholder 2">
            <a:extLst>
              <a:ext uri="{FF2B5EF4-FFF2-40B4-BE49-F238E27FC236}">
                <a16:creationId xmlns:a16="http://schemas.microsoft.com/office/drawing/2014/main" id="{6F0D4504-04C1-8A2F-A510-657614C74524}"/>
              </a:ext>
            </a:extLst>
          </p:cNvPr>
          <p:cNvSpPr>
            <a:spLocks noGrp="1"/>
          </p:cNvSpPr>
          <p:nvPr>
            <p:ph idx="1"/>
          </p:nvPr>
        </p:nvSpPr>
        <p:spPr>
          <a:xfrm>
            <a:off x="1097280" y="2066960"/>
            <a:ext cx="10058400" cy="4023360"/>
          </a:xfrm>
        </p:spPr>
        <p:txBody>
          <a:bodyPr/>
          <a:lstStyle/>
          <a:p>
            <a:pPr algn="just"/>
            <a:r>
              <a:rPr lang="fr-FR" sz="3600" b="1" spc="-50" dirty="0">
                <a:solidFill>
                  <a:schemeClr val="tx1"/>
                </a:solidFill>
                <a:latin typeface="Calibri" panose="020F0502020204030204" pitchFamily="34" charset="0"/>
                <a:ea typeface="+mj-ea"/>
                <a:cs typeface="Calibri" panose="020F0502020204030204" pitchFamily="34" charset="0"/>
              </a:rPr>
              <a:t>Le plasma </a:t>
            </a:r>
            <a:r>
              <a:rPr lang="fr-FR" sz="3600" spc="-50" dirty="0">
                <a:solidFill>
                  <a:schemeClr val="tx1"/>
                </a:solidFill>
                <a:latin typeface="Calibri" panose="020F0502020204030204" pitchFamily="34" charset="0"/>
                <a:ea typeface="+mj-ea"/>
                <a:cs typeface="Calibri" panose="020F0502020204030204" pitchFamily="34" charset="0"/>
              </a:rPr>
              <a:t>est un liquide constitué de :</a:t>
            </a:r>
          </a:p>
          <a:p>
            <a:pPr algn="just"/>
            <a:r>
              <a:rPr lang="fr-FR" sz="3600" spc="-50" dirty="0">
                <a:solidFill>
                  <a:schemeClr val="tx1"/>
                </a:solidFill>
                <a:latin typeface="Calibri" panose="020F0502020204030204" pitchFamily="34" charset="0"/>
                <a:ea typeface="+mj-ea"/>
                <a:cs typeface="Calibri" panose="020F0502020204030204" pitchFamily="34" charset="0"/>
              </a:rPr>
              <a:t>- 90 % d’eau.</a:t>
            </a:r>
          </a:p>
          <a:p>
            <a:pPr algn="just"/>
            <a:r>
              <a:rPr lang="fr-FR" sz="3600" spc="-50" dirty="0">
                <a:solidFill>
                  <a:schemeClr val="tx1"/>
                </a:solidFill>
                <a:latin typeface="Calibri" panose="020F0502020204030204" pitchFamily="34" charset="0"/>
                <a:ea typeface="+mj-ea"/>
                <a:cs typeface="Calibri" panose="020F0502020204030204" pitchFamily="34" charset="0"/>
              </a:rPr>
              <a:t>- 10 % de substances dissoutes dont les nutriments.</a:t>
            </a:r>
          </a:p>
          <a:p>
            <a:pPr algn="just"/>
            <a:endParaRPr lang="fr-FR" sz="3600" spc="-50" dirty="0">
              <a:solidFill>
                <a:schemeClr val="tx1"/>
              </a:solidFill>
              <a:latin typeface="Calibri" panose="020F0502020204030204" pitchFamily="34" charset="0"/>
              <a:ea typeface="+mj-ea"/>
              <a:cs typeface="Calibri" panose="020F0502020204030204" pitchFamily="34" charset="0"/>
            </a:endParaRPr>
          </a:p>
          <a:p>
            <a:pPr algn="just"/>
            <a:r>
              <a:rPr lang="fr-FR" sz="3600" spc="-50" dirty="0">
                <a:solidFill>
                  <a:srgbClr val="00602B"/>
                </a:solidFill>
                <a:latin typeface="Calibri" panose="020F0502020204030204" pitchFamily="34" charset="0"/>
                <a:ea typeface="+mj-ea"/>
                <a:cs typeface="Calibri" panose="020F0502020204030204" pitchFamily="34" charset="0"/>
              </a:rPr>
              <a:t>Remarque : </a:t>
            </a:r>
            <a:r>
              <a:rPr lang="fr-FR" sz="3600" spc="-50" dirty="0">
                <a:solidFill>
                  <a:schemeClr val="tx1"/>
                </a:solidFill>
                <a:latin typeface="Calibri" panose="020F0502020204030204" pitchFamily="34" charset="0"/>
                <a:ea typeface="+mj-ea"/>
                <a:cs typeface="Calibri" panose="020F0502020204030204" pitchFamily="34" charset="0"/>
              </a:rPr>
              <a:t>Le plasma assure le transport des nutriments à l’état dissous (solutions).</a:t>
            </a:r>
          </a:p>
        </p:txBody>
      </p:sp>
    </p:spTree>
    <p:extLst>
      <p:ext uri="{BB962C8B-B14F-4D97-AF65-F5344CB8AC3E}">
        <p14:creationId xmlns:p14="http://schemas.microsoft.com/office/powerpoint/2010/main" val="301982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A5B7-1617-A278-6204-231A49A775DE}"/>
              </a:ext>
            </a:extLst>
          </p:cNvPr>
          <p:cNvSpPr>
            <a:spLocks noGrp="1"/>
          </p:cNvSpPr>
          <p:nvPr>
            <p:ph type="title"/>
          </p:nvPr>
        </p:nvSpPr>
        <p:spPr/>
        <p:txBody>
          <a:bodyPr/>
          <a:lstStyle/>
          <a:p>
            <a:r>
              <a:rPr lang="en-US" b="1" dirty="0">
                <a:solidFill>
                  <a:schemeClr val="tx1"/>
                </a:solidFill>
              </a:rPr>
              <a:t>B) transport des </a:t>
            </a:r>
            <a:r>
              <a:rPr lang="en-US" b="1" dirty="0" err="1">
                <a:solidFill>
                  <a:schemeClr val="tx1"/>
                </a:solidFill>
              </a:rPr>
              <a:t>gaz</a:t>
            </a:r>
            <a:r>
              <a:rPr lang="en-US" b="1" dirty="0">
                <a:solidFill>
                  <a:schemeClr val="tx1"/>
                </a:solidFill>
              </a:rPr>
              <a:t> :</a:t>
            </a:r>
            <a:endParaRPr lang="fr-FR" b="1" dirty="0">
              <a:solidFill>
                <a:schemeClr val="tx1"/>
              </a:solidFill>
            </a:endParaRPr>
          </a:p>
        </p:txBody>
      </p:sp>
      <p:pic>
        <p:nvPicPr>
          <p:cNvPr id="6" name="Content Placeholder 5">
            <a:extLst>
              <a:ext uri="{FF2B5EF4-FFF2-40B4-BE49-F238E27FC236}">
                <a16:creationId xmlns:a16="http://schemas.microsoft.com/office/drawing/2014/main" id="{305F6395-C99C-1A0F-499D-0F31F9F6EF52}"/>
              </a:ext>
            </a:extLst>
          </p:cNvPr>
          <p:cNvPicPr>
            <a:picLocks noGrp="1" noChangeAspect="1"/>
          </p:cNvPicPr>
          <p:nvPr>
            <p:ph idx="1"/>
          </p:nvPr>
        </p:nvPicPr>
        <p:blipFill>
          <a:blip r:embed="rId2"/>
          <a:stretch>
            <a:fillRect/>
          </a:stretch>
        </p:blipFill>
        <p:spPr>
          <a:xfrm>
            <a:off x="2162661" y="1959374"/>
            <a:ext cx="7866677" cy="4517085"/>
          </a:xfrm>
        </p:spPr>
      </p:pic>
      <p:sp>
        <p:nvSpPr>
          <p:cNvPr id="7" name="Rectangle: Rounded Corners 6">
            <a:extLst>
              <a:ext uri="{FF2B5EF4-FFF2-40B4-BE49-F238E27FC236}">
                <a16:creationId xmlns:a16="http://schemas.microsoft.com/office/drawing/2014/main" id="{48DD8B33-2BCF-D864-09F7-AAED3A17352D}"/>
              </a:ext>
            </a:extLst>
          </p:cNvPr>
          <p:cNvSpPr/>
          <p:nvPr/>
        </p:nvSpPr>
        <p:spPr>
          <a:xfrm>
            <a:off x="3082413" y="4557252"/>
            <a:ext cx="1533832" cy="5633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FD59ABEA-523F-8625-9C08-000D2BCE45DE}"/>
              </a:ext>
            </a:extLst>
          </p:cNvPr>
          <p:cNvSpPr/>
          <p:nvPr/>
        </p:nvSpPr>
        <p:spPr>
          <a:xfrm>
            <a:off x="3082413" y="5425441"/>
            <a:ext cx="1533832" cy="5633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80901ABB-6149-86AD-44C9-F487DB6E1204}"/>
              </a:ext>
            </a:extLst>
          </p:cNvPr>
          <p:cNvSpPr/>
          <p:nvPr/>
        </p:nvSpPr>
        <p:spPr>
          <a:xfrm>
            <a:off x="4769081" y="4557252"/>
            <a:ext cx="1533832" cy="5633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A1446AFF-5B75-066C-3B0F-A5B88F9C12EE}"/>
              </a:ext>
            </a:extLst>
          </p:cNvPr>
          <p:cNvSpPr/>
          <p:nvPr/>
        </p:nvSpPr>
        <p:spPr>
          <a:xfrm>
            <a:off x="4901381" y="5235160"/>
            <a:ext cx="1533832" cy="101815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BFBF2FE3-3433-DE82-3FD9-75C142600427}"/>
              </a:ext>
            </a:extLst>
          </p:cNvPr>
          <p:cNvSpPr/>
          <p:nvPr/>
        </p:nvSpPr>
        <p:spPr>
          <a:xfrm>
            <a:off x="6632293" y="4557252"/>
            <a:ext cx="1533832" cy="5633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99EF247C-5816-4477-B262-CAB61D564ACC}"/>
              </a:ext>
            </a:extLst>
          </p:cNvPr>
          <p:cNvSpPr/>
          <p:nvPr/>
        </p:nvSpPr>
        <p:spPr>
          <a:xfrm>
            <a:off x="6632293" y="5342655"/>
            <a:ext cx="1533832" cy="7636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F39F3972-F9B9-CEBE-1774-94C8A6559BFD}"/>
              </a:ext>
            </a:extLst>
          </p:cNvPr>
          <p:cNvSpPr/>
          <p:nvPr/>
        </p:nvSpPr>
        <p:spPr>
          <a:xfrm>
            <a:off x="9545319" y="4557252"/>
            <a:ext cx="373625" cy="2816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Rounded Corners 13">
            <a:extLst>
              <a:ext uri="{FF2B5EF4-FFF2-40B4-BE49-F238E27FC236}">
                <a16:creationId xmlns:a16="http://schemas.microsoft.com/office/drawing/2014/main" id="{461A7B7F-3BB3-49B4-E635-0BCE4931EE3C}"/>
              </a:ext>
            </a:extLst>
          </p:cNvPr>
          <p:cNvSpPr/>
          <p:nvPr/>
        </p:nvSpPr>
        <p:spPr>
          <a:xfrm>
            <a:off x="9442078" y="5331051"/>
            <a:ext cx="476865" cy="2816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4417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08313" y="2145079"/>
            <a:ext cx="9986159" cy="3909357"/>
          </a:xfrm>
        </p:spPr>
        <p:txBody>
          <a:bodyPr>
            <a:normAutofit/>
          </a:bodyPr>
          <a:lstStyle/>
          <a:p>
            <a:pPr marL="0" indent="0" algn="just">
              <a:buNone/>
            </a:pPr>
            <a:r>
              <a:rPr lang="fr-FR" sz="3600" spc="-50" dirty="0">
                <a:solidFill>
                  <a:schemeClr val="tx1"/>
                </a:solidFill>
                <a:latin typeface="Calibri" panose="020F0502020204030204" pitchFamily="34" charset="0"/>
                <a:ea typeface="+mj-ea"/>
                <a:cs typeface="Calibri" panose="020F0502020204030204" pitchFamily="34" charset="0"/>
              </a:rPr>
              <a:t>Le sang est un liquide capable de fixer et libérer le dioxygène grâce à </a:t>
            </a:r>
            <a:r>
              <a:rPr lang="fr-FR" sz="3600" b="1" spc="-50" dirty="0">
                <a:solidFill>
                  <a:srgbClr val="C00000"/>
                </a:solidFill>
                <a:latin typeface="Calibri" panose="020F0502020204030204" pitchFamily="34" charset="0"/>
                <a:ea typeface="+mj-ea"/>
                <a:cs typeface="Calibri" panose="020F0502020204030204" pitchFamily="34" charset="0"/>
              </a:rPr>
              <a:t>l’hémoglobine</a:t>
            </a:r>
            <a:r>
              <a:rPr lang="fr-FR" sz="3600" spc="-50" dirty="0">
                <a:solidFill>
                  <a:schemeClr val="tx1"/>
                </a:solidFill>
                <a:latin typeface="Calibri" panose="020F0502020204030204" pitchFamily="34" charset="0"/>
                <a:ea typeface="+mj-ea"/>
                <a:cs typeface="Calibri" panose="020F0502020204030204" pitchFamily="34" charset="0"/>
              </a:rPr>
              <a:t> contenue dans les globules rouges.</a:t>
            </a:r>
          </a:p>
          <a:p>
            <a:pPr marL="0" indent="0" algn="just">
              <a:buNone/>
            </a:pPr>
            <a:endParaRPr lang="fr-FR" sz="3600" spc="-50" dirty="0">
              <a:solidFill>
                <a:schemeClr val="tx1"/>
              </a:solidFill>
              <a:latin typeface="Calibri" panose="020F0502020204030204" pitchFamily="34" charset="0"/>
              <a:ea typeface="+mj-ea"/>
              <a:cs typeface="Calibri" panose="020F0502020204030204" pitchFamily="34" charset="0"/>
            </a:endParaRPr>
          </a:p>
        </p:txBody>
      </p:sp>
      <p:sp>
        <p:nvSpPr>
          <p:cNvPr id="5" name="Title 4">
            <a:extLst>
              <a:ext uri="{FF2B5EF4-FFF2-40B4-BE49-F238E27FC236}">
                <a16:creationId xmlns:a16="http://schemas.microsoft.com/office/drawing/2014/main" id="{CD980771-C275-8CFB-3741-4F23940C813A}"/>
              </a:ext>
            </a:extLst>
          </p:cNvPr>
          <p:cNvSpPr>
            <a:spLocks noGrp="1"/>
          </p:cNvSpPr>
          <p:nvPr>
            <p:ph type="title"/>
          </p:nvPr>
        </p:nvSpPr>
        <p:spPr/>
        <p:txBody>
          <a:bodyPr/>
          <a:lstStyle/>
          <a:p>
            <a:r>
              <a:rPr lang="fr-FR" b="1" dirty="0">
                <a:solidFill>
                  <a:schemeClr val="tx1"/>
                </a:solidFill>
                <a:latin typeface="Calibri" panose="020F0502020204030204" pitchFamily="34" charset="0"/>
                <a:cs typeface="Calibri" panose="020F0502020204030204" pitchFamily="34" charset="0"/>
              </a:rPr>
              <a:t>Remarque : </a:t>
            </a:r>
            <a:endParaRPr lang="fr-FR" dirty="0">
              <a:solidFill>
                <a:schemeClr val="tx1"/>
              </a:solidFill>
            </a:endParaRPr>
          </a:p>
        </p:txBody>
      </p:sp>
    </p:spTree>
    <p:extLst>
      <p:ext uri="{BB962C8B-B14F-4D97-AF65-F5344CB8AC3E}">
        <p14:creationId xmlns:p14="http://schemas.microsoft.com/office/powerpoint/2010/main" val="3982065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BA7F7-15F4-DD30-A176-89ACB911FED6}"/>
              </a:ext>
            </a:extLst>
          </p:cNvPr>
          <p:cNvSpPr>
            <a:spLocks noGrp="1"/>
          </p:cNvSpPr>
          <p:nvPr>
            <p:ph type="title"/>
          </p:nvPr>
        </p:nvSpPr>
        <p:spPr/>
        <p:txBody>
          <a:bodyPr/>
          <a:lstStyle/>
          <a:p>
            <a:r>
              <a:rPr lang="fr-FR" b="1" dirty="0">
                <a:solidFill>
                  <a:srgbClr val="FF0000"/>
                </a:solidFill>
              </a:rPr>
              <a:t>CONCLUSION :</a:t>
            </a:r>
          </a:p>
        </p:txBody>
      </p:sp>
      <p:sp>
        <p:nvSpPr>
          <p:cNvPr id="3" name="Content Placeholder 2">
            <a:extLst>
              <a:ext uri="{FF2B5EF4-FFF2-40B4-BE49-F238E27FC236}">
                <a16:creationId xmlns:a16="http://schemas.microsoft.com/office/drawing/2014/main" id="{A6AC94C8-53FD-E6F0-8EC7-D6F0B12A648A}"/>
              </a:ext>
            </a:extLst>
          </p:cNvPr>
          <p:cNvSpPr>
            <a:spLocks noGrp="1"/>
          </p:cNvSpPr>
          <p:nvPr>
            <p:ph idx="1"/>
          </p:nvPr>
        </p:nvSpPr>
        <p:spPr>
          <a:xfrm>
            <a:off x="1097280" y="1993218"/>
            <a:ext cx="10058400" cy="4023360"/>
          </a:xfrm>
        </p:spPr>
        <p:txBody>
          <a:bodyPr>
            <a:normAutofit/>
          </a:bodyPr>
          <a:lstStyle/>
          <a:p>
            <a:r>
              <a:rPr lang="fr-FR" sz="3600" b="1" spc="-50" dirty="0">
                <a:solidFill>
                  <a:srgbClr val="C00000"/>
                </a:solidFill>
                <a:latin typeface="Calibri" panose="020F0502020204030204" pitchFamily="34" charset="0"/>
                <a:ea typeface="+mj-ea"/>
                <a:cs typeface="Calibri" panose="020F0502020204030204" pitchFamily="34" charset="0"/>
              </a:rPr>
              <a:t>Le dioxygène </a:t>
            </a:r>
            <a:r>
              <a:rPr lang="fr-FR" sz="3600" spc="-50" dirty="0">
                <a:solidFill>
                  <a:schemeClr val="tx1"/>
                </a:solidFill>
                <a:latin typeface="Calibri" panose="020F0502020204030204" pitchFamily="34" charset="0"/>
                <a:ea typeface="+mj-ea"/>
                <a:cs typeface="Calibri" panose="020F0502020204030204" pitchFamily="34" charset="0"/>
              </a:rPr>
              <a:t>est transporté par les globules rouges grâce à l’hémoglobine : protéine qui réagit avec le dioxygène selon la réaction chimique suivante :</a:t>
            </a:r>
          </a:p>
        </p:txBody>
      </p:sp>
      <p:sp>
        <p:nvSpPr>
          <p:cNvPr id="20" name="Rectangle 19">
            <a:extLst>
              <a:ext uri="{FF2B5EF4-FFF2-40B4-BE49-F238E27FC236}">
                <a16:creationId xmlns:a16="http://schemas.microsoft.com/office/drawing/2014/main" id="{1081A89A-EDEA-026C-9314-8C071796A29E}"/>
              </a:ext>
            </a:extLst>
          </p:cNvPr>
          <p:cNvSpPr/>
          <p:nvPr/>
        </p:nvSpPr>
        <p:spPr>
          <a:xfrm>
            <a:off x="3364365" y="4285982"/>
            <a:ext cx="619125"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Hb</a:t>
            </a:r>
          </a:p>
        </p:txBody>
      </p:sp>
      <p:sp>
        <p:nvSpPr>
          <p:cNvPr id="21" name="Rectangle 20">
            <a:extLst>
              <a:ext uri="{FF2B5EF4-FFF2-40B4-BE49-F238E27FC236}">
                <a16:creationId xmlns:a16="http://schemas.microsoft.com/office/drawing/2014/main" id="{2B63B74E-38AF-A277-88C9-706770A92C72}"/>
              </a:ext>
            </a:extLst>
          </p:cNvPr>
          <p:cNvSpPr/>
          <p:nvPr/>
        </p:nvSpPr>
        <p:spPr>
          <a:xfrm>
            <a:off x="4526415" y="4285982"/>
            <a:ext cx="619125"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7030A0"/>
                </a:solidFill>
              </a:rPr>
              <a:t>O2</a:t>
            </a:r>
          </a:p>
        </p:txBody>
      </p:sp>
      <p:sp>
        <p:nvSpPr>
          <p:cNvPr id="22" name="Rectangle 21">
            <a:extLst>
              <a:ext uri="{FF2B5EF4-FFF2-40B4-BE49-F238E27FC236}">
                <a16:creationId xmlns:a16="http://schemas.microsoft.com/office/drawing/2014/main" id="{0582F553-7FDF-945C-A5D8-B030A004252A}"/>
              </a:ext>
            </a:extLst>
          </p:cNvPr>
          <p:cNvSpPr/>
          <p:nvPr/>
        </p:nvSpPr>
        <p:spPr>
          <a:xfrm>
            <a:off x="4140652" y="4285982"/>
            <a:ext cx="247650"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a:t>
            </a:r>
          </a:p>
        </p:txBody>
      </p:sp>
      <p:sp>
        <p:nvSpPr>
          <p:cNvPr id="23" name="Rectangle 22">
            <a:extLst>
              <a:ext uri="{FF2B5EF4-FFF2-40B4-BE49-F238E27FC236}">
                <a16:creationId xmlns:a16="http://schemas.microsoft.com/office/drawing/2014/main" id="{F8CDFB56-0145-25DF-C6FA-361AB845C479}"/>
              </a:ext>
            </a:extLst>
          </p:cNvPr>
          <p:cNvSpPr/>
          <p:nvPr/>
        </p:nvSpPr>
        <p:spPr>
          <a:xfrm>
            <a:off x="7107690" y="4289951"/>
            <a:ext cx="781050"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Hb</a:t>
            </a:r>
            <a:r>
              <a:rPr lang="fr-FR" b="1" dirty="0">
                <a:solidFill>
                  <a:srgbClr val="7030A0"/>
                </a:solidFill>
              </a:rPr>
              <a:t>O2</a:t>
            </a:r>
          </a:p>
        </p:txBody>
      </p:sp>
      <p:cxnSp>
        <p:nvCxnSpPr>
          <p:cNvPr id="24" name="Connecteur droit avec flèche 9">
            <a:extLst>
              <a:ext uri="{FF2B5EF4-FFF2-40B4-BE49-F238E27FC236}">
                <a16:creationId xmlns:a16="http://schemas.microsoft.com/office/drawing/2014/main" id="{99FD02EC-43C2-7A86-66B1-83CFE696B212}"/>
              </a:ext>
            </a:extLst>
          </p:cNvPr>
          <p:cNvCxnSpPr>
            <a:cxnSpLocks/>
          </p:cNvCxnSpPr>
          <p:nvPr/>
        </p:nvCxnSpPr>
        <p:spPr>
          <a:xfrm>
            <a:off x="5159827" y="4436000"/>
            <a:ext cx="19478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A234846-A186-8E6B-940B-EAC93641F04C}"/>
              </a:ext>
            </a:extLst>
          </p:cNvPr>
          <p:cNvSpPr/>
          <p:nvPr/>
        </p:nvSpPr>
        <p:spPr>
          <a:xfrm>
            <a:off x="3364365" y="5356751"/>
            <a:ext cx="781050"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Hb</a:t>
            </a:r>
            <a:r>
              <a:rPr lang="fr-FR" b="1" dirty="0">
                <a:solidFill>
                  <a:srgbClr val="7030A0"/>
                </a:solidFill>
              </a:rPr>
              <a:t>O2</a:t>
            </a:r>
          </a:p>
        </p:txBody>
      </p:sp>
      <p:sp>
        <p:nvSpPr>
          <p:cNvPr id="26" name="Rectangle 25">
            <a:extLst>
              <a:ext uri="{FF2B5EF4-FFF2-40B4-BE49-F238E27FC236}">
                <a16:creationId xmlns:a16="http://schemas.microsoft.com/office/drawing/2014/main" id="{10C6206D-2C0B-427F-9351-1178824D9BCB}"/>
              </a:ext>
            </a:extLst>
          </p:cNvPr>
          <p:cNvSpPr/>
          <p:nvPr/>
        </p:nvSpPr>
        <p:spPr>
          <a:xfrm>
            <a:off x="6117090" y="5324207"/>
            <a:ext cx="619125"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Hb</a:t>
            </a:r>
          </a:p>
        </p:txBody>
      </p:sp>
      <p:sp>
        <p:nvSpPr>
          <p:cNvPr id="27" name="Rectangle 26">
            <a:extLst>
              <a:ext uri="{FF2B5EF4-FFF2-40B4-BE49-F238E27FC236}">
                <a16:creationId xmlns:a16="http://schemas.microsoft.com/office/drawing/2014/main" id="{8C96FBB6-AD9F-CB1D-F7D1-36FE935A051A}"/>
              </a:ext>
            </a:extLst>
          </p:cNvPr>
          <p:cNvSpPr/>
          <p:nvPr/>
        </p:nvSpPr>
        <p:spPr>
          <a:xfrm>
            <a:off x="7279140" y="5324207"/>
            <a:ext cx="619125"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7030A0"/>
                </a:solidFill>
              </a:rPr>
              <a:t>O2</a:t>
            </a:r>
          </a:p>
        </p:txBody>
      </p:sp>
      <p:sp>
        <p:nvSpPr>
          <p:cNvPr id="28" name="Rectangle 27">
            <a:extLst>
              <a:ext uri="{FF2B5EF4-FFF2-40B4-BE49-F238E27FC236}">
                <a16:creationId xmlns:a16="http://schemas.microsoft.com/office/drawing/2014/main" id="{ABD52C6A-3A96-9D70-6864-987C21F408CD}"/>
              </a:ext>
            </a:extLst>
          </p:cNvPr>
          <p:cNvSpPr/>
          <p:nvPr/>
        </p:nvSpPr>
        <p:spPr>
          <a:xfrm>
            <a:off x="6893377" y="5324207"/>
            <a:ext cx="247650" cy="314325"/>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a:t>
            </a:r>
          </a:p>
        </p:txBody>
      </p:sp>
      <p:sp>
        <p:nvSpPr>
          <p:cNvPr id="29" name="Rectangle 28">
            <a:extLst>
              <a:ext uri="{FF2B5EF4-FFF2-40B4-BE49-F238E27FC236}">
                <a16:creationId xmlns:a16="http://schemas.microsoft.com/office/drawing/2014/main" id="{CCE9C27B-C13D-E745-F67D-1067FA5AC2D1}"/>
              </a:ext>
            </a:extLst>
          </p:cNvPr>
          <p:cNvSpPr/>
          <p:nvPr/>
        </p:nvSpPr>
        <p:spPr>
          <a:xfrm>
            <a:off x="1097280" y="4287568"/>
            <a:ext cx="2080094" cy="312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ea typeface="Microsoft GothicNeo" panose="020B0503020000020004" pitchFamily="34" charset="-127"/>
                <a:cs typeface="Microsoft GothicNeo" panose="020B0503020000020004" pitchFamily="34" charset="-127"/>
              </a:rPr>
              <a:t>milieu riche en O₂ :</a:t>
            </a:r>
            <a:br>
              <a:rPr lang="fr-FR" b="1" dirty="0">
                <a:solidFill>
                  <a:schemeClr val="tx1"/>
                </a:solidFill>
                <a:ea typeface="Microsoft GothicNeo" panose="020B0503020000020004" pitchFamily="34" charset="-127"/>
                <a:cs typeface="Microsoft GothicNeo" panose="020B0503020000020004" pitchFamily="34" charset="-127"/>
              </a:rPr>
            </a:br>
            <a:r>
              <a:rPr lang="fr-FR" b="1" dirty="0">
                <a:solidFill>
                  <a:srgbClr val="00B050"/>
                </a:solidFill>
                <a:ea typeface="Microsoft GothicNeo" panose="020B0503020000020004" pitchFamily="34" charset="-127"/>
                <a:cs typeface="Microsoft GothicNeo" panose="020B0503020000020004" pitchFamily="34" charset="-127"/>
              </a:rPr>
              <a:t>les alvéoles</a:t>
            </a:r>
            <a:endParaRPr lang="fr-FR" sz="2800" b="1" dirty="0">
              <a:solidFill>
                <a:srgbClr val="00B050"/>
              </a:solidFill>
              <a:ea typeface="Microsoft GothicNeo" panose="020B0503020000020004" pitchFamily="34" charset="-127"/>
              <a:cs typeface="Microsoft GothicNeo" panose="020B0503020000020004" pitchFamily="34" charset="-127"/>
            </a:endParaRPr>
          </a:p>
        </p:txBody>
      </p:sp>
      <p:sp>
        <p:nvSpPr>
          <p:cNvPr id="30" name="Rectangle 29">
            <a:extLst>
              <a:ext uri="{FF2B5EF4-FFF2-40B4-BE49-F238E27FC236}">
                <a16:creationId xmlns:a16="http://schemas.microsoft.com/office/drawing/2014/main" id="{89F1BA61-BFFB-7036-33CC-31BFB04B9E1A}"/>
              </a:ext>
            </a:extLst>
          </p:cNvPr>
          <p:cNvSpPr/>
          <p:nvPr/>
        </p:nvSpPr>
        <p:spPr>
          <a:xfrm>
            <a:off x="1008004" y="5358339"/>
            <a:ext cx="2234221" cy="312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ea typeface="Microsoft GothicNeo" panose="020B0503020000020004" pitchFamily="34" charset="-127"/>
                <a:cs typeface="Microsoft GothicNeo" panose="020B0503020000020004" pitchFamily="34" charset="-127"/>
              </a:rPr>
              <a:t>milieu pauvre en O₂ :</a:t>
            </a:r>
          </a:p>
          <a:p>
            <a:pPr algn="ctr"/>
            <a:r>
              <a:rPr lang="fr-FR" b="1" dirty="0">
                <a:solidFill>
                  <a:srgbClr val="00B0F0"/>
                </a:solidFill>
                <a:ea typeface="Microsoft GothicNeo" panose="020B0503020000020004" pitchFamily="34" charset="-127"/>
                <a:cs typeface="Microsoft GothicNeo" panose="020B0503020000020004" pitchFamily="34" charset="-127"/>
              </a:rPr>
              <a:t>les cellules</a:t>
            </a:r>
          </a:p>
        </p:txBody>
      </p:sp>
      <p:cxnSp>
        <p:nvCxnSpPr>
          <p:cNvPr id="31" name="Connecteur droit avec flèche 28">
            <a:extLst>
              <a:ext uri="{FF2B5EF4-FFF2-40B4-BE49-F238E27FC236}">
                <a16:creationId xmlns:a16="http://schemas.microsoft.com/office/drawing/2014/main" id="{6E9FB55A-DFBE-0AEC-B070-097B7C6CA315}"/>
              </a:ext>
            </a:extLst>
          </p:cNvPr>
          <p:cNvCxnSpPr>
            <a:cxnSpLocks/>
          </p:cNvCxnSpPr>
          <p:nvPr/>
        </p:nvCxnSpPr>
        <p:spPr>
          <a:xfrm>
            <a:off x="4171608" y="5513913"/>
            <a:ext cx="19478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853735E-A32D-E5D7-BAB0-081AA8866EA1}"/>
              </a:ext>
            </a:extLst>
          </p:cNvPr>
          <p:cNvSpPr/>
          <p:nvPr/>
        </p:nvSpPr>
        <p:spPr>
          <a:xfrm>
            <a:off x="8330909" y="4106703"/>
            <a:ext cx="1900981" cy="6585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chemeClr val="tx1"/>
                </a:solidFill>
                <a:ea typeface="Microsoft GothicNeo" panose="020B0503020000020004" pitchFamily="34" charset="-127"/>
                <a:cs typeface="Microsoft GothicNeo" panose="020B0503020000020004" pitchFamily="34" charset="-127"/>
              </a:rPr>
              <a:t>Formation de </a:t>
            </a:r>
            <a:r>
              <a:rPr lang="fr-FR" b="1" dirty="0">
                <a:solidFill>
                  <a:srgbClr val="7030A0"/>
                </a:solidFill>
                <a:ea typeface="Microsoft GothicNeo" panose="020B0503020000020004" pitchFamily="34" charset="-127"/>
                <a:cs typeface="Microsoft GothicNeo" panose="020B0503020000020004" pitchFamily="34" charset="-127"/>
              </a:rPr>
              <a:t>l’Oxy</a:t>
            </a:r>
            <a:r>
              <a:rPr lang="fr-FR" b="1" dirty="0">
                <a:solidFill>
                  <a:srgbClr val="FF0000"/>
                </a:solidFill>
                <a:ea typeface="Microsoft GothicNeo" panose="020B0503020000020004" pitchFamily="34" charset="-127"/>
                <a:cs typeface="Microsoft GothicNeo" panose="020B0503020000020004" pitchFamily="34" charset="-127"/>
              </a:rPr>
              <a:t>hémoglobine</a:t>
            </a:r>
            <a:endParaRPr lang="fr-FR" sz="2800" b="1" dirty="0">
              <a:solidFill>
                <a:srgbClr val="FF0000"/>
              </a:solidFill>
              <a:ea typeface="Microsoft GothicNeo" panose="020B0503020000020004" pitchFamily="34" charset="-127"/>
              <a:cs typeface="Microsoft GothicNeo" panose="020B0503020000020004" pitchFamily="34" charset="-127"/>
            </a:endParaRPr>
          </a:p>
        </p:txBody>
      </p:sp>
      <p:sp>
        <p:nvSpPr>
          <p:cNvPr id="33" name="Rectangle 32">
            <a:extLst>
              <a:ext uri="{FF2B5EF4-FFF2-40B4-BE49-F238E27FC236}">
                <a16:creationId xmlns:a16="http://schemas.microsoft.com/office/drawing/2014/main" id="{82DD5EAF-19AB-2E3A-71FD-F281300FAFDC}"/>
              </a:ext>
            </a:extLst>
          </p:cNvPr>
          <p:cNvSpPr/>
          <p:nvPr/>
        </p:nvSpPr>
        <p:spPr>
          <a:xfrm>
            <a:off x="8330909" y="5324207"/>
            <a:ext cx="2656639" cy="346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chemeClr val="tx1"/>
                </a:solidFill>
                <a:ea typeface="Microsoft GothicNeo" panose="020B0503020000020004" pitchFamily="34" charset="-127"/>
                <a:cs typeface="Microsoft GothicNeo" panose="020B0503020000020004" pitchFamily="34" charset="-127"/>
              </a:rPr>
              <a:t>Libération du </a:t>
            </a:r>
            <a:r>
              <a:rPr lang="fr-FR" b="1" dirty="0">
                <a:solidFill>
                  <a:srgbClr val="7030A0"/>
                </a:solidFill>
                <a:ea typeface="Microsoft GothicNeo" panose="020B0503020000020004" pitchFamily="34" charset="-127"/>
                <a:cs typeface="Microsoft GothicNeo" panose="020B0503020000020004" pitchFamily="34" charset="-127"/>
              </a:rPr>
              <a:t>dioxygène</a:t>
            </a:r>
            <a:r>
              <a:rPr lang="fr-FR" b="1" dirty="0">
                <a:solidFill>
                  <a:schemeClr val="tx1"/>
                </a:solidFill>
                <a:ea typeface="Microsoft GothicNeo" panose="020B0503020000020004" pitchFamily="34" charset="-127"/>
                <a:cs typeface="Microsoft GothicNeo" panose="020B0503020000020004" pitchFamily="34" charset="-127"/>
              </a:rPr>
              <a:t> par </a:t>
            </a:r>
            <a:r>
              <a:rPr lang="fr-FR" b="1" dirty="0">
                <a:solidFill>
                  <a:srgbClr val="FF0000"/>
                </a:solidFill>
                <a:ea typeface="Microsoft GothicNeo" panose="020B0503020000020004" pitchFamily="34" charset="-127"/>
                <a:cs typeface="Microsoft GothicNeo" panose="020B0503020000020004" pitchFamily="34" charset="-127"/>
              </a:rPr>
              <a:t>l’hémoglobine</a:t>
            </a:r>
          </a:p>
        </p:txBody>
      </p:sp>
    </p:spTree>
    <p:extLst>
      <p:ext uri="{BB962C8B-B14F-4D97-AF65-F5344CB8AC3E}">
        <p14:creationId xmlns:p14="http://schemas.microsoft.com/office/powerpoint/2010/main" val="84769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2" grpId="0" animBg="1"/>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6B84F-2C58-9048-E737-68B7D8CA0F7C}"/>
              </a:ext>
            </a:extLst>
          </p:cNvPr>
          <p:cNvSpPr>
            <a:spLocks noGrp="1"/>
          </p:cNvSpPr>
          <p:nvPr>
            <p:ph idx="1"/>
          </p:nvPr>
        </p:nvSpPr>
        <p:spPr/>
        <p:txBody>
          <a:bodyPr>
            <a:normAutofit fontScale="92500" lnSpcReduction="20000"/>
          </a:bodyPr>
          <a:lstStyle/>
          <a:p>
            <a:pPr algn="just"/>
            <a:r>
              <a:rPr lang="fr-FR" sz="3600" b="1" spc="-50" dirty="0">
                <a:solidFill>
                  <a:srgbClr val="C00000"/>
                </a:solidFill>
                <a:latin typeface="Calibri" panose="020F0502020204030204" pitchFamily="34" charset="0"/>
                <a:ea typeface="+mj-ea"/>
                <a:cs typeface="Calibri" panose="020F0502020204030204" pitchFamily="34" charset="0"/>
              </a:rPr>
              <a:t>Le dioxyde de carbone (CO2) </a:t>
            </a:r>
            <a:r>
              <a:rPr lang="fr-FR" sz="3600" spc="-50" dirty="0">
                <a:solidFill>
                  <a:schemeClr val="tx1"/>
                </a:solidFill>
                <a:latin typeface="Calibri" panose="020F0502020204030204" pitchFamily="34" charset="0"/>
                <a:ea typeface="+mj-ea"/>
                <a:cs typeface="Calibri" panose="020F0502020204030204" pitchFamily="34" charset="0"/>
              </a:rPr>
              <a:t>est transporté par le sang sous trois formes :</a:t>
            </a:r>
          </a:p>
          <a:p>
            <a:pPr algn="just"/>
            <a:r>
              <a:rPr lang="fr-FR" sz="3600" spc="-50" dirty="0">
                <a:solidFill>
                  <a:schemeClr val="tx1"/>
                </a:solidFill>
                <a:latin typeface="Calibri" panose="020F0502020204030204" pitchFamily="34" charset="0"/>
                <a:ea typeface="+mj-ea"/>
                <a:cs typeface="Calibri" panose="020F0502020204030204" pitchFamily="34" charset="0"/>
              </a:rPr>
              <a:t>- 7 à 10% dissous dans le plasma.</a:t>
            </a:r>
          </a:p>
          <a:p>
            <a:pPr algn="just"/>
            <a:r>
              <a:rPr lang="fr-FR" sz="3600" spc="-50" dirty="0">
                <a:solidFill>
                  <a:schemeClr val="tx1"/>
                </a:solidFill>
                <a:latin typeface="Calibri" panose="020F0502020204030204" pitchFamily="34" charset="0"/>
                <a:ea typeface="+mj-ea"/>
                <a:cs typeface="Calibri" panose="020F0502020204030204" pitchFamily="34" charset="0"/>
              </a:rPr>
              <a:t>- 60% à 70% sous forme d’hydrogénocarbonate dissous dans le plasma (HCO3-).</a:t>
            </a:r>
          </a:p>
          <a:p>
            <a:pPr algn="just"/>
            <a:r>
              <a:rPr lang="fr-FR" sz="3600" spc="-50" dirty="0">
                <a:solidFill>
                  <a:schemeClr val="tx1"/>
                </a:solidFill>
                <a:latin typeface="Calibri" panose="020F0502020204030204" pitchFamily="34" charset="0"/>
                <a:ea typeface="+mj-ea"/>
                <a:cs typeface="Calibri" panose="020F0502020204030204" pitchFamily="34" charset="0"/>
              </a:rPr>
              <a:t>- 20% à 30% par les globules rouges combinés à l’hémoglobine sous forme de carbhémoglobine.</a:t>
            </a:r>
          </a:p>
          <a:p>
            <a:pPr algn="just"/>
            <a:r>
              <a:rPr lang="fr-FR" sz="3600" spc="-50" dirty="0">
                <a:solidFill>
                  <a:schemeClr val="tx1"/>
                </a:solidFill>
                <a:latin typeface="Calibri" panose="020F0502020204030204" pitchFamily="34" charset="0"/>
                <a:ea typeface="+mj-ea"/>
                <a:cs typeface="Calibri" panose="020F0502020204030204" pitchFamily="34" charset="0"/>
              </a:rPr>
              <a:t>selon la réaction chimique suivante :</a:t>
            </a:r>
          </a:p>
          <a:p>
            <a:endParaRPr lang="fr-FR" dirty="0"/>
          </a:p>
        </p:txBody>
      </p:sp>
    </p:spTree>
    <p:extLst>
      <p:ext uri="{BB962C8B-B14F-4D97-AF65-F5344CB8AC3E}">
        <p14:creationId xmlns:p14="http://schemas.microsoft.com/office/powerpoint/2010/main" val="616334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EC59BA-3ECA-58B7-AEAB-3592B2CCD136}"/>
              </a:ext>
            </a:extLst>
          </p:cNvPr>
          <p:cNvSpPr/>
          <p:nvPr/>
        </p:nvSpPr>
        <p:spPr>
          <a:xfrm>
            <a:off x="3528552" y="2598998"/>
            <a:ext cx="619125"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ea typeface="+mn-ea"/>
                <a:cs typeface="+mn-cs"/>
              </a:rPr>
              <a:t>Hb</a:t>
            </a:r>
          </a:p>
        </p:txBody>
      </p:sp>
      <p:sp>
        <p:nvSpPr>
          <p:cNvPr id="6" name="Rectangle 5">
            <a:extLst>
              <a:ext uri="{FF2B5EF4-FFF2-40B4-BE49-F238E27FC236}">
                <a16:creationId xmlns:a16="http://schemas.microsoft.com/office/drawing/2014/main" id="{89AD37B4-0BFD-E76B-7693-EB7D3518B3CC}"/>
              </a:ext>
            </a:extLst>
          </p:cNvPr>
          <p:cNvSpPr/>
          <p:nvPr/>
        </p:nvSpPr>
        <p:spPr>
          <a:xfrm>
            <a:off x="4675854" y="2598998"/>
            <a:ext cx="619125"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4472C4"/>
                </a:solidFill>
                <a:effectLst/>
                <a:uLnTx/>
                <a:uFillTx/>
                <a:ea typeface="+mn-ea"/>
                <a:cs typeface="+mn-cs"/>
              </a:rPr>
              <a:t>CO2</a:t>
            </a:r>
          </a:p>
        </p:txBody>
      </p:sp>
      <p:sp>
        <p:nvSpPr>
          <p:cNvPr id="7" name="Rectangle 6">
            <a:extLst>
              <a:ext uri="{FF2B5EF4-FFF2-40B4-BE49-F238E27FC236}">
                <a16:creationId xmlns:a16="http://schemas.microsoft.com/office/drawing/2014/main" id="{9A037BCE-52D1-15D1-EC6C-F11681AAEC27}"/>
              </a:ext>
            </a:extLst>
          </p:cNvPr>
          <p:cNvSpPr/>
          <p:nvPr/>
        </p:nvSpPr>
        <p:spPr>
          <a:xfrm>
            <a:off x="4304839" y="2598998"/>
            <a:ext cx="247650"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ea typeface="+mn-ea"/>
                <a:cs typeface="+mn-cs"/>
              </a:rPr>
              <a:t>+</a:t>
            </a:r>
          </a:p>
        </p:txBody>
      </p:sp>
      <p:sp>
        <p:nvSpPr>
          <p:cNvPr id="8" name="Rectangle 7">
            <a:extLst>
              <a:ext uri="{FF2B5EF4-FFF2-40B4-BE49-F238E27FC236}">
                <a16:creationId xmlns:a16="http://schemas.microsoft.com/office/drawing/2014/main" id="{6D4AD802-71E6-7459-0009-B4395C21CAC8}"/>
              </a:ext>
            </a:extLst>
          </p:cNvPr>
          <p:cNvSpPr/>
          <p:nvPr/>
        </p:nvSpPr>
        <p:spPr>
          <a:xfrm>
            <a:off x="7271877" y="2602967"/>
            <a:ext cx="781050"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err="1">
                <a:ln>
                  <a:noFill/>
                </a:ln>
                <a:solidFill>
                  <a:srgbClr val="FF0000"/>
                </a:solidFill>
                <a:effectLst/>
                <a:uLnTx/>
                <a:uFillTx/>
                <a:ea typeface="+mn-ea"/>
                <a:cs typeface="+mn-cs"/>
              </a:rPr>
              <a:t>Hb</a:t>
            </a:r>
            <a:r>
              <a:rPr kumimoji="0" lang="fr-FR" sz="1400" b="1" i="0" u="none" strike="noStrike" kern="0" cap="none" spc="0" normalizeH="0" baseline="0" noProof="0" dirty="0" err="1">
                <a:ln>
                  <a:noFill/>
                </a:ln>
                <a:solidFill>
                  <a:srgbClr val="0070C0"/>
                </a:solidFill>
                <a:effectLst/>
                <a:uLnTx/>
                <a:uFillTx/>
                <a:ea typeface="+mn-ea"/>
                <a:cs typeface="+mn-cs"/>
              </a:rPr>
              <a:t>C</a:t>
            </a:r>
            <a:r>
              <a:rPr lang="fr-FR" sz="1400" b="1" kern="0" dirty="0">
                <a:solidFill>
                  <a:srgbClr val="4472C4"/>
                </a:solidFill>
              </a:rPr>
              <a:t>O2</a:t>
            </a:r>
          </a:p>
        </p:txBody>
      </p:sp>
      <p:cxnSp>
        <p:nvCxnSpPr>
          <p:cNvPr id="9" name="Connecteur droit avec flèche 8">
            <a:extLst>
              <a:ext uri="{FF2B5EF4-FFF2-40B4-BE49-F238E27FC236}">
                <a16:creationId xmlns:a16="http://schemas.microsoft.com/office/drawing/2014/main" id="{F956D634-EF73-E872-D9D0-8F98ACF8692F}"/>
              </a:ext>
            </a:extLst>
          </p:cNvPr>
          <p:cNvCxnSpPr>
            <a:cxnSpLocks/>
          </p:cNvCxnSpPr>
          <p:nvPr/>
        </p:nvCxnSpPr>
        <p:spPr>
          <a:xfrm>
            <a:off x="5324014" y="2749016"/>
            <a:ext cx="1947863" cy="0"/>
          </a:xfrm>
          <a:prstGeom prst="straightConnector1">
            <a:avLst/>
          </a:prstGeom>
          <a:noFill/>
          <a:ln w="38100" cap="flat" cmpd="sng" algn="ctr">
            <a:solidFill>
              <a:srgbClr val="4472C4"/>
            </a:solidFill>
            <a:prstDash val="solid"/>
            <a:miter lim="800000"/>
            <a:tailEnd type="triangle"/>
          </a:ln>
          <a:effectLst/>
        </p:spPr>
      </p:cxnSp>
      <p:sp>
        <p:nvSpPr>
          <p:cNvPr id="10" name="Rectangle 9">
            <a:extLst>
              <a:ext uri="{FF2B5EF4-FFF2-40B4-BE49-F238E27FC236}">
                <a16:creationId xmlns:a16="http://schemas.microsoft.com/office/drawing/2014/main" id="{D9C52A22-EAD4-A614-36AF-C934855E32AF}"/>
              </a:ext>
            </a:extLst>
          </p:cNvPr>
          <p:cNvSpPr/>
          <p:nvPr/>
        </p:nvSpPr>
        <p:spPr>
          <a:xfrm>
            <a:off x="3403124" y="3669767"/>
            <a:ext cx="876982"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ea typeface="+mn-ea"/>
                <a:cs typeface="+mn-cs"/>
              </a:rPr>
              <a:t>Hb</a:t>
            </a:r>
            <a:r>
              <a:rPr kumimoji="0" lang="fr-FR" sz="1400" b="1" i="0" u="none" strike="noStrike" kern="0" cap="none" spc="0" normalizeH="0" baseline="0" noProof="0" dirty="0">
                <a:ln>
                  <a:noFill/>
                </a:ln>
                <a:solidFill>
                  <a:srgbClr val="0070C0"/>
                </a:solidFill>
                <a:effectLst/>
                <a:uLnTx/>
                <a:uFillTx/>
                <a:ea typeface="+mn-ea"/>
                <a:cs typeface="+mn-cs"/>
              </a:rPr>
              <a:t>C</a:t>
            </a:r>
            <a:r>
              <a:rPr kumimoji="0" lang="fr-FR" sz="1400" b="1" i="0" u="none" strike="noStrike" kern="0" cap="none" spc="0" normalizeH="0" baseline="0" noProof="0" dirty="0">
                <a:ln>
                  <a:noFill/>
                </a:ln>
                <a:solidFill>
                  <a:srgbClr val="4472C4"/>
                </a:solidFill>
                <a:effectLst/>
                <a:uLnTx/>
                <a:uFillTx/>
                <a:ea typeface="+mn-ea"/>
                <a:cs typeface="+mn-cs"/>
              </a:rPr>
              <a:t>O2</a:t>
            </a:r>
          </a:p>
        </p:txBody>
      </p:sp>
      <p:sp>
        <p:nvSpPr>
          <p:cNvPr id="11" name="Rectangle 10">
            <a:extLst>
              <a:ext uri="{FF2B5EF4-FFF2-40B4-BE49-F238E27FC236}">
                <a16:creationId xmlns:a16="http://schemas.microsoft.com/office/drawing/2014/main" id="{3DBFD541-143B-4795-B789-20521C0939A4}"/>
              </a:ext>
            </a:extLst>
          </p:cNvPr>
          <p:cNvSpPr/>
          <p:nvPr/>
        </p:nvSpPr>
        <p:spPr>
          <a:xfrm>
            <a:off x="5949688" y="3637223"/>
            <a:ext cx="619125"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0000"/>
                </a:solidFill>
                <a:effectLst/>
                <a:uLnTx/>
                <a:uFillTx/>
                <a:ea typeface="+mn-ea"/>
                <a:cs typeface="+mn-cs"/>
              </a:rPr>
              <a:t>Hb</a:t>
            </a:r>
          </a:p>
        </p:txBody>
      </p:sp>
      <p:sp>
        <p:nvSpPr>
          <p:cNvPr id="12" name="Rectangle 11">
            <a:extLst>
              <a:ext uri="{FF2B5EF4-FFF2-40B4-BE49-F238E27FC236}">
                <a16:creationId xmlns:a16="http://schemas.microsoft.com/office/drawing/2014/main" id="{03871B8C-B1A4-5805-A50A-B0B33C3764BE}"/>
              </a:ext>
            </a:extLst>
          </p:cNvPr>
          <p:cNvSpPr/>
          <p:nvPr/>
        </p:nvSpPr>
        <p:spPr>
          <a:xfrm>
            <a:off x="7111738" y="3637223"/>
            <a:ext cx="619125"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4472C4"/>
                </a:solidFill>
                <a:effectLst/>
                <a:uLnTx/>
                <a:uFillTx/>
                <a:ea typeface="+mn-ea"/>
                <a:cs typeface="+mn-cs"/>
              </a:rPr>
              <a:t>CO2</a:t>
            </a:r>
          </a:p>
        </p:txBody>
      </p:sp>
      <p:sp>
        <p:nvSpPr>
          <p:cNvPr id="13" name="Rectangle 12">
            <a:extLst>
              <a:ext uri="{FF2B5EF4-FFF2-40B4-BE49-F238E27FC236}">
                <a16:creationId xmlns:a16="http://schemas.microsoft.com/office/drawing/2014/main" id="{04805CCF-5583-E82A-91D6-D3DC75441254}"/>
              </a:ext>
            </a:extLst>
          </p:cNvPr>
          <p:cNvSpPr/>
          <p:nvPr/>
        </p:nvSpPr>
        <p:spPr>
          <a:xfrm>
            <a:off x="6725975" y="3637223"/>
            <a:ext cx="247650" cy="314325"/>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ea typeface="+mn-ea"/>
                <a:cs typeface="+mn-cs"/>
              </a:rPr>
              <a:t>+</a:t>
            </a:r>
          </a:p>
        </p:txBody>
      </p:sp>
      <p:sp>
        <p:nvSpPr>
          <p:cNvPr id="14" name="Rectangle 13">
            <a:extLst>
              <a:ext uri="{FF2B5EF4-FFF2-40B4-BE49-F238E27FC236}">
                <a16:creationId xmlns:a16="http://schemas.microsoft.com/office/drawing/2014/main" id="{10E1B0A6-6925-B20D-A73E-71511D31612C}"/>
              </a:ext>
            </a:extLst>
          </p:cNvPr>
          <p:cNvSpPr/>
          <p:nvPr/>
        </p:nvSpPr>
        <p:spPr>
          <a:xfrm>
            <a:off x="1097280" y="2598997"/>
            <a:ext cx="2274110" cy="314325"/>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prstClr val="black"/>
                </a:solidFill>
                <a:effectLst/>
                <a:uLnTx/>
                <a:uFillTx/>
                <a:ea typeface="Microsoft GothicNeo" panose="020B0503020000020004" pitchFamily="34" charset="-127"/>
                <a:cs typeface="Microsoft GothicNeo" panose="020B0503020000020004" pitchFamily="34" charset="-127"/>
              </a:rPr>
              <a:t>milieu riche en CO₂ :</a:t>
            </a:r>
            <a:br>
              <a:rPr kumimoji="0" lang="fr-FR" b="1" i="0" u="none" strike="noStrike" kern="0" cap="none" spc="0" normalizeH="0" baseline="0" noProof="0" dirty="0">
                <a:ln>
                  <a:noFill/>
                </a:ln>
                <a:solidFill>
                  <a:prstClr val="black"/>
                </a:solidFill>
                <a:effectLst/>
                <a:uLnTx/>
                <a:uFillTx/>
                <a:ea typeface="Microsoft GothicNeo" panose="020B0503020000020004" pitchFamily="34" charset="-127"/>
                <a:cs typeface="Microsoft GothicNeo" panose="020B0503020000020004" pitchFamily="34" charset="-127"/>
              </a:rPr>
            </a:br>
            <a:r>
              <a:rPr kumimoji="0" lang="fr-FR" b="1" i="0" u="none" strike="noStrike" kern="0" cap="none" spc="0" normalizeH="0" baseline="0" noProof="0" dirty="0">
                <a:ln>
                  <a:noFill/>
                </a:ln>
                <a:solidFill>
                  <a:srgbClr val="00B0F0"/>
                </a:solidFill>
                <a:effectLst/>
                <a:uLnTx/>
                <a:uFillTx/>
                <a:ea typeface="Microsoft GothicNeo" panose="020B0503020000020004" pitchFamily="34" charset="-127"/>
                <a:cs typeface="Microsoft GothicNeo" panose="020B0503020000020004" pitchFamily="34" charset="-127"/>
              </a:rPr>
              <a:t>les cellules</a:t>
            </a:r>
          </a:p>
        </p:txBody>
      </p:sp>
      <p:sp>
        <p:nvSpPr>
          <p:cNvPr id="15" name="Rectangle 14">
            <a:extLst>
              <a:ext uri="{FF2B5EF4-FFF2-40B4-BE49-F238E27FC236}">
                <a16:creationId xmlns:a16="http://schemas.microsoft.com/office/drawing/2014/main" id="{35FE07CA-C6FE-B523-9139-EBA07EC9D737}"/>
              </a:ext>
            </a:extLst>
          </p:cNvPr>
          <p:cNvSpPr/>
          <p:nvPr/>
        </p:nvSpPr>
        <p:spPr>
          <a:xfrm>
            <a:off x="957255" y="3669768"/>
            <a:ext cx="2344123" cy="398740"/>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prstClr val="black"/>
                </a:solidFill>
                <a:effectLst/>
                <a:uLnTx/>
                <a:uFillTx/>
                <a:ea typeface="Microsoft GothicNeo" panose="020B0503020000020004" pitchFamily="34" charset="-127"/>
                <a:cs typeface="Microsoft GothicNeo" panose="020B0503020000020004" pitchFamily="34" charset="-127"/>
              </a:rPr>
              <a:t>milieu pauvre en CO₂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00B050"/>
                </a:solidFill>
                <a:effectLst/>
                <a:uLnTx/>
                <a:uFillTx/>
                <a:ea typeface="Microsoft GothicNeo" panose="020B0503020000020004" pitchFamily="34" charset="-127"/>
                <a:cs typeface="Microsoft GothicNeo" panose="020B0503020000020004" pitchFamily="34" charset="-127"/>
              </a:rPr>
              <a:t>les alvéoles</a:t>
            </a:r>
          </a:p>
        </p:txBody>
      </p:sp>
      <p:cxnSp>
        <p:nvCxnSpPr>
          <p:cNvPr id="16" name="Connecteur droit avec flèche 15">
            <a:extLst>
              <a:ext uri="{FF2B5EF4-FFF2-40B4-BE49-F238E27FC236}">
                <a16:creationId xmlns:a16="http://schemas.microsoft.com/office/drawing/2014/main" id="{B31C9419-AB7B-5BC2-7A05-221BF47151ED}"/>
              </a:ext>
            </a:extLst>
          </p:cNvPr>
          <p:cNvCxnSpPr>
            <a:cxnSpLocks/>
          </p:cNvCxnSpPr>
          <p:nvPr/>
        </p:nvCxnSpPr>
        <p:spPr>
          <a:xfrm>
            <a:off x="4321047" y="3826929"/>
            <a:ext cx="1613893" cy="0"/>
          </a:xfrm>
          <a:prstGeom prst="straightConnector1">
            <a:avLst/>
          </a:prstGeom>
          <a:noFill/>
          <a:ln w="38100" cap="flat" cmpd="sng" algn="ctr">
            <a:solidFill>
              <a:srgbClr val="4472C4"/>
            </a:solidFill>
            <a:prstDash val="solid"/>
            <a:miter lim="800000"/>
            <a:tailEnd type="triangle"/>
          </a:ln>
          <a:effectLst/>
        </p:spPr>
      </p:cxnSp>
      <p:sp>
        <p:nvSpPr>
          <p:cNvPr id="17" name="Rectangle 16">
            <a:extLst>
              <a:ext uri="{FF2B5EF4-FFF2-40B4-BE49-F238E27FC236}">
                <a16:creationId xmlns:a16="http://schemas.microsoft.com/office/drawing/2014/main" id="{F0FB1237-8848-05D7-4E55-A9154818269C}"/>
              </a:ext>
            </a:extLst>
          </p:cNvPr>
          <p:cNvSpPr/>
          <p:nvPr/>
        </p:nvSpPr>
        <p:spPr>
          <a:xfrm>
            <a:off x="8306828" y="2548711"/>
            <a:ext cx="2089249" cy="364611"/>
          </a:xfrm>
          <a:prstGeom prst="rect">
            <a:avLst/>
          </a:prstGeom>
          <a:solidFill>
            <a:schemeClr val="bg1"/>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prstClr val="black"/>
                </a:solidFill>
                <a:effectLst/>
                <a:uLnTx/>
                <a:uFillTx/>
                <a:ea typeface="Microsoft GothicNeo" panose="020B0503020000020004" pitchFamily="34" charset="-127"/>
                <a:cs typeface="Microsoft GothicNeo" panose="020B0503020000020004" pitchFamily="34" charset="-127"/>
              </a:rPr>
              <a:t>Formation de </a:t>
            </a:r>
            <a:r>
              <a:rPr kumimoji="0" lang="fr-FR" b="1" i="0" u="none" strike="noStrike" kern="0" cap="none" spc="0" normalizeH="0" baseline="0" noProof="0" dirty="0">
                <a:ln>
                  <a:noFill/>
                </a:ln>
                <a:solidFill>
                  <a:srgbClr val="4472C4"/>
                </a:solidFill>
                <a:effectLst/>
                <a:uLnTx/>
                <a:uFillTx/>
                <a:ea typeface="Microsoft GothicNeo" panose="020B0503020000020004" pitchFamily="34" charset="-127"/>
                <a:cs typeface="Microsoft GothicNeo" panose="020B0503020000020004" pitchFamily="34" charset="-127"/>
              </a:rPr>
              <a:t>carb</a:t>
            </a:r>
            <a:r>
              <a:rPr kumimoji="0" lang="fr-FR" b="1" i="0" u="none" strike="noStrike" kern="0" cap="none" spc="0" normalizeH="0" baseline="0" noProof="0" dirty="0">
                <a:ln>
                  <a:noFill/>
                </a:ln>
                <a:solidFill>
                  <a:srgbClr val="FF0000"/>
                </a:solidFill>
                <a:effectLst/>
                <a:uLnTx/>
                <a:uFillTx/>
                <a:ea typeface="Microsoft GothicNeo" panose="020B0503020000020004" pitchFamily="34" charset="-127"/>
                <a:cs typeface="Microsoft GothicNeo" panose="020B0503020000020004" pitchFamily="34" charset="-127"/>
              </a:rPr>
              <a:t>hémoglobine</a:t>
            </a:r>
          </a:p>
        </p:txBody>
      </p:sp>
      <p:sp>
        <p:nvSpPr>
          <p:cNvPr id="18" name="Rectangle 17">
            <a:extLst>
              <a:ext uri="{FF2B5EF4-FFF2-40B4-BE49-F238E27FC236}">
                <a16:creationId xmlns:a16="http://schemas.microsoft.com/office/drawing/2014/main" id="{A02E6BDC-F436-A1AE-7DB0-BA23EE7EA947}"/>
              </a:ext>
            </a:extLst>
          </p:cNvPr>
          <p:cNvSpPr/>
          <p:nvPr/>
        </p:nvSpPr>
        <p:spPr>
          <a:xfrm>
            <a:off x="7975239" y="3585350"/>
            <a:ext cx="3454761" cy="483158"/>
          </a:xfrm>
          <a:prstGeom prst="rect">
            <a:avLst/>
          </a:prstGeom>
          <a:solidFill>
            <a:schemeClr val="bg1"/>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prstClr val="black"/>
                </a:solidFill>
                <a:effectLst/>
                <a:uLnTx/>
                <a:uFillTx/>
                <a:ea typeface="Microsoft GothicNeo" panose="020B0503020000020004" pitchFamily="34" charset="-127"/>
                <a:cs typeface="Microsoft GothicNeo" panose="020B0503020000020004" pitchFamily="34" charset="-127"/>
              </a:rPr>
              <a:t>Libération du </a:t>
            </a:r>
            <a:r>
              <a:rPr kumimoji="0" lang="fr-FR" b="1" i="0" u="none" strike="noStrike" kern="0" cap="none" spc="0" normalizeH="0" baseline="0" noProof="0" dirty="0">
                <a:ln>
                  <a:noFill/>
                </a:ln>
                <a:solidFill>
                  <a:srgbClr val="4472C4"/>
                </a:solidFill>
                <a:effectLst/>
                <a:uLnTx/>
                <a:uFillTx/>
                <a:ea typeface="Microsoft GothicNeo" panose="020B0503020000020004" pitchFamily="34" charset="-127"/>
                <a:cs typeface="Microsoft GothicNeo" panose="020B0503020000020004" pitchFamily="34" charset="-127"/>
              </a:rPr>
              <a:t>dioxyde de carbone </a:t>
            </a:r>
            <a:r>
              <a:rPr kumimoji="0" lang="fr-FR" b="1" i="0" u="none" strike="noStrike" kern="0" cap="none" spc="0" normalizeH="0" baseline="0" noProof="0" dirty="0">
                <a:ln>
                  <a:noFill/>
                </a:ln>
                <a:solidFill>
                  <a:prstClr val="black"/>
                </a:solidFill>
                <a:effectLst/>
                <a:uLnTx/>
                <a:uFillTx/>
                <a:ea typeface="Microsoft GothicNeo" panose="020B0503020000020004" pitchFamily="34" charset="-127"/>
                <a:cs typeface="Microsoft GothicNeo" panose="020B0503020000020004" pitchFamily="34" charset="-127"/>
              </a:rPr>
              <a:t>par </a:t>
            </a:r>
            <a:r>
              <a:rPr kumimoji="0" lang="fr-FR" b="1" i="0" u="none" strike="noStrike" kern="0" cap="none" spc="0" normalizeH="0" baseline="0" noProof="0" dirty="0">
                <a:ln>
                  <a:noFill/>
                </a:ln>
                <a:solidFill>
                  <a:srgbClr val="FF0000"/>
                </a:solidFill>
                <a:effectLst/>
                <a:uLnTx/>
                <a:uFillTx/>
                <a:ea typeface="Microsoft GothicNeo" panose="020B0503020000020004" pitchFamily="34" charset="-127"/>
                <a:cs typeface="Microsoft GothicNeo" panose="020B0503020000020004" pitchFamily="34" charset="-127"/>
              </a:rPr>
              <a:t>l’hémoglobine</a:t>
            </a:r>
          </a:p>
        </p:txBody>
      </p:sp>
    </p:spTree>
    <p:extLst>
      <p:ext uri="{BB962C8B-B14F-4D97-AF65-F5344CB8AC3E}">
        <p14:creationId xmlns:p14="http://schemas.microsoft.com/office/powerpoint/2010/main" val="26067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Une image contenant texte, intérieur, décoré, peint&#10;&#10;Description générée automatiquement">
            <a:extLst>
              <a:ext uri="{FF2B5EF4-FFF2-40B4-BE49-F238E27FC236}">
                <a16:creationId xmlns:a16="http://schemas.microsoft.com/office/drawing/2014/main" id="{24BB10D0-FC19-BF67-9AAB-EC09BF2CEF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551" b="9150"/>
          <a:stretch/>
        </p:blipFill>
        <p:spPr bwMode="auto">
          <a:xfrm>
            <a:off x="6201393"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p:nvPr>
        </p:nvSpPr>
        <p:spPr>
          <a:xfrm>
            <a:off x="824856" y="533504"/>
            <a:ext cx="10083142" cy="1293028"/>
          </a:xfrm>
          <a:noFill/>
        </p:spPr>
        <p:txBody>
          <a:bodyPr>
            <a:noAutofit/>
          </a:bodyPr>
          <a:lstStyle/>
          <a:p>
            <a:r>
              <a:rPr lang="fr-FR" sz="40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 L ’appareil circulatoire :</a:t>
            </a:r>
            <a:endParaRPr lang="fr-FR" sz="4000" b="1" dirty="0">
              <a:ln>
                <a:solidFill>
                  <a:schemeClr val="tx1">
                    <a:alpha val="47000"/>
                  </a:schemeClr>
                </a:solidFill>
              </a:ln>
              <a:solidFill>
                <a:schemeClr val="tx1"/>
              </a:solidFill>
              <a:latin typeface="Calibri" panose="020F0502020204030204" pitchFamily="34" charset="0"/>
              <a:ea typeface="+mn-ea"/>
              <a:cs typeface="Calibri" panose="020F0502020204030204" pitchFamily="34" charset="0"/>
            </a:endParaRPr>
          </a:p>
        </p:txBody>
      </p:sp>
      <p:sp>
        <p:nvSpPr>
          <p:cNvPr id="3" name="Espace réservé du contenu 2"/>
          <p:cNvSpPr>
            <a:spLocks noGrp="1"/>
          </p:cNvSpPr>
          <p:nvPr>
            <p:ph idx="1"/>
          </p:nvPr>
        </p:nvSpPr>
        <p:spPr>
          <a:xfrm>
            <a:off x="824856" y="2027091"/>
            <a:ext cx="5325221" cy="3909357"/>
          </a:xfrm>
        </p:spPr>
        <p:txBody>
          <a:bodyPr>
            <a:normAutofit/>
          </a:bodyPr>
          <a:lstStyle/>
          <a:p>
            <a:pPr marL="0" indent="0" algn="just">
              <a:buNone/>
            </a:pPr>
            <a:r>
              <a:rPr lang="fr-FR" sz="3600" b="1" spc="-50" dirty="0">
                <a:solidFill>
                  <a:srgbClr val="00602B"/>
                </a:solidFill>
                <a:latin typeface="Calibri" panose="020F0502020204030204" pitchFamily="34" charset="0"/>
                <a:ea typeface="+mj-ea"/>
                <a:cs typeface="Calibri" panose="020F0502020204030204" pitchFamily="34" charset="0"/>
              </a:rPr>
              <a:t>1) Le cœur :</a:t>
            </a:r>
          </a:p>
          <a:p>
            <a:pPr marL="0" indent="0" algn="just">
              <a:buNone/>
            </a:pPr>
            <a:r>
              <a:rPr lang="fr-FR" sz="3600" spc="-50" dirty="0">
                <a:solidFill>
                  <a:schemeClr val="tx1"/>
                </a:solidFill>
                <a:latin typeface="Calibri" panose="020F0502020204030204" pitchFamily="34" charset="0"/>
                <a:ea typeface="+mj-ea"/>
                <a:cs typeface="Calibri" panose="020F0502020204030204" pitchFamily="34" charset="0"/>
              </a:rPr>
              <a:t>Un organe musculaire creux assure la circulation sanguine en pompant le sang vers les vaisseaux sanguins à travers des contractions rythmiques.</a:t>
            </a:r>
          </a:p>
          <a:p>
            <a:pPr marL="0" indent="0" algn="just">
              <a:buNone/>
            </a:pPr>
            <a:endParaRPr lang="fr-FR" sz="3600" b="1" spc="-50" dirty="0">
              <a:solidFill>
                <a:srgbClr val="00602B"/>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20489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439C3E-EC75-9C1E-D001-FFA21E849DB7}"/>
              </a:ext>
            </a:extLst>
          </p:cNvPr>
          <p:cNvPicPr>
            <a:picLocks noGrp="1" noChangeAspect="1"/>
          </p:cNvPicPr>
          <p:nvPr>
            <p:ph idx="1"/>
          </p:nvPr>
        </p:nvPicPr>
        <p:blipFill>
          <a:blip r:embed="rId2"/>
          <a:stretch>
            <a:fillRect/>
          </a:stretch>
        </p:blipFill>
        <p:spPr>
          <a:xfrm>
            <a:off x="4294064" y="1061884"/>
            <a:ext cx="7571526" cy="5131569"/>
          </a:xfrm>
        </p:spPr>
      </p:pic>
      <p:sp>
        <p:nvSpPr>
          <p:cNvPr id="6" name="Rectangle: Rounded Corners 5">
            <a:extLst>
              <a:ext uri="{FF2B5EF4-FFF2-40B4-BE49-F238E27FC236}">
                <a16:creationId xmlns:a16="http://schemas.microsoft.com/office/drawing/2014/main" id="{57327856-B27D-01AF-F6D5-F91CAED9017D}"/>
              </a:ext>
            </a:extLst>
          </p:cNvPr>
          <p:cNvSpPr/>
          <p:nvPr/>
        </p:nvSpPr>
        <p:spPr>
          <a:xfrm>
            <a:off x="9881419" y="2661093"/>
            <a:ext cx="1268362" cy="332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Rounded Corners 6">
            <a:extLst>
              <a:ext uri="{FF2B5EF4-FFF2-40B4-BE49-F238E27FC236}">
                <a16:creationId xmlns:a16="http://schemas.microsoft.com/office/drawing/2014/main" id="{559EFC5C-C0DE-DE41-CB9E-F61159618690}"/>
              </a:ext>
            </a:extLst>
          </p:cNvPr>
          <p:cNvSpPr/>
          <p:nvPr/>
        </p:nvSpPr>
        <p:spPr>
          <a:xfrm>
            <a:off x="9881419" y="3518772"/>
            <a:ext cx="1268362" cy="332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F1D853C8-BD1E-6CEC-8579-52A052EEA26B}"/>
              </a:ext>
            </a:extLst>
          </p:cNvPr>
          <p:cNvSpPr/>
          <p:nvPr/>
        </p:nvSpPr>
        <p:spPr>
          <a:xfrm>
            <a:off x="9881418" y="3832017"/>
            <a:ext cx="1401097"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013FA757-19BC-A17B-8F83-A0F729FB97AD}"/>
              </a:ext>
            </a:extLst>
          </p:cNvPr>
          <p:cNvSpPr/>
          <p:nvPr/>
        </p:nvSpPr>
        <p:spPr>
          <a:xfrm>
            <a:off x="9881418" y="4407204"/>
            <a:ext cx="1401097"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97E96701-0E50-5925-ACF8-641BDAC3D1CA}"/>
              </a:ext>
            </a:extLst>
          </p:cNvPr>
          <p:cNvSpPr/>
          <p:nvPr/>
        </p:nvSpPr>
        <p:spPr>
          <a:xfrm>
            <a:off x="4886631" y="1719397"/>
            <a:ext cx="1558414"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149658A8-9688-2B97-B2C6-B36355CB80C5}"/>
              </a:ext>
            </a:extLst>
          </p:cNvPr>
          <p:cNvSpPr/>
          <p:nvPr/>
        </p:nvSpPr>
        <p:spPr>
          <a:xfrm>
            <a:off x="4886631" y="2192894"/>
            <a:ext cx="1558414"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2F8CA623-1536-C4F0-F408-648826BDD98B}"/>
              </a:ext>
            </a:extLst>
          </p:cNvPr>
          <p:cNvSpPr/>
          <p:nvPr/>
        </p:nvSpPr>
        <p:spPr>
          <a:xfrm>
            <a:off x="4756522" y="2641510"/>
            <a:ext cx="1558414"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F36851AA-6591-17D0-77BE-EC5A29691989}"/>
              </a:ext>
            </a:extLst>
          </p:cNvPr>
          <p:cNvSpPr/>
          <p:nvPr/>
        </p:nvSpPr>
        <p:spPr>
          <a:xfrm>
            <a:off x="4662310" y="3124992"/>
            <a:ext cx="1782735"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Rounded Corners 13">
            <a:extLst>
              <a:ext uri="{FF2B5EF4-FFF2-40B4-BE49-F238E27FC236}">
                <a16:creationId xmlns:a16="http://schemas.microsoft.com/office/drawing/2014/main" id="{B1243AC0-AD71-9A8E-D19F-B5C2033A5F17}"/>
              </a:ext>
            </a:extLst>
          </p:cNvPr>
          <p:cNvSpPr/>
          <p:nvPr/>
        </p:nvSpPr>
        <p:spPr>
          <a:xfrm>
            <a:off x="4792420" y="3777946"/>
            <a:ext cx="1652625"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Rounded Corners 14">
            <a:extLst>
              <a:ext uri="{FF2B5EF4-FFF2-40B4-BE49-F238E27FC236}">
                <a16:creationId xmlns:a16="http://schemas.microsoft.com/office/drawing/2014/main" id="{91B38AA6-3292-8079-C86B-3E2DBEF7101B}"/>
              </a:ext>
            </a:extLst>
          </p:cNvPr>
          <p:cNvSpPr/>
          <p:nvPr/>
        </p:nvSpPr>
        <p:spPr>
          <a:xfrm>
            <a:off x="4644361" y="4712123"/>
            <a:ext cx="1782735" cy="4386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6A4A1A4B-B8F3-F648-2750-C2576803805C}"/>
              </a:ext>
            </a:extLst>
          </p:cNvPr>
          <p:cNvSpPr>
            <a:spLocks noGrp="1"/>
          </p:cNvSpPr>
          <p:nvPr>
            <p:ph type="title"/>
          </p:nvPr>
        </p:nvSpPr>
        <p:spPr/>
        <p:txBody>
          <a:bodyPr>
            <a:normAutofit/>
          </a:bodyPr>
          <a:lstStyle/>
          <a:p>
            <a:r>
              <a:rPr lang="fr-FR" sz="4000" b="1" dirty="0"/>
              <a:t>L’organisation du cœur : </a:t>
            </a:r>
          </a:p>
        </p:txBody>
      </p:sp>
    </p:spTree>
    <p:extLst>
      <p:ext uri="{BB962C8B-B14F-4D97-AF65-F5344CB8AC3E}">
        <p14:creationId xmlns:p14="http://schemas.microsoft.com/office/powerpoint/2010/main" val="3859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29545C3-6499-89A1-28C0-E2557D99A715}"/>
              </a:ext>
            </a:extLst>
          </p:cNvPr>
          <p:cNvPicPr>
            <a:picLocks noChangeAspect="1"/>
          </p:cNvPicPr>
          <p:nvPr/>
        </p:nvPicPr>
        <p:blipFill>
          <a:blip r:embed="rId2"/>
          <a:stretch>
            <a:fillRect/>
          </a:stretch>
        </p:blipFill>
        <p:spPr>
          <a:xfrm>
            <a:off x="3032571" y="578378"/>
            <a:ext cx="8807609" cy="5701243"/>
          </a:xfrm>
          <a:prstGeom prst="rect">
            <a:avLst/>
          </a:prstGeom>
        </p:spPr>
      </p:pic>
      <p:sp>
        <p:nvSpPr>
          <p:cNvPr id="2" name="Title 1">
            <a:extLst>
              <a:ext uri="{FF2B5EF4-FFF2-40B4-BE49-F238E27FC236}">
                <a16:creationId xmlns:a16="http://schemas.microsoft.com/office/drawing/2014/main" id="{6A4A1A4B-B8F3-F648-2750-C2576803805C}"/>
              </a:ext>
            </a:extLst>
          </p:cNvPr>
          <p:cNvSpPr>
            <a:spLocks noGrp="1"/>
          </p:cNvSpPr>
          <p:nvPr>
            <p:ph type="title"/>
          </p:nvPr>
        </p:nvSpPr>
        <p:spPr/>
        <p:txBody>
          <a:bodyPr>
            <a:normAutofit/>
          </a:bodyPr>
          <a:lstStyle/>
          <a:p>
            <a:r>
              <a:rPr lang="fr-FR" sz="4000" b="1" dirty="0"/>
              <a:t>L’organisation du cœur : </a:t>
            </a:r>
          </a:p>
        </p:txBody>
      </p:sp>
      <p:sp>
        <p:nvSpPr>
          <p:cNvPr id="20" name="Rectangle: Rounded Corners 19">
            <a:extLst>
              <a:ext uri="{FF2B5EF4-FFF2-40B4-BE49-F238E27FC236}">
                <a16:creationId xmlns:a16="http://schemas.microsoft.com/office/drawing/2014/main" id="{C5305E23-A89A-1EC9-0FF0-8990A372A101}"/>
              </a:ext>
            </a:extLst>
          </p:cNvPr>
          <p:cNvSpPr/>
          <p:nvPr/>
        </p:nvSpPr>
        <p:spPr>
          <a:xfrm>
            <a:off x="9408819" y="1663534"/>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Rounded Corners 20">
            <a:extLst>
              <a:ext uri="{FF2B5EF4-FFF2-40B4-BE49-F238E27FC236}">
                <a16:creationId xmlns:a16="http://schemas.microsoft.com/office/drawing/2014/main" id="{245358FD-228D-0009-FC3B-C4B02185E478}"/>
              </a:ext>
            </a:extLst>
          </p:cNvPr>
          <p:cNvSpPr/>
          <p:nvPr/>
        </p:nvSpPr>
        <p:spPr>
          <a:xfrm>
            <a:off x="9408819" y="1953588"/>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Rounded Corners 21">
            <a:extLst>
              <a:ext uri="{FF2B5EF4-FFF2-40B4-BE49-F238E27FC236}">
                <a16:creationId xmlns:a16="http://schemas.microsoft.com/office/drawing/2014/main" id="{CB593769-481C-C9B8-7067-10CD76A7276B}"/>
              </a:ext>
            </a:extLst>
          </p:cNvPr>
          <p:cNvSpPr/>
          <p:nvPr/>
        </p:nvSpPr>
        <p:spPr>
          <a:xfrm>
            <a:off x="9408818" y="2242104"/>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Rounded Corners 22">
            <a:extLst>
              <a:ext uri="{FF2B5EF4-FFF2-40B4-BE49-F238E27FC236}">
                <a16:creationId xmlns:a16="http://schemas.microsoft.com/office/drawing/2014/main" id="{3E0B6E75-898B-0E37-A92F-E952A30706F8}"/>
              </a:ext>
            </a:extLst>
          </p:cNvPr>
          <p:cNvSpPr/>
          <p:nvPr/>
        </p:nvSpPr>
        <p:spPr>
          <a:xfrm>
            <a:off x="9408818" y="2644688"/>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Rounded Corners 23">
            <a:extLst>
              <a:ext uri="{FF2B5EF4-FFF2-40B4-BE49-F238E27FC236}">
                <a16:creationId xmlns:a16="http://schemas.microsoft.com/office/drawing/2014/main" id="{88019EF7-C0BB-17D5-8BED-455274B7B142}"/>
              </a:ext>
            </a:extLst>
          </p:cNvPr>
          <p:cNvSpPr/>
          <p:nvPr/>
        </p:nvSpPr>
        <p:spPr>
          <a:xfrm>
            <a:off x="9376593" y="3516680"/>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Rounded Corners 24">
            <a:extLst>
              <a:ext uri="{FF2B5EF4-FFF2-40B4-BE49-F238E27FC236}">
                <a16:creationId xmlns:a16="http://schemas.microsoft.com/office/drawing/2014/main" id="{1355D939-1F94-4835-44AA-475912207A14}"/>
              </a:ext>
            </a:extLst>
          </p:cNvPr>
          <p:cNvSpPr/>
          <p:nvPr/>
        </p:nvSpPr>
        <p:spPr>
          <a:xfrm>
            <a:off x="9376593" y="4011942"/>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Rounded Corners 25">
            <a:extLst>
              <a:ext uri="{FF2B5EF4-FFF2-40B4-BE49-F238E27FC236}">
                <a16:creationId xmlns:a16="http://schemas.microsoft.com/office/drawing/2014/main" id="{0976267A-CFAC-D661-8F0D-774DD23AB820}"/>
              </a:ext>
            </a:extLst>
          </p:cNvPr>
          <p:cNvSpPr/>
          <p:nvPr/>
        </p:nvSpPr>
        <p:spPr>
          <a:xfrm>
            <a:off x="3420092" y="2456998"/>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Rounded Corners 26">
            <a:extLst>
              <a:ext uri="{FF2B5EF4-FFF2-40B4-BE49-F238E27FC236}">
                <a16:creationId xmlns:a16="http://schemas.microsoft.com/office/drawing/2014/main" id="{D547D3AD-A0C2-ED40-7D2E-DC56CB8F247B}"/>
              </a:ext>
            </a:extLst>
          </p:cNvPr>
          <p:cNvSpPr/>
          <p:nvPr/>
        </p:nvSpPr>
        <p:spPr>
          <a:xfrm>
            <a:off x="3420092" y="3389123"/>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Rounded Corners 27">
            <a:extLst>
              <a:ext uri="{FF2B5EF4-FFF2-40B4-BE49-F238E27FC236}">
                <a16:creationId xmlns:a16="http://schemas.microsoft.com/office/drawing/2014/main" id="{D86D5649-DF81-CF71-AA0C-6BEE04178F55}"/>
              </a:ext>
            </a:extLst>
          </p:cNvPr>
          <p:cNvSpPr/>
          <p:nvPr/>
        </p:nvSpPr>
        <p:spPr>
          <a:xfrm>
            <a:off x="3420092" y="3902247"/>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Rounded Corners 28">
            <a:extLst>
              <a:ext uri="{FF2B5EF4-FFF2-40B4-BE49-F238E27FC236}">
                <a16:creationId xmlns:a16="http://schemas.microsoft.com/office/drawing/2014/main" id="{D3D68950-B677-18B2-D2D9-2A33F7CE85DD}"/>
              </a:ext>
            </a:extLst>
          </p:cNvPr>
          <p:cNvSpPr/>
          <p:nvPr/>
        </p:nvSpPr>
        <p:spPr>
          <a:xfrm>
            <a:off x="3420091" y="4460458"/>
            <a:ext cx="1929513" cy="2347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7222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3"/>
                                        </p:tgtEl>
                                      </p:cBhvr>
                                    </p:animEffect>
                                    <p:set>
                                      <p:cBhvr>
                                        <p:cTn id="22" dur="1" fill="hold">
                                          <p:stCondLst>
                                            <p:cond delay="499"/>
                                          </p:stCondLst>
                                        </p:cTn>
                                        <p:tgtEl>
                                          <p:spTgt spid="2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5"/>
                                        </p:tgtEl>
                                      </p:cBhvr>
                                    </p:animEffect>
                                    <p:set>
                                      <p:cBhvr>
                                        <p:cTn id="32" dur="1" fill="hold">
                                          <p:stCondLst>
                                            <p:cond delay="499"/>
                                          </p:stCondLst>
                                        </p:cTn>
                                        <p:tgtEl>
                                          <p:spTgt spid="2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6"/>
                                        </p:tgtEl>
                                      </p:cBhvr>
                                    </p:animEffect>
                                    <p:set>
                                      <p:cBhvr>
                                        <p:cTn id="37" dur="1" fill="hold">
                                          <p:stCondLst>
                                            <p:cond delay="499"/>
                                          </p:stCondLst>
                                        </p:cTn>
                                        <p:tgtEl>
                                          <p:spTgt spid="2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27"/>
                                        </p:tgtEl>
                                      </p:cBhvr>
                                    </p:animEffect>
                                    <p:set>
                                      <p:cBhvr>
                                        <p:cTn id="42" dur="1" fill="hold">
                                          <p:stCondLst>
                                            <p:cond delay="499"/>
                                          </p:stCondLst>
                                        </p:cTn>
                                        <p:tgtEl>
                                          <p:spTgt spid="2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28"/>
                                        </p:tgtEl>
                                      </p:cBhvr>
                                    </p:animEffect>
                                    <p:set>
                                      <p:cBhvr>
                                        <p:cTn id="47" dur="1" fill="hold">
                                          <p:stCondLst>
                                            <p:cond delay="499"/>
                                          </p:stCondLst>
                                        </p:cTn>
                                        <p:tgtEl>
                                          <p:spTgt spid="2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29"/>
                                        </p:tgtEl>
                                      </p:cBhvr>
                                    </p:animEffect>
                                    <p:set>
                                      <p:cBhvr>
                                        <p:cTn id="52"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EAFC-766D-A9A0-9713-96BB0D6D5F1D}"/>
              </a:ext>
            </a:extLst>
          </p:cNvPr>
          <p:cNvSpPr>
            <a:spLocks noGrp="1"/>
          </p:cNvSpPr>
          <p:nvPr>
            <p:ph type="title"/>
          </p:nvPr>
        </p:nvSpPr>
        <p:spPr/>
        <p:txBody>
          <a:bodyPr/>
          <a:lstStyle/>
          <a:p>
            <a:endParaRPr lang="fr-FR"/>
          </a:p>
        </p:txBody>
      </p:sp>
      <p:pic>
        <p:nvPicPr>
          <p:cNvPr id="5" name="Content Placeholder 4">
            <a:extLst>
              <a:ext uri="{FF2B5EF4-FFF2-40B4-BE49-F238E27FC236}">
                <a16:creationId xmlns:a16="http://schemas.microsoft.com/office/drawing/2014/main" id="{58DE1976-DF59-726D-D6AE-9670D1426B1E}"/>
              </a:ext>
            </a:extLst>
          </p:cNvPr>
          <p:cNvPicPr>
            <a:picLocks noGrp="1" noChangeAspect="1"/>
          </p:cNvPicPr>
          <p:nvPr>
            <p:ph idx="1"/>
          </p:nvPr>
        </p:nvPicPr>
        <p:blipFill>
          <a:blip r:embed="rId2"/>
          <a:stretch>
            <a:fillRect/>
          </a:stretch>
        </p:blipFill>
        <p:spPr>
          <a:xfrm>
            <a:off x="854733" y="161621"/>
            <a:ext cx="10482533" cy="5913846"/>
          </a:xfrm>
        </p:spPr>
      </p:pic>
      <p:sp>
        <p:nvSpPr>
          <p:cNvPr id="6" name="Rectangle: Rounded Corners 5">
            <a:extLst>
              <a:ext uri="{FF2B5EF4-FFF2-40B4-BE49-F238E27FC236}">
                <a16:creationId xmlns:a16="http://schemas.microsoft.com/office/drawing/2014/main" id="{1600A57A-47A7-F057-D15F-8ABFB96EDF13}"/>
              </a:ext>
            </a:extLst>
          </p:cNvPr>
          <p:cNvSpPr/>
          <p:nvPr/>
        </p:nvSpPr>
        <p:spPr>
          <a:xfrm>
            <a:off x="7846141" y="1681179"/>
            <a:ext cx="2020530"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Rounded Corners 6">
            <a:extLst>
              <a:ext uri="{FF2B5EF4-FFF2-40B4-BE49-F238E27FC236}">
                <a16:creationId xmlns:a16="http://schemas.microsoft.com/office/drawing/2014/main" id="{06FC2DD8-BFFD-C11E-C7A3-5622F058A9BD}"/>
              </a:ext>
            </a:extLst>
          </p:cNvPr>
          <p:cNvSpPr/>
          <p:nvPr/>
        </p:nvSpPr>
        <p:spPr>
          <a:xfrm>
            <a:off x="7846141" y="2600495"/>
            <a:ext cx="2020530"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BD19CA55-A05A-1773-E881-6AA371A09C9A}"/>
              </a:ext>
            </a:extLst>
          </p:cNvPr>
          <p:cNvSpPr/>
          <p:nvPr/>
        </p:nvSpPr>
        <p:spPr>
          <a:xfrm>
            <a:off x="7846141" y="2962261"/>
            <a:ext cx="2861188"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EC2B3E88-B523-34BD-1BFB-39A7476FC927}"/>
              </a:ext>
            </a:extLst>
          </p:cNvPr>
          <p:cNvSpPr/>
          <p:nvPr/>
        </p:nvSpPr>
        <p:spPr>
          <a:xfrm>
            <a:off x="7846141" y="3275506"/>
            <a:ext cx="2861188"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E59AC6AC-51E0-AD3C-F086-AF0BFEF45601}"/>
              </a:ext>
            </a:extLst>
          </p:cNvPr>
          <p:cNvSpPr/>
          <p:nvPr/>
        </p:nvSpPr>
        <p:spPr>
          <a:xfrm>
            <a:off x="7846141" y="3647878"/>
            <a:ext cx="2861188"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2DA1B86A-A1C3-6276-8BDE-B943FC09922D}"/>
              </a:ext>
            </a:extLst>
          </p:cNvPr>
          <p:cNvSpPr/>
          <p:nvPr/>
        </p:nvSpPr>
        <p:spPr>
          <a:xfrm>
            <a:off x="7846141" y="3951672"/>
            <a:ext cx="2861188" cy="21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B8C4E585-502E-E20F-F98F-22E0BC2D9906}"/>
              </a:ext>
            </a:extLst>
          </p:cNvPr>
          <p:cNvSpPr/>
          <p:nvPr/>
        </p:nvSpPr>
        <p:spPr>
          <a:xfrm>
            <a:off x="7831392" y="4136806"/>
            <a:ext cx="3324287" cy="3317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ADC81B15-761D-0422-352F-04D8B0E3A1CD}"/>
              </a:ext>
            </a:extLst>
          </p:cNvPr>
          <p:cNvSpPr/>
          <p:nvPr/>
        </p:nvSpPr>
        <p:spPr>
          <a:xfrm>
            <a:off x="7846142" y="4419975"/>
            <a:ext cx="1651820" cy="3317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Rounded Corners 14">
            <a:extLst>
              <a:ext uri="{FF2B5EF4-FFF2-40B4-BE49-F238E27FC236}">
                <a16:creationId xmlns:a16="http://schemas.microsoft.com/office/drawing/2014/main" id="{F7E343D8-CD83-3A84-C649-2E2843FEE386}"/>
              </a:ext>
            </a:extLst>
          </p:cNvPr>
          <p:cNvSpPr/>
          <p:nvPr/>
        </p:nvSpPr>
        <p:spPr>
          <a:xfrm>
            <a:off x="1907459" y="1011681"/>
            <a:ext cx="1651820" cy="3317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Rounded Corners 15">
            <a:extLst>
              <a:ext uri="{FF2B5EF4-FFF2-40B4-BE49-F238E27FC236}">
                <a16:creationId xmlns:a16="http://schemas.microsoft.com/office/drawing/2014/main" id="{D7197420-31A9-E198-9E4C-F800D6914B2D}"/>
              </a:ext>
            </a:extLst>
          </p:cNvPr>
          <p:cNvSpPr/>
          <p:nvPr/>
        </p:nvSpPr>
        <p:spPr>
          <a:xfrm>
            <a:off x="1499418" y="1885397"/>
            <a:ext cx="2020529"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Rounded Corners 16">
            <a:extLst>
              <a:ext uri="{FF2B5EF4-FFF2-40B4-BE49-F238E27FC236}">
                <a16:creationId xmlns:a16="http://schemas.microsoft.com/office/drawing/2014/main" id="{81CAFF6D-0A65-5E8B-D2AD-1690687C7636}"/>
              </a:ext>
            </a:extLst>
          </p:cNvPr>
          <p:cNvSpPr/>
          <p:nvPr/>
        </p:nvSpPr>
        <p:spPr>
          <a:xfrm>
            <a:off x="1315064" y="2275893"/>
            <a:ext cx="2244215" cy="339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Rounded Corners 17">
            <a:extLst>
              <a:ext uri="{FF2B5EF4-FFF2-40B4-BE49-F238E27FC236}">
                <a16:creationId xmlns:a16="http://schemas.microsoft.com/office/drawing/2014/main" id="{ABE2A43C-38E3-83CE-80D7-065FA4502897}"/>
              </a:ext>
            </a:extLst>
          </p:cNvPr>
          <p:cNvSpPr/>
          <p:nvPr/>
        </p:nvSpPr>
        <p:spPr>
          <a:xfrm>
            <a:off x="1275732" y="4279535"/>
            <a:ext cx="2244215" cy="18654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120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6B84F-2C58-9048-E737-68B7D8CA0F7C}"/>
              </a:ext>
            </a:extLst>
          </p:cNvPr>
          <p:cNvSpPr>
            <a:spLocks noGrp="1"/>
          </p:cNvSpPr>
          <p:nvPr>
            <p:ph idx="1"/>
          </p:nvPr>
        </p:nvSpPr>
        <p:spPr/>
        <p:txBody>
          <a:bodyPr>
            <a:normAutofit/>
          </a:bodyPr>
          <a:lstStyle/>
          <a:p>
            <a:pPr algn="just"/>
            <a:r>
              <a:rPr lang="fr-FR" sz="3600" spc="-50" dirty="0">
                <a:solidFill>
                  <a:schemeClr val="tx1"/>
                </a:solidFill>
                <a:latin typeface="Calibri" panose="020F0502020204030204" pitchFamily="34" charset="0"/>
                <a:ea typeface="+mj-ea"/>
                <a:cs typeface="Calibri" panose="020F0502020204030204" pitchFamily="34" charset="0"/>
              </a:rPr>
              <a:t>De gros vaisseaux sanguins se raccordent au cœur :</a:t>
            </a:r>
          </a:p>
          <a:p>
            <a:pPr algn="just"/>
            <a:r>
              <a:rPr lang="fr-FR" sz="3600" spc="-50" dirty="0">
                <a:solidFill>
                  <a:schemeClr val="tx1"/>
                </a:solidFill>
                <a:latin typeface="Calibri" panose="020F0502020204030204" pitchFamily="34" charset="0"/>
                <a:ea typeface="+mj-ea"/>
                <a:cs typeface="Calibri" panose="020F0502020204030204" pitchFamily="34" charset="0"/>
              </a:rPr>
              <a:t>Aux oreillettes ‟</a:t>
            </a:r>
            <a:r>
              <a:rPr lang="fr-FR" sz="3600" b="1" spc="-50" dirty="0">
                <a:solidFill>
                  <a:srgbClr val="0070C0"/>
                </a:solidFill>
                <a:latin typeface="Calibri" panose="020F0502020204030204" pitchFamily="34" charset="0"/>
                <a:ea typeface="+mj-ea"/>
                <a:cs typeface="Calibri" panose="020F0502020204030204" pitchFamily="34" charset="0"/>
              </a:rPr>
              <a:t>arrivent</a:t>
            </a:r>
            <a:r>
              <a:rPr lang="fr-FR" sz="3600" spc="-50" dirty="0">
                <a:solidFill>
                  <a:schemeClr val="tx1"/>
                </a:solidFill>
                <a:latin typeface="Calibri" panose="020F0502020204030204" pitchFamily="34" charset="0"/>
                <a:ea typeface="+mj-ea"/>
                <a:cs typeface="Calibri" panose="020F0502020204030204" pitchFamily="34" charset="0"/>
              </a:rPr>
              <a:t>” des veines : 4 veines pulmonaires à gauche et veine cave supérieure et inferieure à droite.</a:t>
            </a:r>
          </a:p>
          <a:p>
            <a:pPr algn="just"/>
            <a:r>
              <a:rPr lang="fr-FR" sz="3600" spc="-50" dirty="0">
                <a:solidFill>
                  <a:schemeClr val="tx1"/>
                </a:solidFill>
                <a:latin typeface="Calibri" panose="020F0502020204030204" pitchFamily="34" charset="0"/>
                <a:ea typeface="+mj-ea"/>
                <a:cs typeface="Calibri" panose="020F0502020204030204" pitchFamily="34" charset="0"/>
              </a:rPr>
              <a:t>Des ventricules ‟</a:t>
            </a:r>
            <a:r>
              <a:rPr lang="fr-FR" sz="3600" b="1" spc="-50" dirty="0">
                <a:solidFill>
                  <a:srgbClr val="FF0000"/>
                </a:solidFill>
                <a:latin typeface="Calibri" panose="020F0502020204030204" pitchFamily="34" charset="0"/>
                <a:ea typeface="+mj-ea"/>
                <a:cs typeface="Calibri" panose="020F0502020204030204" pitchFamily="34" charset="0"/>
              </a:rPr>
              <a:t>partent</a:t>
            </a:r>
            <a:r>
              <a:rPr lang="fr-FR" sz="3600" spc="-50" dirty="0">
                <a:solidFill>
                  <a:schemeClr val="tx1"/>
                </a:solidFill>
                <a:latin typeface="Calibri" panose="020F0502020204030204" pitchFamily="34" charset="0"/>
                <a:ea typeface="+mj-ea"/>
                <a:cs typeface="Calibri" panose="020F0502020204030204" pitchFamily="34" charset="0"/>
              </a:rPr>
              <a:t>” des artères : artère aorte à gauche et artère pulmonaire à droite.</a:t>
            </a:r>
          </a:p>
          <a:p>
            <a:endParaRPr lang="fr-FR" dirty="0"/>
          </a:p>
        </p:txBody>
      </p:sp>
      <p:sp>
        <p:nvSpPr>
          <p:cNvPr id="5" name="Title 4">
            <a:extLst>
              <a:ext uri="{FF2B5EF4-FFF2-40B4-BE49-F238E27FC236}">
                <a16:creationId xmlns:a16="http://schemas.microsoft.com/office/drawing/2014/main" id="{EE1F775E-3371-C8A9-1F51-247A7EEC9728}"/>
              </a:ext>
            </a:extLst>
          </p:cNvPr>
          <p:cNvSpPr>
            <a:spLocks noGrp="1"/>
          </p:cNvSpPr>
          <p:nvPr>
            <p:ph type="title"/>
          </p:nvPr>
        </p:nvSpPr>
        <p:spPr/>
        <p:txBody>
          <a:bodyPr/>
          <a:lstStyle/>
          <a:p>
            <a:r>
              <a:rPr lang="fr-FR" b="1" dirty="0">
                <a:solidFill>
                  <a:srgbClr val="FF0000"/>
                </a:solidFill>
              </a:rPr>
              <a:t>Remarques :</a:t>
            </a:r>
          </a:p>
        </p:txBody>
      </p:sp>
    </p:spTree>
    <p:extLst>
      <p:ext uri="{BB962C8B-B14F-4D97-AF65-F5344CB8AC3E}">
        <p14:creationId xmlns:p14="http://schemas.microsoft.com/office/powerpoint/2010/main" val="2548923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FA57A-66C3-DB5D-B925-7BABBB8D157E}"/>
              </a:ext>
            </a:extLst>
          </p:cNvPr>
          <p:cNvSpPr>
            <a:spLocks noGrp="1"/>
          </p:cNvSpPr>
          <p:nvPr>
            <p:ph type="title"/>
          </p:nvPr>
        </p:nvSpPr>
        <p:spPr/>
        <p:txBody>
          <a:bodyPr/>
          <a:lstStyle/>
          <a:p>
            <a:r>
              <a:rPr lang="fr-FR" sz="3600" b="1" dirty="0">
                <a:solidFill>
                  <a:srgbClr val="00602B"/>
                </a:solidFill>
                <a:latin typeface="Calibri" panose="020F0502020204030204" pitchFamily="34" charset="0"/>
                <a:cs typeface="Calibri" panose="020F0502020204030204" pitchFamily="34" charset="0"/>
              </a:rPr>
              <a:t>2) Les vaisseaux sanguins :</a:t>
            </a:r>
          </a:p>
        </p:txBody>
      </p:sp>
      <p:pic>
        <p:nvPicPr>
          <p:cNvPr id="4" name="Espace réservé du contenu 4">
            <a:extLst>
              <a:ext uri="{FF2B5EF4-FFF2-40B4-BE49-F238E27FC236}">
                <a16:creationId xmlns:a16="http://schemas.microsoft.com/office/drawing/2014/main" id="{EDFCF52B-BA45-AC54-2A48-842D3046F9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50984" y="1851628"/>
            <a:ext cx="5704696" cy="4875289"/>
          </a:xfrm>
          <a:prstGeom prst="rect">
            <a:avLst/>
          </a:prstGeom>
          <a:ln>
            <a:solidFill>
              <a:schemeClr val="tx1"/>
            </a:solidFill>
          </a:ln>
        </p:spPr>
      </p:pic>
    </p:spTree>
    <p:extLst>
      <p:ext uri="{BB962C8B-B14F-4D97-AF65-F5344CB8AC3E}">
        <p14:creationId xmlns:p14="http://schemas.microsoft.com/office/powerpoint/2010/main" val="36646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C9F2214-746D-22E9-31D1-7082545968E5}"/>
              </a:ext>
            </a:extLst>
          </p:cNvPr>
          <p:cNvGraphicFramePr>
            <a:graphicFrameLocks noGrp="1"/>
          </p:cNvGraphicFramePr>
          <p:nvPr>
            <p:ph idx="1"/>
            <p:extLst>
              <p:ext uri="{D42A27DB-BD31-4B8C-83A1-F6EECF244321}">
                <p14:modId xmlns:p14="http://schemas.microsoft.com/office/powerpoint/2010/main" val="3263277881"/>
              </p:ext>
            </p:extLst>
          </p:nvPr>
        </p:nvGraphicFramePr>
        <p:xfrm>
          <a:off x="594852" y="1445341"/>
          <a:ext cx="11002296" cy="3856195"/>
        </p:xfrm>
        <a:graphic>
          <a:graphicData uri="http://schemas.openxmlformats.org/drawingml/2006/table">
            <a:tbl>
              <a:tblPr firstRow="1" bandRow="1">
                <a:tableStyleId>{073A0DAA-6AF3-43AB-8588-CEC1D06C72B9}</a:tableStyleId>
              </a:tblPr>
              <a:tblGrid>
                <a:gridCol w="3392128">
                  <a:extLst>
                    <a:ext uri="{9D8B030D-6E8A-4147-A177-3AD203B41FA5}">
                      <a16:colId xmlns:a16="http://schemas.microsoft.com/office/drawing/2014/main" val="3344799507"/>
                    </a:ext>
                  </a:extLst>
                </a:gridCol>
                <a:gridCol w="4114800">
                  <a:extLst>
                    <a:ext uri="{9D8B030D-6E8A-4147-A177-3AD203B41FA5}">
                      <a16:colId xmlns:a16="http://schemas.microsoft.com/office/drawing/2014/main" val="1011219134"/>
                    </a:ext>
                  </a:extLst>
                </a:gridCol>
                <a:gridCol w="3495368">
                  <a:extLst>
                    <a:ext uri="{9D8B030D-6E8A-4147-A177-3AD203B41FA5}">
                      <a16:colId xmlns:a16="http://schemas.microsoft.com/office/drawing/2014/main" val="821048747"/>
                    </a:ext>
                  </a:extLst>
                </a:gridCol>
              </a:tblGrid>
              <a:tr h="891451">
                <a:tc>
                  <a:txBody>
                    <a:bodyPr/>
                    <a:lstStyle/>
                    <a:p>
                      <a:pPr algn="ctr">
                        <a:lnSpc>
                          <a:spcPct val="100000"/>
                        </a:lnSpc>
                        <a:spcAft>
                          <a:spcPts val="800"/>
                        </a:spcAft>
                      </a:pPr>
                      <a:r>
                        <a:rPr lang="fr-FR" sz="2600" b="1" kern="1200" dirty="0">
                          <a:solidFill>
                            <a:schemeClr val="bg1"/>
                          </a:solidFill>
                          <a:effectLst/>
                          <a:latin typeface="+mn-lt"/>
                          <a:ea typeface="+mn-ea"/>
                          <a:cs typeface="+mn-cs"/>
                        </a:rPr>
                        <a:t>Les vaisseaux sanguins</a:t>
                      </a:r>
                    </a:p>
                  </a:txBody>
                  <a:tcPr marL="72041" marR="72041" marT="0" marB="0" anchor="ctr"/>
                </a:tc>
                <a:tc>
                  <a:txBody>
                    <a:bodyPr/>
                    <a:lstStyle/>
                    <a:p>
                      <a:pPr algn="ctr">
                        <a:lnSpc>
                          <a:spcPct val="100000"/>
                        </a:lnSpc>
                        <a:spcAft>
                          <a:spcPts val="800"/>
                        </a:spcAft>
                      </a:pPr>
                      <a:r>
                        <a:rPr lang="fr-MA" sz="2600" b="1" kern="1200" dirty="0">
                          <a:solidFill>
                            <a:schemeClr val="bg1"/>
                          </a:solidFill>
                          <a:effectLst/>
                          <a:latin typeface="+mn-lt"/>
                          <a:ea typeface="+mn-ea"/>
                          <a:cs typeface="+mn-cs"/>
                        </a:rPr>
                        <a:t>Les caractéristiques</a:t>
                      </a:r>
                      <a:endParaRPr lang="fr-FR" sz="2600" b="1" kern="1200" dirty="0">
                        <a:solidFill>
                          <a:schemeClr val="bg1"/>
                        </a:solidFill>
                        <a:effectLst/>
                        <a:latin typeface="+mn-lt"/>
                        <a:ea typeface="+mn-ea"/>
                        <a:cs typeface="+mn-cs"/>
                      </a:endParaRPr>
                    </a:p>
                  </a:txBody>
                  <a:tcPr marL="72041" marR="72041" marT="0" marB="0" anchor="ctr"/>
                </a:tc>
                <a:tc>
                  <a:txBody>
                    <a:bodyPr/>
                    <a:lstStyle/>
                    <a:p>
                      <a:pPr algn="ctr">
                        <a:lnSpc>
                          <a:spcPct val="100000"/>
                        </a:lnSpc>
                        <a:spcAft>
                          <a:spcPts val="800"/>
                        </a:spcAft>
                      </a:pPr>
                      <a:r>
                        <a:rPr lang="fr-MA" sz="2600" b="1" kern="1200" dirty="0">
                          <a:solidFill>
                            <a:schemeClr val="bg1"/>
                          </a:solidFill>
                          <a:effectLst/>
                          <a:latin typeface="+mn-lt"/>
                          <a:ea typeface="+mn-ea"/>
                          <a:cs typeface="+mn-cs"/>
                        </a:rPr>
                        <a:t>Le rôle</a:t>
                      </a:r>
                      <a:endParaRPr lang="fr-FR" sz="2600" b="1" kern="1200" dirty="0">
                        <a:solidFill>
                          <a:schemeClr val="bg1"/>
                        </a:solidFill>
                        <a:effectLst/>
                        <a:latin typeface="+mn-lt"/>
                        <a:ea typeface="+mn-ea"/>
                        <a:cs typeface="+mn-cs"/>
                      </a:endParaRPr>
                    </a:p>
                  </a:txBody>
                  <a:tcPr marL="72041" marR="72041" marT="0" marB="0" anchor="ctr"/>
                </a:tc>
                <a:extLst>
                  <a:ext uri="{0D108BD9-81ED-4DB2-BD59-A6C34878D82A}">
                    <a16:rowId xmlns:a16="http://schemas.microsoft.com/office/drawing/2014/main" val="617061796"/>
                  </a:ext>
                </a:extLst>
              </a:tr>
              <a:tr h="2964744">
                <a:tc>
                  <a:txBody>
                    <a:bodyPr/>
                    <a:lstStyle/>
                    <a:p>
                      <a:pPr algn="ctr">
                        <a:lnSpc>
                          <a:spcPts val="7300"/>
                        </a:lnSpc>
                        <a:spcAft>
                          <a:spcPts val="800"/>
                        </a:spcAft>
                      </a:pPr>
                      <a:r>
                        <a:rPr lang="fr-MA" sz="4000" b="1" kern="1200" dirty="0">
                          <a:solidFill>
                            <a:srgbClr val="FF0000"/>
                          </a:solidFill>
                          <a:effectLst/>
                          <a:latin typeface="+mn-lt"/>
                          <a:ea typeface="+mn-ea"/>
                          <a:cs typeface="+mn-cs"/>
                        </a:rPr>
                        <a:t>Artère</a:t>
                      </a:r>
                      <a:endParaRPr lang="fr-FR" sz="4000" b="1" kern="1200" dirty="0">
                        <a:solidFill>
                          <a:srgbClr val="FF0000"/>
                        </a:solidFill>
                        <a:effectLst/>
                        <a:latin typeface="+mn-lt"/>
                        <a:ea typeface="+mn-ea"/>
                        <a:cs typeface="+mn-cs"/>
                      </a:endParaRPr>
                    </a:p>
                  </a:txBody>
                  <a:tcPr marL="72041" marR="72041" marT="0" marB="0"/>
                </a:tc>
                <a:tc>
                  <a:txBody>
                    <a:bodyPr/>
                    <a:lstStyle/>
                    <a:p>
                      <a:pPr algn="ctr">
                        <a:lnSpc>
                          <a:spcPts val="7300"/>
                        </a:lnSpc>
                        <a:spcAft>
                          <a:spcPts val="800"/>
                        </a:spcAft>
                      </a:pPr>
                      <a:r>
                        <a:rPr lang="fr-MA" sz="2600" b="1" kern="1200" dirty="0">
                          <a:solidFill>
                            <a:schemeClr val="tx1"/>
                          </a:solidFill>
                          <a:effectLst/>
                          <a:latin typeface="+mn-lt"/>
                          <a:ea typeface="+mn-ea"/>
                          <a:cs typeface="+mn-cs"/>
                        </a:rPr>
                        <a:t> </a:t>
                      </a:r>
                      <a:r>
                        <a:rPr lang="fr-FR" sz="2600" b="1" kern="1200" dirty="0">
                          <a:solidFill>
                            <a:schemeClr val="tx1"/>
                          </a:solidFill>
                          <a:effectLst/>
                          <a:latin typeface="+mn-lt"/>
                          <a:ea typeface="+mn-ea"/>
                          <a:cs typeface="+mn-cs"/>
                        </a:rPr>
                        <a:t>Vaisseau à paroi épaisse, souple, se ramifie en artérioles.</a:t>
                      </a:r>
                    </a:p>
                  </a:txBody>
                  <a:tcPr marL="72041" marR="72041" marT="0" marB="0"/>
                </a:tc>
                <a:tc>
                  <a:txBody>
                    <a:bodyPr/>
                    <a:lstStyle/>
                    <a:p>
                      <a:pPr algn="ctr">
                        <a:lnSpc>
                          <a:spcPts val="7300"/>
                        </a:lnSpc>
                        <a:spcAft>
                          <a:spcPts val="800"/>
                        </a:spcAft>
                      </a:pPr>
                      <a:r>
                        <a:rPr lang="fr-MA" sz="2600" b="1" kern="1200" dirty="0">
                          <a:solidFill>
                            <a:schemeClr val="tx1"/>
                          </a:solidFill>
                          <a:effectLst/>
                          <a:latin typeface="+mn-lt"/>
                          <a:ea typeface="+mn-ea"/>
                          <a:cs typeface="+mn-cs"/>
                        </a:rPr>
                        <a:t> </a:t>
                      </a:r>
                      <a:r>
                        <a:rPr lang="fr-FR" sz="2600" b="1" kern="1200" dirty="0">
                          <a:solidFill>
                            <a:schemeClr val="tx1"/>
                          </a:solidFill>
                          <a:effectLst/>
                          <a:latin typeface="+mn-lt"/>
                          <a:ea typeface="+mn-ea"/>
                          <a:cs typeface="+mn-cs"/>
                        </a:rPr>
                        <a:t>Transporter le sang du cœur vers les organes.</a:t>
                      </a:r>
                    </a:p>
                  </a:txBody>
                  <a:tcPr marL="72041" marR="72041" marT="0" marB="0"/>
                </a:tc>
                <a:extLst>
                  <a:ext uri="{0D108BD9-81ED-4DB2-BD59-A6C34878D82A}">
                    <a16:rowId xmlns:a16="http://schemas.microsoft.com/office/drawing/2014/main" val="2278392241"/>
                  </a:ext>
                </a:extLst>
              </a:tr>
            </a:tbl>
          </a:graphicData>
        </a:graphic>
      </p:graphicFrame>
    </p:spTree>
    <p:extLst>
      <p:ext uri="{BB962C8B-B14F-4D97-AF65-F5344CB8AC3E}">
        <p14:creationId xmlns:p14="http://schemas.microsoft.com/office/powerpoint/2010/main" val="2933919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C9F2214-746D-22E9-31D1-7082545968E5}"/>
              </a:ext>
            </a:extLst>
          </p:cNvPr>
          <p:cNvGraphicFramePr>
            <a:graphicFrameLocks noGrp="1"/>
          </p:cNvGraphicFramePr>
          <p:nvPr>
            <p:ph idx="1"/>
            <p:extLst>
              <p:ext uri="{D42A27DB-BD31-4B8C-83A1-F6EECF244321}">
                <p14:modId xmlns:p14="http://schemas.microsoft.com/office/powerpoint/2010/main" val="4160802649"/>
              </p:ext>
            </p:extLst>
          </p:nvPr>
        </p:nvGraphicFramePr>
        <p:xfrm>
          <a:off x="594852" y="1236279"/>
          <a:ext cx="11002296" cy="4385441"/>
        </p:xfrm>
        <a:graphic>
          <a:graphicData uri="http://schemas.openxmlformats.org/drawingml/2006/table">
            <a:tbl>
              <a:tblPr firstRow="1" bandRow="1">
                <a:tableStyleId>{073A0DAA-6AF3-43AB-8588-CEC1D06C72B9}</a:tableStyleId>
              </a:tblPr>
              <a:tblGrid>
                <a:gridCol w="3392128">
                  <a:extLst>
                    <a:ext uri="{9D8B030D-6E8A-4147-A177-3AD203B41FA5}">
                      <a16:colId xmlns:a16="http://schemas.microsoft.com/office/drawing/2014/main" val="3344799507"/>
                    </a:ext>
                  </a:extLst>
                </a:gridCol>
                <a:gridCol w="4114800">
                  <a:extLst>
                    <a:ext uri="{9D8B030D-6E8A-4147-A177-3AD203B41FA5}">
                      <a16:colId xmlns:a16="http://schemas.microsoft.com/office/drawing/2014/main" val="1011219134"/>
                    </a:ext>
                  </a:extLst>
                </a:gridCol>
                <a:gridCol w="3495368">
                  <a:extLst>
                    <a:ext uri="{9D8B030D-6E8A-4147-A177-3AD203B41FA5}">
                      <a16:colId xmlns:a16="http://schemas.microsoft.com/office/drawing/2014/main" val="821048747"/>
                    </a:ext>
                  </a:extLst>
                </a:gridCol>
              </a:tblGrid>
              <a:tr h="987724">
                <a:tc>
                  <a:txBody>
                    <a:bodyPr/>
                    <a:lstStyle/>
                    <a:p>
                      <a:pPr algn="ctr">
                        <a:lnSpc>
                          <a:spcPct val="200000"/>
                        </a:lnSpc>
                        <a:spcAft>
                          <a:spcPts val="800"/>
                        </a:spcAft>
                      </a:pPr>
                      <a:r>
                        <a:rPr lang="fr-FR" sz="2600" b="1" kern="1200" dirty="0">
                          <a:solidFill>
                            <a:schemeClr val="bg1"/>
                          </a:solidFill>
                          <a:effectLst/>
                          <a:latin typeface="+mn-lt"/>
                          <a:ea typeface="+mn-ea"/>
                          <a:cs typeface="+mn-cs"/>
                        </a:rPr>
                        <a:t>Les vaisseaux sanguins</a:t>
                      </a:r>
                    </a:p>
                  </a:txBody>
                  <a:tcPr marL="63129" marR="63129" marT="0" marB="0"/>
                </a:tc>
                <a:tc>
                  <a:txBody>
                    <a:bodyPr/>
                    <a:lstStyle/>
                    <a:p>
                      <a:pPr algn="ctr">
                        <a:lnSpc>
                          <a:spcPct val="200000"/>
                        </a:lnSpc>
                        <a:spcAft>
                          <a:spcPts val="800"/>
                        </a:spcAft>
                      </a:pPr>
                      <a:r>
                        <a:rPr lang="fr-MA" sz="2600" b="1" kern="1200" dirty="0">
                          <a:solidFill>
                            <a:schemeClr val="bg1"/>
                          </a:solidFill>
                          <a:effectLst/>
                          <a:latin typeface="+mn-lt"/>
                          <a:ea typeface="+mn-ea"/>
                          <a:cs typeface="+mn-cs"/>
                        </a:rPr>
                        <a:t>Les caractéristiques</a:t>
                      </a:r>
                      <a:endParaRPr lang="fr-FR" sz="2600" b="1" kern="1200" dirty="0">
                        <a:solidFill>
                          <a:schemeClr val="bg1"/>
                        </a:solidFill>
                        <a:effectLst/>
                        <a:latin typeface="+mn-lt"/>
                        <a:ea typeface="+mn-ea"/>
                        <a:cs typeface="+mn-cs"/>
                      </a:endParaRPr>
                    </a:p>
                  </a:txBody>
                  <a:tcPr marL="63129" marR="63129" marT="0" marB="0"/>
                </a:tc>
                <a:tc>
                  <a:txBody>
                    <a:bodyPr/>
                    <a:lstStyle/>
                    <a:p>
                      <a:pPr algn="ctr">
                        <a:lnSpc>
                          <a:spcPct val="200000"/>
                        </a:lnSpc>
                        <a:spcAft>
                          <a:spcPts val="800"/>
                        </a:spcAft>
                      </a:pPr>
                      <a:r>
                        <a:rPr lang="fr-MA" sz="2600" b="1" kern="1200" dirty="0">
                          <a:solidFill>
                            <a:schemeClr val="bg1"/>
                          </a:solidFill>
                          <a:effectLst/>
                          <a:latin typeface="+mn-lt"/>
                          <a:ea typeface="+mn-ea"/>
                          <a:cs typeface="+mn-cs"/>
                        </a:rPr>
                        <a:t>Le rôle</a:t>
                      </a:r>
                      <a:endParaRPr lang="fr-FR" sz="2600" b="1" kern="1200" dirty="0">
                        <a:solidFill>
                          <a:schemeClr val="bg1"/>
                        </a:solidFill>
                        <a:effectLst/>
                        <a:latin typeface="+mn-lt"/>
                        <a:ea typeface="+mn-ea"/>
                        <a:cs typeface="+mn-cs"/>
                      </a:endParaRPr>
                    </a:p>
                  </a:txBody>
                  <a:tcPr marL="63129" marR="63129" marT="0" marB="0"/>
                </a:tc>
                <a:extLst>
                  <a:ext uri="{0D108BD9-81ED-4DB2-BD59-A6C34878D82A}">
                    <a16:rowId xmlns:a16="http://schemas.microsoft.com/office/drawing/2014/main" val="617061796"/>
                  </a:ext>
                </a:extLst>
              </a:tr>
              <a:tr h="3397717">
                <a:tc>
                  <a:txBody>
                    <a:bodyPr/>
                    <a:lstStyle/>
                    <a:p>
                      <a:pPr algn="ctr">
                        <a:lnSpc>
                          <a:spcPct val="200000"/>
                        </a:lnSpc>
                        <a:spcAft>
                          <a:spcPts val="800"/>
                        </a:spcAft>
                      </a:pPr>
                      <a:r>
                        <a:rPr lang="fr-MA" sz="4000" b="1" kern="1200" dirty="0">
                          <a:solidFill>
                            <a:srgbClr val="0070C0"/>
                          </a:solidFill>
                          <a:effectLst/>
                          <a:latin typeface="+mn-lt"/>
                          <a:ea typeface="+mn-ea"/>
                          <a:cs typeface="+mn-cs"/>
                        </a:rPr>
                        <a:t>Veine</a:t>
                      </a:r>
                      <a:endParaRPr lang="fr-FR" sz="2600" b="1" kern="1200" dirty="0">
                        <a:solidFill>
                          <a:srgbClr val="0070C0"/>
                        </a:solidFill>
                        <a:effectLst/>
                        <a:latin typeface="+mn-lt"/>
                        <a:ea typeface="+mn-ea"/>
                        <a:cs typeface="+mn-cs"/>
                      </a:endParaRPr>
                    </a:p>
                  </a:txBody>
                  <a:tcPr marL="63129" marR="63129" marT="0" marB="0"/>
                </a:tc>
                <a:tc>
                  <a:txBody>
                    <a:bodyPr/>
                    <a:lstStyle/>
                    <a:p>
                      <a:pPr algn="ctr">
                        <a:lnSpc>
                          <a:spcPct val="200000"/>
                        </a:lnSpc>
                        <a:spcAft>
                          <a:spcPts val="800"/>
                        </a:spcAft>
                      </a:pPr>
                      <a:r>
                        <a:rPr lang="fr-FR" sz="2600" b="1" kern="1200" dirty="0">
                          <a:solidFill>
                            <a:schemeClr val="tx1"/>
                          </a:solidFill>
                          <a:effectLst/>
                          <a:latin typeface="+mn-lt"/>
                          <a:ea typeface="+mn-ea"/>
                          <a:cs typeface="+mn-cs"/>
                        </a:rPr>
                        <a:t>Vaisseau à paroi mince caractérisée par l’existence de valvules, se ramifie en veinules.</a:t>
                      </a:r>
                    </a:p>
                  </a:txBody>
                  <a:tcPr marL="63129" marR="63129" marT="0" marB="0"/>
                </a:tc>
                <a:tc>
                  <a:txBody>
                    <a:bodyPr/>
                    <a:lstStyle/>
                    <a:p>
                      <a:pPr algn="ctr">
                        <a:lnSpc>
                          <a:spcPct val="200000"/>
                        </a:lnSpc>
                        <a:spcAft>
                          <a:spcPts val="800"/>
                        </a:spcAft>
                      </a:pPr>
                      <a:r>
                        <a:rPr lang="fr-FR" sz="2600" b="1" kern="1200" dirty="0">
                          <a:solidFill>
                            <a:schemeClr val="tx1"/>
                          </a:solidFill>
                          <a:effectLst/>
                          <a:latin typeface="+mn-lt"/>
                          <a:ea typeface="+mn-ea"/>
                          <a:cs typeface="+mn-cs"/>
                        </a:rPr>
                        <a:t>Ramener le sang des organes vers le cœur.</a:t>
                      </a:r>
                    </a:p>
                  </a:txBody>
                  <a:tcPr marL="63129" marR="63129" marT="0" marB="0"/>
                </a:tc>
                <a:extLst>
                  <a:ext uri="{0D108BD9-81ED-4DB2-BD59-A6C34878D82A}">
                    <a16:rowId xmlns:a16="http://schemas.microsoft.com/office/drawing/2014/main" val="2278392241"/>
                  </a:ext>
                </a:extLst>
              </a:tr>
            </a:tbl>
          </a:graphicData>
        </a:graphic>
      </p:graphicFrame>
    </p:spTree>
    <p:extLst>
      <p:ext uri="{BB962C8B-B14F-4D97-AF65-F5344CB8AC3E}">
        <p14:creationId xmlns:p14="http://schemas.microsoft.com/office/powerpoint/2010/main" val="1170952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C9F2214-746D-22E9-31D1-7082545968E5}"/>
              </a:ext>
            </a:extLst>
          </p:cNvPr>
          <p:cNvGraphicFramePr>
            <a:graphicFrameLocks noGrp="1"/>
          </p:cNvGraphicFramePr>
          <p:nvPr>
            <p:ph idx="1"/>
            <p:extLst>
              <p:ext uri="{D42A27DB-BD31-4B8C-83A1-F6EECF244321}">
                <p14:modId xmlns:p14="http://schemas.microsoft.com/office/powerpoint/2010/main" val="2446729335"/>
              </p:ext>
            </p:extLst>
          </p:nvPr>
        </p:nvGraphicFramePr>
        <p:xfrm>
          <a:off x="594852" y="1236279"/>
          <a:ext cx="11002296" cy="4385441"/>
        </p:xfrm>
        <a:graphic>
          <a:graphicData uri="http://schemas.openxmlformats.org/drawingml/2006/table">
            <a:tbl>
              <a:tblPr firstRow="1" bandRow="1">
                <a:tableStyleId>{073A0DAA-6AF3-43AB-8588-CEC1D06C72B9}</a:tableStyleId>
              </a:tblPr>
              <a:tblGrid>
                <a:gridCol w="3392128">
                  <a:extLst>
                    <a:ext uri="{9D8B030D-6E8A-4147-A177-3AD203B41FA5}">
                      <a16:colId xmlns:a16="http://schemas.microsoft.com/office/drawing/2014/main" val="3344799507"/>
                    </a:ext>
                  </a:extLst>
                </a:gridCol>
                <a:gridCol w="4114800">
                  <a:extLst>
                    <a:ext uri="{9D8B030D-6E8A-4147-A177-3AD203B41FA5}">
                      <a16:colId xmlns:a16="http://schemas.microsoft.com/office/drawing/2014/main" val="1011219134"/>
                    </a:ext>
                  </a:extLst>
                </a:gridCol>
                <a:gridCol w="3495368">
                  <a:extLst>
                    <a:ext uri="{9D8B030D-6E8A-4147-A177-3AD203B41FA5}">
                      <a16:colId xmlns:a16="http://schemas.microsoft.com/office/drawing/2014/main" val="821048747"/>
                    </a:ext>
                  </a:extLst>
                </a:gridCol>
              </a:tblGrid>
              <a:tr h="987724">
                <a:tc>
                  <a:txBody>
                    <a:bodyPr/>
                    <a:lstStyle/>
                    <a:p>
                      <a:pPr algn="ctr">
                        <a:lnSpc>
                          <a:spcPct val="200000"/>
                        </a:lnSpc>
                        <a:spcAft>
                          <a:spcPts val="800"/>
                        </a:spcAft>
                      </a:pPr>
                      <a:r>
                        <a:rPr lang="fr-FR" sz="2600" b="1" kern="1200" dirty="0">
                          <a:solidFill>
                            <a:schemeClr val="bg1"/>
                          </a:solidFill>
                          <a:effectLst/>
                          <a:latin typeface="+mn-lt"/>
                          <a:ea typeface="+mn-ea"/>
                          <a:cs typeface="+mn-cs"/>
                        </a:rPr>
                        <a:t>Les vaisseaux sanguins</a:t>
                      </a:r>
                    </a:p>
                  </a:txBody>
                  <a:tcPr marL="63129" marR="63129" marT="0" marB="0"/>
                </a:tc>
                <a:tc>
                  <a:txBody>
                    <a:bodyPr/>
                    <a:lstStyle/>
                    <a:p>
                      <a:pPr algn="ctr">
                        <a:lnSpc>
                          <a:spcPct val="200000"/>
                        </a:lnSpc>
                        <a:spcAft>
                          <a:spcPts val="800"/>
                        </a:spcAft>
                      </a:pPr>
                      <a:r>
                        <a:rPr lang="fr-MA" sz="2600" b="1" kern="1200" dirty="0">
                          <a:solidFill>
                            <a:schemeClr val="bg1"/>
                          </a:solidFill>
                          <a:effectLst/>
                          <a:latin typeface="+mn-lt"/>
                          <a:ea typeface="+mn-ea"/>
                          <a:cs typeface="+mn-cs"/>
                        </a:rPr>
                        <a:t>Les caractéristiques</a:t>
                      </a:r>
                      <a:endParaRPr lang="fr-FR" sz="2600" b="1" kern="1200" dirty="0">
                        <a:solidFill>
                          <a:schemeClr val="bg1"/>
                        </a:solidFill>
                        <a:effectLst/>
                        <a:latin typeface="+mn-lt"/>
                        <a:ea typeface="+mn-ea"/>
                        <a:cs typeface="+mn-cs"/>
                      </a:endParaRPr>
                    </a:p>
                  </a:txBody>
                  <a:tcPr marL="63129" marR="63129" marT="0" marB="0"/>
                </a:tc>
                <a:tc>
                  <a:txBody>
                    <a:bodyPr/>
                    <a:lstStyle/>
                    <a:p>
                      <a:pPr algn="ctr">
                        <a:lnSpc>
                          <a:spcPct val="200000"/>
                        </a:lnSpc>
                        <a:spcAft>
                          <a:spcPts val="800"/>
                        </a:spcAft>
                      </a:pPr>
                      <a:r>
                        <a:rPr lang="fr-MA" sz="2600" b="1" kern="1200" dirty="0">
                          <a:solidFill>
                            <a:schemeClr val="bg1"/>
                          </a:solidFill>
                          <a:effectLst/>
                          <a:latin typeface="+mn-lt"/>
                          <a:ea typeface="+mn-ea"/>
                          <a:cs typeface="+mn-cs"/>
                        </a:rPr>
                        <a:t>Le rôle</a:t>
                      </a:r>
                      <a:endParaRPr lang="fr-FR" sz="2600" b="1" kern="1200" dirty="0">
                        <a:solidFill>
                          <a:schemeClr val="bg1"/>
                        </a:solidFill>
                        <a:effectLst/>
                        <a:latin typeface="+mn-lt"/>
                        <a:ea typeface="+mn-ea"/>
                        <a:cs typeface="+mn-cs"/>
                      </a:endParaRPr>
                    </a:p>
                  </a:txBody>
                  <a:tcPr marL="63129" marR="63129" marT="0" marB="0"/>
                </a:tc>
                <a:extLst>
                  <a:ext uri="{0D108BD9-81ED-4DB2-BD59-A6C34878D82A}">
                    <a16:rowId xmlns:a16="http://schemas.microsoft.com/office/drawing/2014/main" val="617061796"/>
                  </a:ext>
                </a:extLst>
              </a:tr>
              <a:tr h="3397717">
                <a:tc>
                  <a:txBody>
                    <a:bodyPr/>
                    <a:lstStyle/>
                    <a:p>
                      <a:pPr algn="ctr">
                        <a:lnSpc>
                          <a:spcPts val="7300"/>
                        </a:lnSpc>
                        <a:spcAft>
                          <a:spcPts val="800"/>
                        </a:spcAft>
                      </a:pPr>
                      <a:r>
                        <a:rPr lang="fr-MA" sz="4000" b="1" kern="1200" dirty="0">
                          <a:solidFill>
                            <a:srgbClr val="FF0000"/>
                          </a:solidFill>
                          <a:effectLst/>
                          <a:latin typeface="+mn-lt"/>
                          <a:ea typeface="+mn-ea"/>
                          <a:cs typeface="+mn-cs"/>
                        </a:rPr>
                        <a:t>Capillaire sanguin</a:t>
                      </a:r>
                      <a:endParaRPr lang="fr-FR" sz="4000" b="1" kern="1200" dirty="0">
                        <a:solidFill>
                          <a:srgbClr val="FF0000"/>
                        </a:solidFill>
                        <a:effectLst/>
                        <a:latin typeface="+mn-lt"/>
                        <a:ea typeface="+mn-ea"/>
                        <a:cs typeface="+mn-cs"/>
                      </a:endParaRPr>
                    </a:p>
                  </a:txBody>
                  <a:tcPr marL="63129" marR="63129" marT="0" marB="0"/>
                </a:tc>
                <a:tc>
                  <a:txBody>
                    <a:bodyPr/>
                    <a:lstStyle/>
                    <a:p>
                      <a:pPr algn="ctr">
                        <a:lnSpc>
                          <a:spcPts val="7300"/>
                        </a:lnSpc>
                        <a:spcAft>
                          <a:spcPts val="800"/>
                        </a:spcAft>
                      </a:pPr>
                      <a:r>
                        <a:rPr lang="fr-FR" sz="2600" b="1" kern="1200" dirty="0">
                          <a:solidFill>
                            <a:schemeClr val="tx1"/>
                          </a:solidFill>
                          <a:effectLst/>
                          <a:latin typeface="+mn-lt"/>
                          <a:ea typeface="+mn-ea"/>
                          <a:cs typeface="+mn-cs"/>
                        </a:rPr>
                        <a:t>Vaisseau sanguin microscopique qui se trouve au niveau des organes.</a:t>
                      </a:r>
                    </a:p>
                  </a:txBody>
                  <a:tcPr marL="63129" marR="63129" marT="0" marB="0"/>
                </a:tc>
                <a:tc>
                  <a:txBody>
                    <a:bodyPr/>
                    <a:lstStyle/>
                    <a:p>
                      <a:pPr algn="ctr">
                        <a:lnSpc>
                          <a:spcPts val="7300"/>
                        </a:lnSpc>
                        <a:spcAft>
                          <a:spcPts val="800"/>
                        </a:spcAft>
                      </a:pPr>
                      <a:r>
                        <a:rPr lang="fr-FR" sz="2600" b="1" kern="1200" dirty="0">
                          <a:solidFill>
                            <a:schemeClr val="tx1"/>
                          </a:solidFill>
                          <a:effectLst/>
                          <a:latin typeface="+mn-lt"/>
                          <a:ea typeface="+mn-ea"/>
                          <a:cs typeface="+mn-cs"/>
                        </a:rPr>
                        <a:t>Assure les échanges cellulaires.</a:t>
                      </a:r>
                    </a:p>
                  </a:txBody>
                  <a:tcPr marL="63129" marR="63129" marT="0" marB="0"/>
                </a:tc>
                <a:extLst>
                  <a:ext uri="{0D108BD9-81ED-4DB2-BD59-A6C34878D82A}">
                    <a16:rowId xmlns:a16="http://schemas.microsoft.com/office/drawing/2014/main" val="2278392241"/>
                  </a:ext>
                </a:extLst>
              </a:tr>
            </a:tbl>
          </a:graphicData>
        </a:graphic>
      </p:graphicFrame>
    </p:spTree>
    <p:extLst>
      <p:ext uri="{BB962C8B-B14F-4D97-AF65-F5344CB8AC3E}">
        <p14:creationId xmlns:p14="http://schemas.microsoft.com/office/powerpoint/2010/main" val="3447531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F05CA0E-9249-6033-C038-EDF5CEDD8719}"/>
            </a:ext>
          </a:extLst>
        </p:cNvPr>
        <p:cNvGrpSpPr/>
        <p:nvPr/>
      </p:nvGrpSpPr>
      <p:grpSpPr>
        <a:xfrm>
          <a:off x="0" y="0"/>
          <a:ext cx="0" cy="0"/>
          <a:chOff x="0" y="0"/>
          <a:chExt cx="0" cy="0"/>
        </a:xfrm>
      </p:grpSpPr>
      <p:pic>
        <p:nvPicPr>
          <p:cNvPr id="8" name="Picture 7" descr="A diagram of blood vessels&#10;&#10;Description automatically generated">
            <a:extLst>
              <a:ext uri="{FF2B5EF4-FFF2-40B4-BE49-F238E27FC236}">
                <a16:creationId xmlns:a16="http://schemas.microsoft.com/office/drawing/2014/main" id="{E072E797-4F99-4E18-5DEF-DFDA79EFCB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131048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4DA25-21A8-D506-2D21-BF2E1F026A0E}"/>
              </a:ext>
            </a:extLst>
          </p:cNvPr>
          <p:cNvSpPr>
            <a:spLocks noGrp="1"/>
          </p:cNvSpPr>
          <p:nvPr>
            <p:ph type="title"/>
          </p:nvPr>
        </p:nvSpPr>
        <p:spPr/>
        <p:txBody>
          <a:bodyPr/>
          <a:lstStyle/>
          <a:p>
            <a:r>
              <a:rPr lang="fr-FR" b="1" dirty="0">
                <a:solidFill>
                  <a:srgbClr val="FF0000"/>
                </a:solidFill>
              </a:rPr>
              <a:t>Remarque :</a:t>
            </a:r>
          </a:p>
        </p:txBody>
      </p:sp>
      <p:sp>
        <p:nvSpPr>
          <p:cNvPr id="3" name="Content Placeholder 2">
            <a:extLst>
              <a:ext uri="{FF2B5EF4-FFF2-40B4-BE49-F238E27FC236}">
                <a16:creationId xmlns:a16="http://schemas.microsoft.com/office/drawing/2014/main" id="{5FB4AA1C-A53C-B80D-465D-3938F17276A4}"/>
              </a:ext>
            </a:extLst>
          </p:cNvPr>
          <p:cNvSpPr>
            <a:spLocks noGrp="1"/>
          </p:cNvSpPr>
          <p:nvPr>
            <p:ph idx="1"/>
          </p:nvPr>
        </p:nvSpPr>
        <p:spPr/>
        <p:txBody>
          <a:bodyPr/>
          <a:lstStyle/>
          <a:p>
            <a:br>
              <a:rPr lang="fr-FR" sz="3600" spc="-50" dirty="0">
                <a:solidFill>
                  <a:schemeClr val="tx1"/>
                </a:solidFill>
                <a:latin typeface="Calibri" panose="020F0502020204030204" pitchFamily="34" charset="0"/>
                <a:ea typeface="+mj-ea"/>
                <a:cs typeface="Calibri" panose="020F0502020204030204" pitchFamily="34" charset="0"/>
              </a:rPr>
            </a:br>
            <a:r>
              <a:rPr lang="fr-FR" sz="3600" spc="-50" dirty="0">
                <a:solidFill>
                  <a:schemeClr val="tx1"/>
                </a:solidFill>
                <a:latin typeface="Calibri" panose="020F0502020204030204" pitchFamily="34" charset="0"/>
                <a:ea typeface="+mj-ea"/>
                <a:cs typeface="Calibri" panose="020F0502020204030204" pitchFamily="34" charset="0"/>
              </a:rPr>
              <a:t>A l’intérieur du cœur, le sang arrive par les veines aux oreillettes, passe vers les ventricules et sort par les artères.</a:t>
            </a:r>
          </a:p>
          <a:p>
            <a:r>
              <a:rPr lang="fr-FR" sz="3600" spc="-50" dirty="0">
                <a:solidFill>
                  <a:schemeClr val="tx1"/>
                </a:solidFill>
                <a:latin typeface="Calibri" panose="020F0502020204030204" pitchFamily="34" charset="0"/>
                <a:ea typeface="+mj-ea"/>
                <a:cs typeface="Calibri" panose="020F0502020204030204" pitchFamily="34" charset="0"/>
              </a:rPr>
              <a:t>Ce sens unique de la circulation intracardiaque est imposé par </a:t>
            </a:r>
            <a:r>
              <a:rPr lang="fr-FR" sz="3600" b="1" spc="-50" dirty="0">
                <a:solidFill>
                  <a:srgbClr val="FF0000"/>
                </a:solidFill>
                <a:latin typeface="Calibri" panose="020F0502020204030204" pitchFamily="34" charset="0"/>
                <a:ea typeface="+mj-ea"/>
                <a:cs typeface="Calibri" panose="020F0502020204030204" pitchFamily="34" charset="0"/>
              </a:rPr>
              <a:t>les valvules</a:t>
            </a:r>
            <a:r>
              <a:rPr lang="fr-FR" sz="3600" spc="-50" dirty="0">
                <a:solidFill>
                  <a:schemeClr val="tx1"/>
                </a:solidFill>
                <a:latin typeface="Calibri" panose="020F0502020204030204" pitchFamily="34" charset="0"/>
                <a:ea typeface="+mj-ea"/>
                <a:cs typeface="Calibri" panose="020F0502020204030204" pitchFamily="34" charset="0"/>
              </a:rPr>
              <a:t>.</a:t>
            </a:r>
            <a:endParaRPr lang="fr-FR" dirty="0"/>
          </a:p>
          <a:p>
            <a:endParaRPr lang="fr-FR" dirty="0"/>
          </a:p>
        </p:txBody>
      </p:sp>
    </p:spTree>
    <p:extLst>
      <p:ext uri="{BB962C8B-B14F-4D97-AF65-F5344CB8AC3E}">
        <p14:creationId xmlns:p14="http://schemas.microsoft.com/office/powerpoint/2010/main" val="2039240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7377737-D9CB-6F5F-8772-DD3483135BAA}"/>
              </a:ext>
            </a:extLst>
          </p:cNvPr>
          <p:cNvPicPr>
            <a:picLocks noGrp="1" noChangeAspect="1"/>
          </p:cNvPicPr>
          <p:nvPr>
            <p:ph idx="1"/>
          </p:nvPr>
        </p:nvPicPr>
        <p:blipFill>
          <a:blip r:embed="rId2"/>
          <a:stretch>
            <a:fillRect/>
          </a:stretch>
        </p:blipFill>
        <p:spPr>
          <a:xfrm>
            <a:off x="147011" y="1737360"/>
            <a:ext cx="11897977" cy="3440215"/>
          </a:xfrm>
        </p:spPr>
      </p:pic>
    </p:spTree>
    <p:extLst>
      <p:ext uri="{BB962C8B-B14F-4D97-AF65-F5344CB8AC3E}">
        <p14:creationId xmlns:p14="http://schemas.microsoft.com/office/powerpoint/2010/main" val="2541986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A7B8419-B03B-11F2-697D-C949243B6033}"/>
              </a:ext>
            </a:extLst>
          </p:cNvPr>
          <p:cNvPicPr>
            <a:picLocks noGrp="1" noChangeAspect="1"/>
          </p:cNvPicPr>
          <p:nvPr>
            <p:ph idx="1"/>
          </p:nvPr>
        </p:nvPicPr>
        <p:blipFill>
          <a:blip r:embed="rId2"/>
          <a:stretch>
            <a:fillRect/>
          </a:stretch>
        </p:blipFill>
        <p:spPr>
          <a:xfrm>
            <a:off x="2421096" y="414665"/>
            <a:ext cx="7349807" cy="5747549"/>
          </a:xfrm>
          <a:prstGeom prst="rect">
            <a:avLst/>
          </a:prstGeom>
        </p:spPr>
      </p:pic>
      <p:sp>
        <p:nvSpPr>
          <p:cNvPr id="5" name="Rectangle 4">
            <a:extLst>
              <a:ext uri="{FF2B5EF4-FFF2-40B4-BE49-F238E27FC236}">
                <a16:creationId xmlns:a16="http://schemas.microsoft.com/office/drawing/2014/main" id="{CE339E99-4501-F6B7-161C-E721878D0370}"/>
              </a:ext>
            </a:extLst>
          </p:cNvPr>
          <p:cNvSpPr/>
          <p:nvPr/>
        </p:nvSpPr>
        <p:spPr>
          <a:xfrm>
            <a:off x="3126658" y="4866968"/>
            <a:ext cx="1799303" cy="12952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F9BB655F-B6FB-1318-0B3F-FE22AA2958B0}"/>
              </a:ext>
            </a:extLst>
          </p:cNvPr>
          <p:cNvSpPr/>
          <p:nvPr/>
        </p:nvSpPr>
        <p:spPr>
          <a:xfrm>
            <a:off x="7956852" y="4680155"/>
            <a:ext cx="1799303" cy="1482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20475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 schematic&#10;&#10;Description automatically generated">
            <a:extLst>
              <a:ext uri="{FF2B5EF4-FFF2-40B4-BE49-F238E27FC236}">
                <a16:creationId xmlns:a16="http://schemas.microsoft.com/office/drawing/2014/main" id="{A95A88EA-71E2-93CC-FD91-EFB9419CEF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2429" y="729949"/>
            <a:ext cx="6767142" cy="5398102"/>
          </a:xfrm>
        </p:spPr>
      </p:pic>
    </p:spTree>
    <p:extLst>
      <p:ext uri="{BB962C8B-B14F-4D97-AF65-F5344CB8AC3E}">
        <p14:creationId xmlns:p14="http://schemas.microsoft.com/office/powerpoint/2010/main" val="9608289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FA57A-66C3-DB5D-B925-7BABBB8D157E}"/>
              </a:ext>
            </a:extLst>
          </p:cNvPr>
          <p:cNvSpPr>
            <a:spLocks noGrp="1"/>
          </p:cNvSpPr>
          <p:nvPr>
            <p:ph type="title"/>
          </p:nvPr>
        </p:nvSpPr>
        <p:spPr/>
        <p:txBody>
          <a:bodyPr/>
          <a:lstStyle/>
          <a:p>
            <a:r>
              <a:rPr lang="fr-FR" sz="40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II)	La circulation du sang :</a:t>
            </a:r>
          </a:p>
        </p:txBody>
      </p:sp>
    </p:spTree>
    <p:extLst>
      <p:ext uri="{BB962C8B-B14F-4D97-AF65-F5344CB8AC3E}">
        <p14:creationId xmlns:p14="http://schemas.microsoft.com/office/powerpoint/2010/main" val="2483563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E957-A0FD-E146-0C77-25177BE4588D}"/>
              </a:ext>
            </a:extLst>
          </p:cNvPr>
          <p:cNvSpPr>
            <a:spLocks noGrp="1"/>
          </p:cNvSpPr>
          <p:nvPr>
            <p:ph type="title"/>
          </p:nvPr>
        </p:nvSpPr>
        <p:spPr>
          <a:xfrm>
            <a:off x="1097280" y="1150374"/>
            <a:ext cx="10058400" cy="586986"/>
          </a:xfrm>
        </p:spPr>
        <p:txBody>
          <a:bodyPr>
            <a:normAutofit/>
          </a:bodyPr>
          <a:lstStyle/>
          <a:p>
            <a:r>
              <a:rPr lang="fr-FR" sz="3600" b="1" dirty="0">
                <a:solidFill>
                  <a:srgbClr val="00602B"/>
                </a:solidFill>
                <a:latin typeface="Calibri" panose="020F0502020204030204" pitchFamily="34" charset="0"/>
                <a:cs typeface="Calibri" panose="020F0502020204030204" pitchFamily="34" charset="0"/>
              </a:rPr>
              <a:t>1) Le cycle cardiaque :</a:t>
            </a:r>
          </a:p>
        </p:txBody>
      </p:sp>
      <p:sp>
        <p:nvSpPr>
          <p:cNvPr id="3" name="Content Placeholder 2">
            <a:extLst>
              <a:ext uri="{FF2B5EF4-FFF2-40B4-BE49-F238E27FC236}">
                <a16:creationId xmlns:a16="http://schemas.microsoft.com/office/drawing/2014/main" id="{E76BDBEA-5F75-3E65-0D6A-CB42A0AFB515}"/>
              </a:ext>
            </a:extLst>
          </p:cNvPr>
          <p:cNvSpPr>
            <a:spLocks noGrp="1"/>
          </p:cNvSpPr>
          <p:nvPr>
            <p:ph idx="1"/>
          </p:nvPr>
        </p:nvSpPr>
        <p:spPr>
          <a:xfrm>
            <a:off x="1097280" y="2125954"/>
            <a:ext cx="10058400" cy="4023360"/>
          </a:xfrm>
        </p:spPr>
        <p:txBody>
          <a:bodyPr>
            <a:normAutofit/>
          </a:bodyPr>
          <a:lstStyle/>
          <a:p>
            <a:r>
              <a:rPr lang="fr-FR" sz="3600" spc="-50" dirty="0">
                <a:solidFill>
                  <a:schemeClr val="tx1"/>
                </a:solidFill>
                <a:latin typeface="Calibri" panose="020F0502020204030204" pitchFamily="34" charset="0"/>
                <a:ea typeface="+mj-ea"/>
                <a:cs typeface="Calibri" panose="020F0502020204030204" pitchFamily="34" charset="0"/>
              </a:rPr>
              <a:t>Au cours d'un cycle cardiaque (ou révolution cardiaque), les 4 cavités cardiaques passent par une période de </a:t>
            </a:r>
            <a:r>
              <a:rPr lang="fr-FR" sz="3600" b="1" spc="-50" dirty="0">
                <a:solidFill>
                  <a:schemeClr val="tx1"/>
                </a:solidFill>
                <a:latin typeface="Calibri" panose="020F0502020204030204" pitchFamily="34" charset="0"/>
                <a:ea typeface="+mj-ea"/>
                <a:cs typeface="Calibri" panose="020F0502020204030204" pitchFamily="34" charset="0"/>
              </a:rPr>
              <a:t>contraction</a:t>
            </a:r>
            <a:r>
              <a:rPr lang="fr-FR" sz="3600" spc="-50" dirty="0">
                <a:solidFill>
                  <a:schemeClr val="tx1"/>
                </a:solidFill>
                <a:latin typeface="Calibri" panose="020F0502020204030204" pitchFamily="34" charset="0"/>
                <a:ea typeface="+mj-ea"/>
                <a:cs typeface="Calibri" panose="020F0502020204030204" pitchFamily="34" charset="0"/>
              </a:rPr>
              <a:t>, appelée </a:t>
            </a:r>
            <a:r>
              <a:rPr lang="fr-FR" sz="3600" b="1" spc="-50" dirty="0">
                <a:solidFill>
                  <a:srgbClr val="FF0000"/>
                </a:solidFill>
                <a:latin typeface="Calibri" panose="020F0502020204030204" pitchFamily="34" charset="0"/>
                <a:ea typeface="+mj-ea"/>
                <a:cs typeface="Calibri" panose="020F0502020204030204" pitchFamily="34" charset="0"/>
              </a:rPr>
              <a:t>systole</a:t>
            </a:r>
            <a:r>
              <a:rPr lang="fr-FR" sz="3600" spc="-50" dirty="0">
                <a:solidFill>
                  <a:schemeClr val="tx1"/>
                </a:solidFill>
                <a:latin typeface="Calibri" panose="020F0502020204030204" pitchFamily="34" charset="0"/>
                <a:ea typeface="+mj-ea"/>
                <a:cs typeface="Calibri" panose="020F0502020204030204" pitchFamily="34" charset="0"/>
              </a:rPr>
              <a:t>, et une période de </a:t>
            </a:r>
            <a:r>
              <a:rPr lang="fr-FR" sz="3600" b="1" spc="-50" dirty="0">
                <a:solidFill>
                  <a:schemeClr val="tx1"/>
                </a:solidFill>
                <a:latin typeface="Calibri" panose="020F0502020204030204" pitchFamily="34" charset="0"/>
                <a:ea typeface="+mj-ea"/>
                <a:cs typeface="Calibri" panose="020F0502020204030204" pitchFamily="34" charset="0"/>
              </a:rPr>
              <a:t>relaxation</a:t>
            </a:r>
            <a:r>
              <a:rPr lang="fr-FR" sz="3600" spc="-50" dirty="0">
                <a:solidFill>
                  <a:schemeClr val="tx1"/>
                </a:solidFill>
                <a:latin typeface="Calibri" panose="020F0502020204030204" pitchFamily="34" charset="0"/>
                <a:ea typeface="+mj-ea"/>
                <a:cs typeface="Calibri" panose="020F0502020204030204" pitchFamily="34" charset="0"/>
              </a:rPr>
              <a:t>, appelée </a:t>
            </a:r>
            <a:r>
              <a:rPr lang="fr-FR" sz="3600" b="1" spc="-50" dirty="0">
                <a:solidFill>
                  <a:srgbClr val="0070C0"/>
                </a:solidFill>
                <a:latin typeface="Calibri" panose="020F0502020204030204" pitchFamily="34" charset="0"/>
                <a:ea typeface="+mj-ea"/>
                <a:cs typeface="Calibri" panose="020F0502020204030204" pitchFamily="34" charset="0"/>
              </a:rPr>
              <a:t>diastole</a:t>
            </a:r>
            <a:r>
              <a:rPr lang="fr-FR" sz="3600" spc="-50" dirty="0">
                <a:solidFill>
                  <a:schemeClr val="tx1"/>
                </a:solidFill>
                <a:latin typeface="Calibri" panose="020F0502020204030204" pitchFamily="34" charset="0"/>
                <a:ea typeface="+mj-ea"/>
                <a:cs typeface="Calibri" panose="020F0502020204030204" pitchFamily="34" charset="0"/>
              </a:rPr>
              <a:t>.</a:t>
            </a:r>
          </a:p>
        </p:txBody>
      </p:sp>
    </p:spTree>
    <p:extLst>
      <p:ext uri="{BB962C8B-B14F-4D97-AF65-F5344CB8AC3E}">
        <p14:creationId xmlns:p14="http://schemas.microsoft.com/office/powerpoint/2010/main" val="2850382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021D03-E43C-AC86-2468-B99EB213B53A}"/>
              </a:ext>
            </a:extLst>
          </p:cNvPr>
          <p:cNvPicPr>
            <a:picLocks noGrp="1" noChangeAspect="1"/>
          </p:cNvPicPr>
          <p:nvPr>
            <p:ph idx="1"/>
          </p:nvPr>
        </p:nvPicPr>
        <p:blipFill>
          <a:blip r:embed="rId2"/>
          <a:stretch>
            <a:fillRect/>
          </a:stretch>
        </p:blipFill>
        <p:spPr>
          <a:xfrm>
            <a:off x="2010018" y="479345"/>
            <a:ext cx="8171964" cy="6092052"/>
          </a:xfrm>
        </p:spPr>
      </p:pic>
    </p:spTree>
    <p:extLst>
      <p:ext uri="{BB962C8B-B14F-4D97-AF65-F5344CB8AC3E}">
        <p14:creationId xmlns:p14="http://schemas.microsoft.com/office/powerpoint/2010/main" val="3505723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E957-A0FD-E146-0C77-25177BE4588D}"/>
              </a:ext>
            </a:extLst>
          </p:cNvPr>
          <p:cNvSpPr>
            <a:spLocks noGrp="1"/>
          </p:cNvSpPr>
          <p:nvPr>
            <p:ph type="title"/>
          </p:nvPr>
        </p:nvSpPr>
        <p:spPr/>
        <p:txBody>
          <a:bodyPr/>
          <a:lstStyle/>
          <a:p>
            <a:r>
              <a:rPr lang="fr-FR" b="1" dirty="0">
                <a:solidFill>
                  <a:srgbClr val="7030A0"/>
                </a:solidFill>
              </a:rPr>
              <a:t>Diastole générale :</a:t>
            </a:r>
          </a:p>
        </p:txBody>
      </p:sp>
      <p:sp>
        <p:nvSpPr>
          <p:cNvPr id="3" name="Content Placeholder 2">
            <a:extLst>
              <a:ext uri="{FF2B5EF4-FFF2-40B4-BE49-F238E27FC236}">
                <a16:creationId xmlns:a16="http://schemas.microsoft.com/office/drawing/2014/main" id="{E76BDBEA-5F75-3E65-0D6A-CB42A0AFB515}"/>
              </a:ext>
            </a:extLst>
          </p:cNvPr>
          <p:cNvSpPr>
            <a:spLocks noGrp="1"/>
          </p:cNvSpPr>
          <p:nvPr>
            <p:ph idx="1"/>
          </p:nvPr>
        </p:nvSpPr>
        <p:spPr>
          <a:xfrm>
            <a:off x="1097281" y="2052212"/>
            <a:ext cx="5745972" cy="3068429"/>
          </a:xfrm>
        </p:spPr>
        <p:txBody>
          <a:bodyPr>
            <a:normAutofit fontScale="92500" lnSpcReduction="10000"/>
          </a:bodyPr>
          <a:lstStyle/>
          <a:p>
            <a:pPr algn="just"/>
            <a:r>
              <a:rPr lang="fr-FR" sz="4000" spc="-50" dirty="0">
                <a:solidFill>
                  <a:schemeClr val="tx1"/>
                </a:solidFill>
                <a:latin typeface="Calibri" panose="020F0502020204030204" pitchFamily="34" charset="0"/>
                <a:ea typeface="+mj-ea"/>
                <a:cs typeface="Calibri" panose="020F0502020204030204" pitchFamily="34" charset="0"/>
              </a:rPr>
              <a:t>Les oreillettes et les ventricules se relâchent, la pression du sang diminue à l’intérieur du cœur. Le sang arrive par les veines, s’écoulent dans les oreillettes.</a:t>
            </a:r>
          </a:p>
          <a:p>
            <a:endParaRPr lang="fr-FR" sz="4000" spc="-50" dirty="0">
              <a:solidFill>
                <a:schemeClr val="tx1"/>
              </a:solidFill>
              <a:latin typeface="Calibri" panose="020F0502020204030204" pitchFamily="34" charset="0"/>
              <a:ea typeface="+mj-ea"/>
              <a:cs typeface="Calibri" panose="020F0502020204030204" pitchFamily="34" charset="0"/>
            </a:endParaRPr>
          </a:p>
        </p:txBody>
      </p:sp>
      <p:pic>
        <p:nvPicPr>
          <p:cNvPr id="5" name="Picture 4">
            <a:extLst>
              <a:ext uri="{FF2B5EF4-FFF2-40B4-BE49-F238E27FC236}">
                <a16:creationId xmlns:a16="http://schemas.microsoft.com/office/drawing/2014/main" id="{5095EE8A-AC00-A682-B76B-F740A221B06A}"/>
              </a:ext>
            </a:extLst>
          </p:cNvPr>
          <p:cNvPicPr>
            <a:picLocks noChangeAspect="1"/>
          </p:cNvPicPr>
          <p:nvPr/>
        </p:nvPicPr>
        <p:blipFill>
          <a:blip r:embed="rId2"/>
          <a:stretch>
            <a:fillRect/>
          </a:stretch>
        </p:blipFill>
        <p:spPr>
          <a:xfrm>
            <a:off x="8021955" y="1532266"/>
            <a:ext cx="3404550" cy="4469563"/>
          </a:xfrm>
          <a:prstGeom prst="rect">
            <a:avLst/>
          </a:prstGeom>
        </p:spPr>
      </p:pic>
      <p:pic>
        <p:nvPicPr>
          <p:cNvPr id="7" name="Picture 6">
            <a:extLst>
              <a:ext uri="{FF2B5EF4-FFF2-40B4-BE49-F238E27FC236}">
                <a16:creationId xmlns:a16="http://schemas.microsoft.com/office/drawing/2014/main" id="{766092B6-49E2-7C63-26B8-692513AA12C9}"/>
              </a:ext>
            </a:extLst>
          </p:cNvPr>
          <p:cNvPicPr>
            <a:picLocks noChangeAspect="1"/>
          </p:cNvPicPr>
          <p:nvPr/>
        </p:nvPicPr>
        <p:blipFill>
          <a:blip r:embed="rId3"/>
          <a:stretch>
            <a:fillRect/>
          </a:stretch>
        </p:blipFill>
        <p:spPr>
          <a:xfrm>
            <a:off x="1097280" y="4931863"/>
            <a:ext cx="6924675" cy="666750"/>
          </a:xfrm>
          <a:prstGeom prst="rect">
            <a:avLst/>
          </a:prstGeom>
        </p:spPr>
      </p:pic>
    </p:spTree>
    <p:extLst>
      <p:ext uri="{BB962C8B-B14F-4D97-AF65-F5344CB8AC3E}">
        <p14:creationId xmlns:p14="http://schemas.microsoft.com/office/powerpoint/2010/main" val="4201018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E957-A0FD-E146-0C77-25177BE4588D}"/>
              </a:ext>
            </a:extLst>
          </p:cNvPr>
          <p:cNvSpPr>
            <a:spLocks noGrp="1"/>
          </p:cNvSpPr>
          <p:nvPr>
            <p:ph type="title"/>
          </p:nvPr>
        </p:nvSpPr>
        <p:spPr/>
        <p:txBody>
          <a:bodyPr/>
          <a:lstStyle/>
          <a:p>
            <a:r>
              <a:rPr lang="fr-FR" b="1" dirty="0">
                <a:solidFill>
                  <a:srgbClr val="7030A0"/>
                </a:solidFill>
              </a:rPr>
              <a:t>Systole auriculaire :</a:t>
            </a:r>
          </a:p>
        </p:txBody>
      </p:sp>
      <p:sp>
        <p:nvSpPr>
          <p:cNvPr id="3" name="Content Placeholder 2">
            <a:extLst>
              <a:ext uri="{FF2B5EF4-FFF2-40B4-BE49-F238E27FC236}">
                <a16:creationId xmlns:a16="http://schemas.microsoft.com/office/drawing/2014/main" id="{E76BDBEA-5F75-3E65-0D6A-CB42A0AFB515}"/>
              </a:ext>
            </a:extLst>
          </p:cNvPr>
          <p:cNvSpPr>
            <a:spLocks noGrp="1"/>
          </p:cNvSpPr>
          <p:nvPr>
            <p:ph idx="1"/>
          </p:nvPr>
        </p:nvSpPr>
        <p:spPr>
          <a:xfrm>
            <a:off x="1097280" y="2052212"/>
            <a:ext cx="5790217" cy="4023360"/>
          </a:xfrm>
        </p:spPr>
        <p:txBody>
          <a:bodyPr>
            <a:normAutofit/>
          </a:bodyPr>
          <a:lstStyle/>
          <a:p>
            <a:pPr algn="just"/>
            <a:r>
              <a:rPr lang="fr-FR" sz="4000" spc="-50" dirty="0">
                <a:solidFill>
                  <a:schemeClr val="tx1"/>
                </a:solidFill>
                <a:latin typeface="Calibri" panose="020F0502020204030204" pitchFamily="34" charset="0"/>
                <a:ea typeface="+mj-ea"/>
                <a:cs typeface="Calibri" panose="020F0502020204030204" pitchFamily="34" charset="0"/>
              </a:rPr>
              <a:t>Les oreillettes se contractent, les valvules auriculo-ventriculaires s’ouvrent, le sang est propulsé vers les ventricules.</a:t>
            </a:r>
          </a:p>
        </p:txBody>
      </p:sp>
      <p:pic>
        <p:nvPicPr>
          <p:cNvPr id="5" name="Picture 4">
            <a:extLst>
              <a:ext uri="{FF2B5EF4-FFF2-40B4-BE49-F238E27FC236}">
                <a16:creationId xmlns:a16="http://schemas.microsoft.com/office/drawing/2014/main" id="{452ADC07-E564-55D6-4DE2-C888B7153665}"/>
              </a:ext>
            </a:extLst>
          </p:cNvPr>
          <p:cNvPicPr>
            <a:picLocks noChangeAspect="1"/>
          </p:cNvPicPr>
          <p:nvPr/>
        </p:nvPicPr>
        <p:blipFill>
          <a:blip r:embed="rId2"/>
          <a:stretch>
            <a:fillRect/>
          </a:stretch>
        </p:blipFill>
        <p:spPr>
          <a:xfrm>
            <a:off x="7700359" y="1565633"/>
            <a:ext cx="3455321" cy="4175862"/>
          </a:xfrm>
          <a:prstGeom prst="rect">
            <a:avLst/>
          </a:prstGeom>
        </p:spPr>
      </p:pic>
      <p:sp>
        <p:nvSpPr>
          <p:cNvPr id="6" name="Rectangle: Rounded Corners 5">
            <a:extLst>
              <a:ext uri="{FF2B5EF4-FFF2-40B4-BE49-F238E27FC236}">
                <a16:creationId xmlns:a16="http://schemas.microsoft.com/office/drawing/2014/main" id="{348DAB8B-C265-526C-3D93-123345C20DAB}"/>
              </a:ext>
            </a:extLst>
          </p:cNvPr>
          <p:cNvSpPr/>
          <p:nvPr/>
        </p:nvSpPr>
        <p:spPr>
          <a:xfrm>
            <a:off x="7580671" y="1449385"/>
            <a:ext cx="870155" cy="8554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67676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E957-A0FD-E146-0C77-25177BE4588D}"/>
              </a:ext>
            </a:extLst>
          </p:cNvPr>
          <p:cNvSpPr>
            <a:spLocks noGrp="1"/>
          </p:cNvSpPr>
          <p:nvPr>
            <p:ph type="title"/>
          </p:nvPr>
        </p:nvSpPr>
        <p:spPr/>
        <p:txBody>
          <a:bodyPr/>
          <a:lstStyle/>
          <a:p>
            <a:r>
              <a:rPr lang="fr-FR" b="1" dirty="0">
                <a:solidFill>
                  <a:srgbClr val="7030A0"/>
                </a:solidFill>
              </a:rPr>
              <a:t>Systole ventriculaire :</a:t>
            </a:r>
          </a:p>
        </p:txBody>
      </p:sp>
      <p:pic>
        <p:nvPicPr>
          <p:cNvPr id="5" name="Picture 4">
            <a:extLst>
              <a:ext uri="{FF2B5EF4-FFF2-40B4-BE49-F238E27FC236}">
                <a16:creationId xmlns:a16="http://schemas.microsoft.com/office/drawing/2014/main" id="{8E47894C-7E69-2417-BDDA-3383F53E88B8}"/>
              </a:ext>
            </a:extLst>
          </p:cNvPr>
          <p:cNvPicPr>
            <a:picLocks noChangeAspect="1"/>
          </p:cNvPicPr>
          <p:nvPr/>
        </p:nvPicPr>
        <p:blipFill>
          <a:blip r:embed="rId2"/>
          <a:stretch>
            <a:fillRect/>
          </a:stretch>
        </p:blipFill>
        <p:spPr>
          <a:xfrm>
            <a:off x="7272337" y="1509178"/>
            <a:ext cx="4010179" cy="4285556"/>
          </a:xfrm>
          <a:prstGeom prst="rect">
            <a:avLst/>
          </a:prstGeom>
        </p:spPr>
      </p:pic>
      <p:pic>
        <p:nvPicPr>
          <p:cNvPr id="6" name="Picture 5">
            <a:extLst>
              <a:ext uri="{FF2B5EF4-FFF2-40B4-BE49-F238E27FC236}">
                <a16:creationId xmlns:a16="http://schemas.microsoft.com/office/drawing/2014/main" id="{1D6F25F8-7940-4D4A-BAA3-836C42113F16}"/>
              </a:ext>
            </a:extLst>
          </p:cNvPr>
          <p:cNvPicPr>
            <a:picLocks noChangeAspect="1"/>
          </p:cNvPicPr>
          <p:nvPr/>
        </p:nvPicPr>
        <p:blipFill>
          <a:blip r:embed="rId3"/>
          <a:stretch>
            <a:fillRect/>
          </a:stretch>
        </p:blipFill>
        <p:spPr>
          <a:xfrm>
            <a:off x="10575997" y="1351752"/>
            <a:ext cx="1413037" cy="543034"/>
          </a:xfrm>
          <a:prstGeom prst="rect">
            <a:avLst/>
          </a:prstGeom>
        </p:spPr>
      </p:pic>
      <p:sp>
        <p:nvSpPr>
          <p:cNvPr id="3" name="Content Placeholder 2">
            <a:extLst>
              <a:ext uri="{FF2B5EF4-FFF2-40B4-BE49-F238E27FC236}">
                <a16:creationId xmlns:a16="http://schemas.microsoft.com/office/drawing/2014/main" id="{E76BDBEA-5F75-3E65-0D6A-CB42A0AFB515}"/>
              </a:ext>
            </a:extLst>
          </p:cNvPr>
          <p:cNvSpPr>
            <a:spLocks noGrp="1"/>
          </p:cNvSpPr>
          <p:nvPr>
            <p:ph idx="1"/>
          </p:nvPr>
        </p:nvSpPr>
        <p:spPr>
          <a:xfrm>
            <a:off x="1097280" y="1973499"/>
            <a:ext cx="6350655" cy="3068429"/>
          </a:xfrm>
        </p:spPr>
        <p:txBody>
          <a:bodyPr>
            <a:normAutofit fontScale="85000" lnSpcReduction="20000"/>
          </a:bodyPr>
          <a:lstStyle/>
          <a:p>
            <a:pPr algn="just"/>
            <a:r>
              <a:rPr lang="fr-FR" sz="4000" spc="-50" dirty="0">
                <a:solidFill>
                  <a:schemeClr val="tx1"/>
                </a:solidFill>
                <a:latin typeface="Calibri" panose="020F0502020204030204" pitchFamily="34" charset="0"/>
                <a:ea typeface="+mj-ea"/>
                <a:cs typeface="Calibri" panose="020F0502020204030204" pitchFamily="34" charset="0"/>
              </a:rPr>
              <a:t>Les oreillettes se relâchent, les valvules auriculo-ventriculaires se ferment, la contraction des ventricules augmente la pression intra-ventriculaire du sang, ce qui permet l’ouverture des valvules </a:t>
            </a:r>
            <a:r>
              <a:rPr lang="fr-FR" sz="4000" spc="-50" dirty="0" err="1">
                <a:solidFill>
                  <a:schemeClr val="tx1"/>
                </a:solidFill>
                <a:latin typeface="Calibri" panose="020F0502020204030204" pitchFamily="34" charset="0"/>
                <a:ea typeface="+mj-ea"/>
                <a:cs typeface="Calibri" panose="020F0502020204030204" pitchFamily="34" charset="0"/>
              </a:rPr>
              <a:t>ventriculo</a:t>
            </a:r>
            <a:r>
              <a:rPr lang="fr-FR" sz="4000" spc="-50" dirty="0">
                <a:solidFill>
                  <a:schemeClr val="tx1"/>
                </a:solidFill>
                <a:latin typeface="Calibri" panose="020F0502020204030204" pitchFamily="34" charset="0"/>
                <a:ea typeface="+mj-ea"/>
                <a:cs typeface="Calibri" panose="020F0502020204030204" pitchFamily="34" charset="0"/>
              </a:rPr>
              <a:t>-artérielles et le sang est éjecté vers les artères.</a:t>
            </a:r>
          </a:p>
        </p:txBody>
      </p:sp>
      <p:pic>
        <p:nvPicPr>
          <p:cNvPr id="8" name="Picture 7">
            <a:extLst>
              <a:ext uri="{FF2B5EF4-FFF2-40B4-BE49-F238E27FC236}">
                <a16:creationId xmlns:a16="http://schemas.microsoft.com/office/drawing/2014/main" id="{F4FAB3FC-5C30-41E3-56AD-FE42B0288B47}"/>
              </a:ext>
            </a:extLst>
          </p:cNvPr>
          <p:cNvPicPr>
            <a:picLocks noChangeAspect="1"/>
          </p:cNvPicPr>
          <p:nvPr/>
        </p:nvPicPr>
        <p:blipFill>
          <a:blip r:embed="rId4"/>
          <a:stretch>
            <a:fillRect/>
          </a:stretch>
        </p:blipFill>
        <p:spPr>
          <a:xfrm>
            <a:off x="1485131" y="5040546"/>
            <a:ext cx="3905250" cy="1152525"/>
          </a:xfrm>
          <a:prstGeom prst="rect">
            <a:avLst/>
          </a:prstGeom>
        </p:spPr>
      </p:pic>
    </p:spTree>
    <p:extLst>
      <p:ext uri="{BB962C8B-B14F-4D97-AF65-F5344CB8AC3E}">
        <p14:creationId xmlns:p14="http://schemas.microsoft.com/office/powerpoint/2010/main" val="4046017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C7390C0-F9C7-E345-C13F-9CF64648F1EA}"/>
              </a:ext>
            </a:extLst>
          </p:cNvPr>
          <p:cNvPicPr>
            <a:picLocks noGrp="1" noChangeAspect="1"/>
          </p:cNvPicPr>
          <p:nvPr>
            <p:ph idx="1"/>
          </p:nvPr>
        </p:nvPicPr>
        <p:blipFill>
          <a:blip r:embed="rId2"/>
          <a:stretch>
            <a:fillRect/>
          </a:stretch>
        </p:blipFill>
        <p:spPr>
          <a:xfrm>
            <a:off x="2299285" y="414190"/>
            <a:ext cx="7593430" cy="6029619"/>
          </a:xfrm>
        </p:spPr>
      </p:pic>
    </p:spTree>
    <p:extLst>
      <p:ext uri="{BB962C8B-B14F-4D97-AF65-F5344CB8AC3E}">
        <p14:creationId xmlns:p14="http://schemas.microsoft.com/office/powerpoint/2010/main" val="2777741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FA57A-66C3-DB5D-B925-7BABBB8D157E}"/>
              </a:ext>
            </a:extLst>
          </p:cNvPr>
          <p:cNvSpPr>
            <a:spLocks noGrp="1"/>
          </p:cNvSpPr>
          <p:nvPr>
            <p:ph type="title"/>
          </p:nvPr>
        </p:nvSpPr>
        <p:spPr/>
        <p:txBody>
          <a:bodyPr>
            <a:normAutofit/>
          </a:bodyPr>
          <a:lstStyle/>
          <a:p>
            <a:r>
              <a:rPr lang="fr-FR" sz="3600" b="1" dirty="0">
                <a:solidFill>
                  <a:srgbClr val="00602B"/>
                </a:solidFill>
                <a:latin typeface="Calibri" panose="020F0502020204030204" pitchFamily="34" charset="0"/>
                <a:cs typeface="Calibri" panose="020F0502020204030204" pitchFamily="34" charset="0"/>
              </a:rPr>
              <a:t>2)	La circulation sanguine : </a:t>
            </a:r>
          </a:p>
        </p:txBody>
      </p:sp>
    </p:spTree>
    <p:extLst>
      <p:ext uri="{BB962C8B-B14F-4D97-AF65-F5344CB8AC3E}">
        <p14:creationId xmlns:p14="http://schemas.microsoft.com/office/powerpoint/2010/main" val="2984352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B5285C2-EE07-18CF-8771-95B8F31E8558}"/>
              </a:ext>
            </a:extLst>
          </p:cNvPr>
          <p:cNvPicPr>
            <a:picLocks noGrp="1" noChangeAspect="1"/>
          </p:cNvPicPr>
          <p:nvPr>
            <p:ph idx="1"/>
          </p:nvPr>
        </p:nvPicPr>
        <p:blipFill>
          <a:blip r:embed="rId2"/>
          <a:stretch>
            <a:fillRect/>
          </a:stretch>
        </p:blipFill>
        <p:spPr>
          <a:xfrm>
            <a:off x="2998234" y="187386"/>
            <a:ext cx="6256491" cy="6483228"/>
          </a:xfrm>
        </p:spPr>
      </p:pic>
      <p:sp>
        <p:nvSpPr>
          <p:cNvPr id="6" name="Rectangle: Rounded Corners 5">
            <a:extLst>
              <a:ext uri="{FF2B5EF4-FFF2-40B4-BE49-F238E27FC236}">
                <a16:creationId xmlns:a16="http://schemas.microsoft.com/office/drawing/2014/main" id="{1D1C3C04-B02E-BCDE-E6D9-AF62ED13D0F8}"/>
              </a:ext>
            </a:extLst>
          </p:cNvPr>
          <p:cNvSpPr/>
          <p:nvPr/>
        </p:nvSpPr>
        <p:spPr>
          <a:xfrm>
            <a:off x="7860891" y="452658"/>
            <a:ext cx="1002890" cy="6239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Rounded Corners 6">
            <a:extLst>
              <a:ext uri="{FF2B5EF4-FFF2-40B4-BE49-F238E27FC236}">
                <a16:creationId xmlns:a16="http://schemas.microsoft.com/office/drawing/2014/main" id="{D51055E7-731E-2BD5-3CCB-9D9BCD21588C}"/>
              </a:ext>
            </a:extLst>
          </p:cNvPr>
          <p:cNvSpPr/>
          <p:nvPr/>
        </p:nvSpPr>
        <p:spPr>
          <a:xfrm>
            <a:off x="7718323" y="1212604"/>
            <a:ext cx="1145458" cy="6239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F2FB8028-0CAD-B15D-364B-46380F47D752}"/>
              </a:ext>
            </a:extLst>
          </p:cNvPr>
          <p:cNvSpPr/>
          <p:nvPr/>
        </p:nvSpPr>
        <p:spPr>
          <a:xfrm>
            <a:off x="7718323" y="1808152"/>
            <a:ext cx="1145458" cy="6239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9328A674-6F22-E5FD-FDC1-622330C6A4D5}"/>
              </a:ext>
            </a:extLst>
          </p:cNvPr>
          <p:cNvSpPr/>
          <p:nvPr/>
        </p:nvSpPr>
        <p:spPr>
          <a:xfrm>
            <a:off x="7789607" y="2502917"/>
            <a:ext cx="1074174" cy="6239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4474C55E-3067-3937-A690-C50176729CD8}"/>
              </a:ext>
            </a:extLst>
          </p:cNvPr>
          <p:cNvSpPr/>
          <p:nvPr/>
        </p:nvSpPr>
        <p:spPr>
          <a:xfrm>
            <a:off x="7789607" y="3107138"/>
            <a:ext cx="1074174" cy="6239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E906EA2A-912A-FBF2-A8A0-F22EF88FB2D2}"/>
              </a:ext>
            </a:extLst>
          </p:cNvPr>
          <p:cNvSpPr/>
          <p:nvPr/>
        </p:nvSpPr>
        <p:spPr>
          <a:xfrm>
            <a:off x="3143751" y="1371655"/>
            <a:ext cx="941551" cy="43649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3FB93146-6D26-8798-20EF-AF5571E37E9D}"/>
              </a:ext>
            </a:extLst>
          </p:cNvPr>
          <p:cNvSpPr/>
          <p:nvPr/>
        </p:nvSpPr>
        <p:spPr>
          <a:xfrm>
            <a:off x="3143750" y="4149268"/>
            <a:ext cx="941552" cy="4964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1B439D3A-2441-2C50-069B-4B46AE973D2B}"/>
              </a:ext>
            </a:extLst>
          </p:cNvPr>
          <p:cNvSpPr/>
          <p:nvPr/>
        </p:nvSpPr>
        <p:spPr>
          <a:xfrm>
            <a:off x="5449169" y="1671842"/>
            <a:ext cx="1074174" cy="2089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Rounded Corners 13">
            <a:extLst>
              <a:ext uri="{FF2B5EF4-FFF2-40B4-BE49-F238E27FC236}">
                <a16:creationId xmlns:a16="http://schemas.microsoft.com/office/drawing/2014/main" id="{90AC4017-7DA4-901D-F8AA-A24989CB94D6}"/>
              </a:ext>
            </a:extLst>
          </p:cNvPr>
          <p:cNvSpPr/>
          <p:nvPr/>
        </p:nvSpPr>
        <p:spPr>
          <a:xfrm>
            <a:off x="5574890" y="3818788"/>
            <a:ext cx="835382" cy="2089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Rounded Corners 14">
            <a:extLst>
              <a:ext uri="{FF2B5EF4-FFF2-40B4-BE49-F238E27FC236}">
                <a16:creationId xmlns:a16="http://schemas.microsoft.com/office/drawing/2014/main" id="{D200CAC2-EEBA-8102-C1C5-8124BECA75EF}"/>
              </a:ext>
            </a:extLst>
          </p:cNvPr>
          <p:cNvSpPr/>
          <p:nvPr/>
        </p:nvSpPr>
        <p:spPr>
          <a:xfrm>
            <a:off x="5506573" y="6377166"/>
            <a:ext cx="835382" cy="2089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7539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76B21E99-B6AF-3391-78AA-9A3D2DC990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44156" y="155847"/>
            <a:ext cx="4903688" cy="6546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8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6B84F-2C58-9048-E737-68B7D8CA0F7C}"/>
              </a:ext>
            </a:extLst>
          </p:cNvPr>
          <p:cNvSpPr>
            <a:spLocks noGrp="1"/>
          </p:cNvSpPr>
          <p:nvPr>
            <p:ph idx="1"/>
          </p:nvPr>
        </p:nvSpPr>
        <p:spPr>
          <a:xfrm>
            <a:off x="1097280" y="2184947"/>
            <a:ext cx="10058400" cy="4023360"/>
          </a:xfrm>
        </p:spPr>
        <p:txBody>
          <a:bodyPr>
            <a:normAutofit/>
          </a:bodyPr>
          <a:lstStyle/>
          <a:p>
            <a:pPr algn="just"/>
            <a:r>
              <a:rPr lang="fr-FR" sz="3600" spc="-50" dirty="0">
                <a:solidFill>
                  <a:schemeClr val="tx1"/>
                </a:solidFill>
                <a:latin typeface="Calibri" panose="020F0502020204030204" pitchFamily="34" charset="0"/>
                <a:ea typeface="+mj-ea"/>
                <a:cs typeface="Calibri" panose="020F0502020204030204" pitchFamily="34" charset="0"/>
              </a:rPr>
              <a:t>Le cœur jour le rôle d’une double pompe :</a:t>
            </a:r>
          </a:p>
          <a:p>
            <a:pPr algn="just"/>
            <a:r>
              <a:rPr lang="fr-FR" sz="3600" spc="-50" dirty="0">
                <a:solidFill>
                  <a:schemeClr val="tx1"/>
                </a:solidFill>
                <a:latin typeface="Calibri" panose="020F0502020204030204" pitchFamily="34" charset="0"/>
                <a:ea typeface="+mj-ea"/>
                <a:cs typeface="Calibri" panose="020F0502020204030204" pitchFamily="34" charset="0"/>
              </a:rPr>
              <a:t>- </a:t>
            </a:r>
            <a:r>
              <a:rPr lang="fr-FR" sz="3600" b="1" spc="-50" dirty="0">
                <a:solidFill>
                  <a:srgbClr val="C00000"/>
                </a:solidFill>
                <a:latin typeface="Calibri" panose="020F0502020204030204" pitchFamily="34" charset="0"/>
                <a:ea typeface="+mj-ea"/>
                <a:cs typeface="Calibri" panose="020F0502020204030204" pitchFamily="34" charset="0"/>
              </a:rPr>
              <a:t>Cœur gauche </a:t>
            </a:r>
            <a:r>
              <a:rPr lang="fr-FR" sz="3600" spc="-50" dirty="0">
                <a:solidFill>
                  <a:schemeClr val="tx1"/>
                </a:solidFill>
                <a:latin typeface="Calibri" panose="020F0502020204030204" pitchFamily="34" charset="0"/>
                <a:ea typeface="+mj-ea"/>
                <a:cs typeface="Calibri" panose="020F0502020204030204" pitchFamily="34" charset="0"/>
              </a:rPr>
              <a:t>: pompe du sang riche en O₂.</a:t>
            </a:r>
          </a:p>
          <a:p>
            <a:pPr algn="just"/>
            <a:r>
              <a:rPr lang="fr-FR" sz="3600" spc="-50" dirty="0">
                <a:solidFill>
                  <a:schemeClr val="tx1"/>
                </a:solidFill>
                <a:latin typeface="Calibri" panose="020F0502020204030204" pitchFamily="34" charset="0"/>
                <a:ea typeface="+mj-ea"/>
                <a:cs typeface="Calibri" panose="020F0502020204030204" pitchFamily="34" charset="0"/>
              </a:rPr>
              <a:t>- </a:t>
            </a:r>
            <a:r>
              <a:rPr lang="fr-FR" sz="3600" b="1" spc="-50" dirty="0">
                <a:solidFill>
                  <a:srgbClr val="C00000"/>
                </a:solidFill>
                <a:latin typeface="Calibri" panose="020F0502020204030204" pitchFamily="34" charset="0"/>
                <a:ea typeface="+mj-ea"/>
                <a:cs typeface="Calibri" panose="020F0502020204030204" pitchFamily="34" charset="0"/>
              </a:rPr>
              <a:t>Cœur droit </a:t>
            </a:r>
            <a:r>
              <a:rPr lang="fr-FR" sz="3600" spc="-50" dirty="0">
                <a:solidFill>
                  <a:schemeClr val="tx1"/>
                </a:solidFill>
                <a:latin typeface="Calibri" panose="020F0502020204030204" pitchFamily="34" charset="0"/>
                <a:ea typeface="+mj-ea"/>
                <a:cs typeface="Calibri" panose="020F0502020204030204" pitchFamily="34" charset="0"/>
              </a:rPr>
              <a:t>: pompe du sang riche en CO₂.</a:t>
            </a:r>
          </a:p>
        </p:txBody>
      </p:sp>
      <p:sp>
        <p:nvSpPr>
          <p:cNvPr id="5" name="Title 4">
            <a:extLst>
              <a:ext uri="{FF2B5EF4-FFF2-40B4-BE49-F238E27FC236}">
                <a16:creationId xmlns:a16="http://schemas.microsoft.com/office/drawing/2014/main" id="{EE1F775E-3371-C8A9-1F51-247A7EEC9728}"/>
              </a:ext>
            </a:extLst>
          </p:cNvPr>
          <p:cNvSpPr>
            <a:spLocks noGrp="1"/>
          </p:cNvSpPr>
          <p:nvPr>
            <p:ph type="title"/>
          </p:nvPr>
        </p:nvSpPr>
        <p:spPr/>
        <p:txBody>
          <a:bodyPr/>
          <a:lstStyle/>
          <a:p>
            <a:r>
              <a:rPr lang="fr-FR" b="1" dirty="0">
                <a:solidFill>
                  <a:srgbClr val="FF0000"/>
                </a:solidFill>
              </a:rPr>
              <a:t>Remarques :</a:t>
            </a:r>
          </a:p>
        </p:txBody>
      </p:sp>
    </p:spTree>
    <p:extLst>
      <p:ext uri="{BB962C8B-B14F-4D97-AF65-F5344CB8AC3E}">
        <p14:creationId xmlns:p14="http://schemas.microsoft.com/office/powerpoint/2010/main" val="992042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EDDB9A1-5F43-F1A2-4381-89CE4244BA2D}"/>
              </a:ext>
            </a:extLst>
          </p:cNvPr>
          <p:cNvSpPr>
            <a:spLocks noGrp="1"/>
          </p:cNvSpPr>
          <p:nvPr>
            <p:ph idx="1"/>
          </p:nvPr>
        </p:nvSpPr>
        <p:spPr>
          <a:xfrm>
            <a:off x="1097280" y="2007966"/>
            <a:ext cx="10058400" cy="4023360"/>
          </a:xfrm>
        </p:spPr>
        <p:txBody>
          <a:bodyPr>
            <a:normAutofit/>
          </a:bodyPr>
          <a:lstStyle/>
          <a:p>
            <a:r>
              <a:rPr lang="fr-FR" sz="3600" spc="-50" dirty="0">
                <a:solidFill>
                  <a:schemeClr val="tx1"/>
                </a:solidFill>
                <a:latin typeface="Calibri" panose="020F0502020204030204" pitchFamily="34" charset="0"/>
                <a:ea typeface="+mj-ea"/>
                <a:cs typeface="Calibri" panose="020F0502020204030204" pitchFamily="34" charset="0"/>
              </a:rPr>
              <a:t>L'Homme, possède un système circulatoire </a:t>
            </a:r>
            <a:r>
              <a:rPr lang="fr-FR" sz="3600" b="1" spc="-50" dirty="0">
                <a:solidFill>
                  <a:schemeClr val="tx1"/>
                </a:solidFill>
                <a:latin typeface="Calibri" panose="020F0502020204030204" pitchFamily="34" charset="0"/>
                <a:ea typeface="+mj-ea"/>
                <a:cs typeface="Calibri" panose="020F0502020204030204" pitchFamily="34" charset="0"/>
              </a:rPr>
              <a:t>clos</a:t>
            </a:r>
            <a:r>
              <a:rPr lang="fr-FR" sz="3600" spc="-50" dirty="0">
                <a:solidFill>
                  <a:schemeClr val="tx1"/>
                </a:solidFill>
                <a:latin typeface="Calibri" panose="020F0502020204030204" pitchFamily="34" charset="0"/>
                <a:ea typeface="+mj-ea"/>
                <a:cs typeface="Calibri" panose="020F0502020204030204" pitchFamily="34" charset="0"/>
              </a:rPr>
              <a:t>, Le sang suit un </a:t>
            </a:r>
            <a:r>
              <a:rPr lang="fr-FR" sz="3600" b="1" spc="-50" dirty="0">
                <a:solidFill>
                  <a:schemeClr val="tx1"/>
                </a:solidFill>
                <a:latin typeface="Calibri" panose="020F0502020204030204" pitchFamily="34" charset="0"/>
                <a:ea typeface="+mj-ea"/>
                <a:cs typeface="Calibri" panose="020F0502020204030204" pitchFamily="34" charset="0"/>
              </a:rPr>
              <a:t>double trajet </a:t>
            </a:r>
            <a:r>
              <a:rPr lang="fr-FR" sz="3600" spc="-50" dirty="0">
                <a:solidFill>
                  <a:schemeClr val="tx1"/>
                </a:solidFill>
                <a:latin typeface="Calibri" panose="020F0502020204030204" pitchFamily="34" charset="0"/>
                <a:ea typeface="+mj-ea"/>
                <a:cs typeface="Calibri" panose="020F0502020204030204" pitchFamily="34" charset="0"/>
              </a:rPr>
              <a:t>dans l'organisme :</a:t>
            </a:r>
          </a:p>
        </p:txBody>
      </p:sp>
    </p:spTree>
    <p:extLst>
      <p:ext uri="{BB962C8B-B14F-4D97-AF65-F5344CB8AC3E}">
        <p14:creationId xmlns:p14="http://schemas.microsoft.com/office/powerpoint/2010/main" val="1010757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EDDB9A1-5F43-F1A2-4381-89CE4244BA2D}"/>
              </a:ext>
            </a:extLst>
          </p:cNvPr>
          <p:cNvSpPr>
            <a:spLocks noGrp="1"/>
          </p:cNvSpPr>
          <p:nvPr>
            <p:ph idx="1"/>
          </p:nvPr>
        </p:nvSpPr>
        <p:spPr>
          <a:xfrm>
            <a:off x="1097280" y="1845733"/>
            <a:ext cx="10058400" cy="4525569"/>
          </a:xfrm>
        </p:spPr>
        <p:txBody>
          <a:bodyPr>
            <a:normAutofit/>
          </a:bodyPr>
          <a:lstStyle/>
          <a:p>
            <a:pPr algn="just"/>
            <a:r>
              <a:rPr lang="fr-FR" sz="3600" spc="-50" dirty="0">
                <a:solidFill>
                  <a:schemeClr val="tx1"/>
                </a:solidFill>
                <a:latin typeface="Calibri" panose="020F0502020204030204" pitchFamily="34" charset="0"/>
                <a:ea typeface="+mj-ea"/>
                <a:cs typeface="Calibri" panose="020F0502020204030204" pitchFamily="34" charset="0"/>
              </a:rPr>
              <a:t>- </a:t>
            </a:r>
            <a:r>
              <a:rPr lang="fr-FR" sz="3600" b="1" spc="-50" dirty="0">
                <a:solidFill>
                  <a:srgbClr val="FF0000"/>
                </a:solidFill>
                <a:latin typeface="Calibri" panose="020F0502020204030204" pitchFamily="34" charset="0"/>
                <a:ea typeface="+mj-ea"/>
                <a:cs typeface="Calibri" panose="020F0502020204030204" pitchFamily="34" charset="0"/>
              </a:rPr>
              <a:t>La circulation pulmonaire</a:t>
            </a:r>
            <a:r>
              <a:rPr lang="fr-FR" sz="3600" spc="-50" dirty="0">
                <a:solidFill>
                  <a:schemeClr val="tx1"/>
                </a:solidFill>
                <a:latin typeface="Calibri" panose="020F0502020204030204" pitchFamily="34" charset="0"/>
                <a:ea typeface="+mj-ea"/>
                <a:cs typeface="Calibri" panose="020F0502020204030204" pitchFamily="34" charset="0"/>
              </a:rPr>
              <a:t>, issue du cœur droit, permet les échanges respiratoires avec les poumons. Le sang quitte le cœur par l'artère pulmonaire, passe dans les réseaux des capillaires pulmonaires, où il y a des échanges de gaz avec l'air contenu dans les alvéoles pulmonaires puis retourne au cœur gauche par 4 veines pulmonaires.</a:t>
            </a:r>
          </a:p>
          <a:p>
            <a:endParaRPr lang="fr-FR" sz="3600" spc="-50" dirty="0">
              <a:solidFill>
                <a:schemeClr val="tx1"/>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13273798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EDDB9A1-5F43-F1A2-4381-89CE4244BA2D}"/>
              </a:ext>
            </a:extLst>
          </p:cNvPr>
          <p:cNvSpPr>
            <a:spLocks noGrp="1"/>
          </p:cNvSpPr>
          <p:nvPr>
            <p:ph idx="1"/>
          </p:nvPr>
        </p:nvSpPr>
        <p:spPr>
          <a:xfrm>
            <a:off x="1097280" y="1845733"/>
            <a:ext cx="10058400" cy="4525569"/>
          </a:xfrm>
        </p:spPr>
        <p:txBody>
          <a:bodyPr>
            <a:normAutofit/>
          </a:bodyPr>
          <a:lstStyle/>
          <a:p>
            <a:pPr algn="just"/>
            <a:r>
              <a:rPr lang="fr-FR" sz="3600" spc="-50" dirty="0">
                <a:solidFill>
                  <a:schemeClr val="tx1"/>
                </a:solidFill>
                <a:latin typeface="Calibri" panose="020F0502020204030204" pitchFamily="34" charset="0"/>
                <a:ea typeface="+mj-ea"/>
                <a:cs typeface="Calibri" panose="020F0502020204030204" pitchFamily="34" charset="0"/>
              </a:rPr>
              <a:t>- </a:t>
            </a:r>
            <a:r>
              <a:rPr lang="fr-FR" sz="3600" b="1" spc="-50" dirty="0">
                <a:solidFill>
                  <a:srgbClr val="FF0000"/>
                </a:solidFill>
                <a:latin typeface="Calibri" panose="020F0502020204030204" pitchFamily="34" charset="0"/>
                <a:ea typeface="+mj-ea"/>
                <a:cs typeface="Calibri" panose="020F0502020204030204" pitchFamily="34" charset="0"/>
              </a:rPr>
              <a:t>La circulation générale (Systémique)</a:t>
            </a:r>
            <a:r>
              <a:rPr lang="fr-FR" sz="3600" spc="-50" dirty="0">
                <a:solidFill>
                  <a:schemeClr val="tx1"/>
                </a:solidFill>
                <a:latin typeface="Calibri" panose="020F0502020204030204" pitchFamily="34" charset="0"/>
                <a:ea typeface="+mj-ea"/>
                <a:cs typeface="Calibri" panose="020F0502020204030204" pitchFamily="34" charset="0"/>
              </a:rPr>
              <a:t>, issue du cœur gauche, permet les échanges avec tous les autres organes. Le sang quitte le cœur par l'artère aorte, il est conduit dans les capillaires de tous les organes du corps, puis retourne au cœur droit par les veines caves.</a:t>
            </a:r>
          </a:p>
        </p:txBody>
      </p:sp>
    </p:spTree>
    <p:extLst>
      <p:ext uri="{BB962C8B-B14F-4D97-AF65-F5344CB8AC3E}">
        <p14:creationId xmlns:p14="http://schemas.microsoft.com/office/powerpoint/2010/main" val="2800079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9B2A-09A5-AABC-E494-1ED724DCE2E2}"/>
              </a:ext>
            </a:extLst>
          </p:cNvPr>
          <p:cNvSpPr>
            <a:spLocks noGrp="1"/>
          </p:cNvSpPr>
          <p:nvPr>
            <p:ph type="title"/>
          </p:nvPr>
        </p:nvSpPr>
        <p:spPr/>
        <p:txBody>
          <a:bodyPr/>
          <a:lstStyle/>
          <a:p>
            <a:endParaRPr lang="fr-FR"/>
          </a:p>
        </p:txBody>
      </p:sp>
      <p:pic>
        <p:nvPicPr>
          <p:cNvPr id="5" name="Content Placeholder 4">
            <a:extLst>
              <a:ext uri="{FF2B5EF4-FFF2-40B4-BE49-F238E27FC236}">
                <a16:creationId xmlns:a16="http://schemas.microsoft.com/office/drawing/2014/main" id="{40B8DBF9-7BB3-1BCF-9C21-ABEA22C94CD1}"/>
              </a:ext>
            </a:extLst>
          </p:cNvPr>
          <p:cNvPicPr>
            <a:picLocks noGrp="1" noChangeAspect="1"/>
          </p:cNvPicPr>
          <p:nvPr>
            <p:ph idx="1"/>
          </p:nvPr>
        </p:nvPicPr>
        <p:blipFill>
          <a:blip r:embed="rId2"/>
          <a:stretch>
            <a:fillRect/>
          </a:stretch>
        </p:blipFill>
        <p:spPr>
          <a:xfrm>
            <a:off x="951394" y="570885"/>
            <a:ext cx="10289212" cy="5716229"/>
          </a:xfrm>
        </p:spPr>
      </p:pic>
      <p:sp>
        <p:nvSpPr>
          <p:cNvPr id="6" name="Rectangle 5">
            <a:extLst>
              <a:ext uri="{FF2B5EF4-FFF2-40B4-BE49-F238E27FC236}">
                <a16:creationId xmlns:a16="http://schemas.microsoft.com/office/drawing/2014/main" id="{A6AA0926-1F64-89ED-449E-10A05AEF1213}"/>
              </a:ext>
            </a:extLst>
          </p:cNvPr>
          <p:cNvSpPr/>
          <p:nvPr/>
        </p:nvSpPr>
        <p:spPr>
          <a:xfrm>
            <a:off x="1097280" y="2374491"/>
            <a:ext cx="10058400" cy="193203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834514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B0B3-BAEB-639C-9862-5BBA1484E2E7}"/>
              </a:ext>
            </a:extLst>
          </p:cNvPr>
          <p:cNvSpPr>
            <a:spLocks noGrp="1"/>
          </p:cNvSpPr>
          <p:nvPr>
            <p:ph type="title"/>
          </p:nvPr>
        </p:nvSpPr>
        <p:spPr/>
        <p:txBody>
          <a:bodyPr/>
          <a:lstStyle/>
          <a:p>
            <a:r>
              <a:rPr lang="fr-FR" b="1" dirty="0">
                <a:solidFill>
                  <a:srgbClr val="FF0000"/>
                </a:solidFill>
              </a:rPr>
              <a:t>REMARQUE !</a:t>
            </a:r>
          </a:p>
        </p:txBody>
      </p:sp>
      <p:sp>
        <p:nvSpPr>
          <p:cNvPr id="3" name="Content Placeholder 2">
            <a:extLst>
              <a:ext uri="{FF2B5EF4-FFF2-40B4-BE49-F238E27FC236}">
                <a16:creationId xmlns:a16="http://schemas.microsoft.com/office/drawing/2014/main" id="{3CCF740D-94C1-3FC5-06B3-948DD67C51AA}"/>
              </a:ext>
            </a:extLst>
          </p:cNvPr>
          <p:cNvSpPr>
            <a:spLocks noGrp="1"/>
          </p:cNvSpPr>
          <p:nvPr>
            <p:ph idx="1"/>
          </p:nvPr>
        </p:nvSpPr>
        <p:spPr>
          <a:xfrm>
            <a:off x="1097280" y="1991032"/>
            <a:ext cx="10058400" cy="3878062"/>
          </a:xfrm>
        </p:spPr>
        <p:txBody>
          <a:bodyPr>
            <a:normAutofit/>
          </a:bodyPr>
          <a:lstStyle/>
          <a:p>
            <a:r>
              <a:rPr lang="fr-FR" sz="4000" b="1" spc="-50" dirty="0">
                <a:solidFill>
                  <a:schemeClr val="tx1"/>
                </a:solidFill>
                <a:latin typeface="Calibri" panose="020F0502020204030204" pitchFamily="34" charset="0"/>
                <a:ea typeface="+mj-ea"/>
                <a:cs typeface="Calibri" panose="020F0502020204030204" pitchFamily="34" charset="0"/>
              </a:rPr>
              <a:t>Une bonne alimentation</a:t>
            </a:r>
            <a:r>
              <a:rPr lang="fr-FR" sz="4000" spc="-50" dirty="0">
                <a:solidFill>
                  <a:schemeClr val="tx1"/>
                </a:solidFill>
                <a:latin typeface="Calibri" panose="020F0502020204030204" pitchFamily="34" charset="0"/>
                <a:ea typeface="+mj-ea"/>
                <a:cs typeface="Calibri" panose="020F0502020204030204" pitchFamily="34" charset="0"/>
              </a:rPr>
              <a:t>, </a:t>
            </a:r>
            <a:r>
              <a:rPr lang="fr-FR" sz="4000" b="1" spc="-50" dirty="0">
                <a:solidFill>
                  <a:schemeClr val="tx1"/>
                </a:solidFill>
                <a:latin typeface="Calibri" panose="020F0502020204030204" pitchFamily="34" charset="0"/>
                <a:ea typeface="+mj-ea"/>
                <a:cs typeface="Calibri" panose="020F0502020204030204" pitchFamily="34" charset="0"/>
              </a:rPr>
              <a:t>une pratique du sport </a:t>
            </a:r>
            <a:r>
              <a:rPr lang="fr-FR" sz="4000" spc="-50" dirty="0">
                <a:solidFill>
                  <a:schemeClr val="tx1"/>
                </a:solidFill>
                <a:latin typeface="Calibri" panose="020F0502020204030204" pitchFamily="34" charset="0"/>
                <a:ea typeface="+mj-ea"/>
                <a:cs typeface="Calibri" panose="020F0502020204030204" pitchFamily="34" charset="0"/>
              </a:rPr>
              <a:t>et </a:t>
            </a:r>
            <a:r>
              <a:rPr lang="fr-FR" sz="4000" b="1" spc="-50" dirty="0">
                <a:solidFill>
                  <a:schemeClr val="tx1"/>
                </a:solidFill>
                <a:latin typeface="Calibri" panose="020F0502020204030204" pitchFamily="34" charset="0"/>
                <a:ea typeface="+mj-ea"/>
                <a:cs typeface="Calibri" panose="020F0502020204030204" pitchFamily="34" charset="0"/>
              </a:rPr>
              <a:t>une bonne hygiène </a:t>
            </a:r>
            <a:r>
              <a:rPr lang="fr-FR" sz="4000" spc="-50" dirty="0">
                <a:solidFill>
                  <a:schemeClr val="tx1"/>
                </a:solidFill>
                <a:latin typeface="Calibri" panose="020F0502020204030204" pitchFamily="34" charset="0"/>
                <a:ea typeface="+mj-ea"/>
                <a:cs typeface="Calibri" panose="020F0502020204030204" pitchFamily="34" charset="0"/>
              </a:rPr>
              <a:t>de vie sont importantes pour conserver un système circulaire en bon état de fonctionnement, et limiter les risques de </a:t>
            </a:r>
            <a:r>
              <a:rPr lang="fr-FR" sz="4000" b="1" spc="-50" dirty="0">
                <a:solidFill>
                  <a:schemeClr val="tx1"/>
                </a:solidFill>
                <a:latin typeface="Calibri" panose="020F0502020204030204" pitchFamily="34" charset="0"/>
                <a:ea typeface="+mj-ea"/>
                <a:cs typeface="Calibri" panose="020F0502020204030204" pitchFamily="34" charset="0"/>
              </a:rPr>
              <a:t>maladies cardio-vasculaires</a:t>
            </a:r>
            <a:r>
              <a:rPr lang="fr-FR" sz="4000" spc="-50" dirty="0">
                <a:solidFill>
                  <a:schemeClr val="tx1"/>
                </a:solidFill>
                <a:latin typeface="Calibri" panose="020F0502020204030204" pitchFamily="34" charset="0"/>
                <a:ea typeface="+mj-ea"/>
                <a:cs typeface="Calibri" panose="020F0502020204030204" pitchFamily="34" charset="0"/>
              </a:rPr>
              <a:t>, comme </a:t>
            </a:r>
            <a:r>
              <a:rPr lang="fr-FR" sz="4000" b="1" spc="-50" dirty="0">
                <a:solidFill>
                  <a:schemeClr val="tx1"/>
                </a:solidFill>
                <a:latin typeface="Calibri" panose="020F0502020204030204" pitchFamily="34" charset="0"/>
                <a:ea typeface="+mj-ea"/>
                <a:cs typeface="Calibri" panose="020F0502020204030204" pitchFamily="34" charset="0"/>
              </a:rPr>
              <a:t>l'athérosclérose</a:t>
            </a:r>
            <a:r>
              <a:rPr lang="fr-FR" sz="4000" spc="-50" dirty="0">
                <a:solidFill>
                  <a:schemeClr val="tx1"/>
                </a:solidFill>
                <a:latin typeface="Calibri" panose="020F0502020204030204" pitchFamily="34" charset="0"/>
                <a:ea typeface="+mj-ea"/>
                <a:cs typeface="Calibri" panose="020F0502020204030204" pitchFamily="34" charset="0"/>
              </a:rPr>
              <a:t> et </a:t>
            </a:r>
            <a:r>
              <a:rPr lang="fr-FR" sz="4000" b="1" spc="-50" dirty="0">
                <a:solidFill>
                  <a:schemeClr val="tx1"/>
                </a:solidFill>
                <a:latin typeface="Calibri" panose="020F0502020204030204" pitchFamily="34" charset="0"/>
                <a:ea typeface="+mj-ea"/>
                <a:cs typeface="Calibri" panose="020F0502020204030204" pitchFamily="34" charset="0"/>
              </a:rPr>
              <a:t>l'infarctus</a:t>
            </a:r>
            <a:r>
              <a:rPr lang="fr-FR" sz="4000" spc="-50" dirty="0">
                <a:solidFill>
                  <a:schemeClr val="tx1"/>
                </a:solidFill>
                <a:latin typeface="Calibri" panose="020F0502020204030204" pitchFamily="34" charset="0"/>
                <a:ea typeface="+mj-ea"/>
                <a:cs typeface="Calibri" panose="020F0502020204030204" pitchFamily="34" charset="0"/>
              </a:rPr>
              <a:t>.</a:t>
            </a:r>
          </a:p>
        </p:txBody>
      </p:sp>
    </p:spTree>
    <p:extLst>
      <p:ext uri="{BB962C8B-B14F-4D97-AF65-F5344CB8AC3E}">
        <p14:creationId xmlns:p14="http://schemas.microsoft.com/office/powerpoint/2010/main" val="2099508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B3B4576-FE43-9861-59C9-79320E9FE560}"/>
            </a:ext>
          </a:extLst>
        </p:cNvPr>
        <p:cNvGrpSpPr/>
        <p:nvPr/>
      </p:nvGrpSpPr>
      <p:grpSpPr>
        <a:xfrm>
          <a:off x="0" y="0"/>
          <a:ext cx="0" cy="0"/>
          <a:chOff x="0" y="0"/>
          <a:chExt cx="0" cy="0"/>
        </a:xfrm>
      </p:grpSpPr>
      <p:pic>
        <p:nvPicPr>
          <p:cNvPr id="1026" name="Picture 2" descr="9 600+ Athérosclérose Photos, taleaux et images libre de droits - iStock |  Plaque athéroscléreuse, Parkinson, Infarctus">
            <a:extLst>
              <a:ext uri="{FF2B5EF4-FFF2-40B4-BE49-F238E27FC236}">
                <a16:creationId xmlns:a16="http://schemas.microsoft.com/office/drawing/2014/main" id="{5EC73F2B-19EA-9B30-3AEC-DCD1278EB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75" y="1740833"/>
            <a:ext cx="5325555" cy="33763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 Crise cardiaque - Cardiologie du CHI de Montreuil -93">
            <a:extLst>
              <a:ext uri="{FF2B5EF4-FFF2-40B4-BE49-F238E27FC236}">
                <a16:creationId xmlns:a16="http://schemas.microsoft.com/office/drawing/2014/main" id="{65574BF4-5F75-BFB8-74FA-E197C28A7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9997" y="1709736"/>
            <a:ext cx="4457700" cy="343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81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TM04033937[[fn=Traînée de condensation]]</Template>
  <TotalTime>2616</TotalTime>
  <Words>1158</Words>
  <Application>Microsoft Office PowerPoint</Application>
  <PresentationFormat>Widescreen</PresentationFormat>
  <Paragraphs>120</Paragraphs>
  <Slides>54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Microsoft GothicNeo</vt:lpstr>
      <vt:lpstr>Calibri</vt:lpstr>
      <vt:lpstr>Calibri Light</vt:lpstr>
      <vt:lpstr>Retrospect</vt:lpstr>
      <vt:lpstr>LE SANG ET LA CIRCULATION SANGUINE الدم والدورة الدموية</vt:lpstr>
      <vt:lpstr>Introduction :</vt:lpstr>
      <vt:lpstr>I) Le Sang :</vt:lpstr>
      <vt:lpstr>PowerPoint Presentation</vt:lpstr>
      <vt:lpstr>PowerPoint Presentation</vt:lpstr>
      <vt:lpstr>PowerPoint Presentation</vt:lpstr>
      <vt:lpstr>1) La séparation des constituants du sang:</vt:lpstr>
      <vt:lpstr>PowerPoint Presentation</vt:lpstr>
      <vt:lpstr>PowerPoint Presentation</vt:lpstr>
      <vt:lpstr>PowerPoint Presentation</vt:lpstr>
      <vt:lpstr>PowerPoint Presentation</vt:lpstr>
      <vt:lpstr>PowerPoint Presentation</vt:lpstr>
      <vt:lpstr>PowerPoint Presentation</vt:lpstr>
      <vt:lpstr>Conclusion :</vt:lpstr>
      <vt:lpstr>PowerPoint Presentation</vt:lpstr>
      <vt:lpstr>PowerPoint Presentation</vt:lpstr>
      <vt:lpstr>PowerPoint Presentation</vt:lpstr>
      <vt:lpstr>Conclusion :</vt:lpstr>
      <vt:lpstr>B) transport des gaz :</vt:lpstr>
      <vt:lpstr>Remarque : </vt:lpstr>
      <vt:lpstr>CONCLUSION :</vt:lpstr>
      <vt:lpstr>PowerPoint Presentation</vt:lpstr>
      <vt:lpstr>PowerPoint Presentation</vt:lpstr>
      <vt:lpstr>I) L ’appareil circulatoire :</vt:lpstr>
      <vt:lpstr>L’organisation du cœur : </vt:lpstr>
      <vt:lpstr>L’organisation du cœur : </vt:lpstr>
      <vt:lpstr>PowerPoint Presentation</vt:lpstr>
      <vt:lpstr>Remarques :</vt:lpstr>
      <vt:lpstr>2) Les vaisseaux sanguins :</vt:lpstr>
      <vt:lpstr>PowerPoint Presentation</vt:lpstr>
      <vt:lpstr>PowerPoint Presentation</vt:lpstr>
      <vt:lpstr>PowerPoint Presentation</vt:lpstr>
      <vt:lpstr>PowerPoint Presentation</vt:lpstr>
      <vt:lpstr>Remarque :</vt:lpstr>
      <vt:lpstr>PowerPoint Presentation</vt:lpstr>
      <vt:lpstr>PowerPoint Presentation</vt:lpstr>
      <vt:lpstr>PowerPoint Presentation</vt:lpstr>
      <vt:lpstr>II) La circulation du sang :</vt:lpstr>
      <vt:lpstr>1) Le cycle cardiaque :</vt:lpstr>
      <vt:lpstr>PowerPoint Presentation</vt:lpstr>
      <vt:lpstr>Diastole générale :</vt:lpstr>
      <vt:lpstr>Systole auriculaire :</vt:lpstr>
      <vt:lpstr>Systole ventriculaire :</vt:lpstr>
      <vt:lpstr>PowerPoint Presentation</vt:lpstr>
      <vt:lpstr>2) La circulation sanguine : </vt:lpstr>
      <vt:lpstr>PowerPoint Presentation</vt:lpstr>
      <vt:lpstr>PowerPoint Presentation</vt:lpstr>
      <vt:lpstr>Remarques :</vt:lpstr>
      <vt:lpstr>PowerPoint Presentation</vt:lpstr>
      <vt:lpstr>PowerPoint Presentation</vt:lpstr>
      <vt:lpstr>PowerPoint Presentation</vt:lpstr>
      <vt:lpstr>PowerPoint Presentation</vt:lpstr>
      <vt:lpstr>REMARQUE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HADIRI.YASSINE</cp:lastModifiedBy>
  <cp:revision>581</cp:revision>
  <dcterms:created xsi:type="dcterms:W3CDTF">2019-09-29T19:18:53Z</dcterms:created>
  <dcterms:modified xsi:type="dcterms:W3CDTF">2026-10-12T19:15:20Z</dcterms:modified>
</cp:coreProperties>
</file>