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8" r:id="rId2"/>
    <p:sldId id="259" r:id="rId3"/>
    <p:sldId id="257" r:id="rId4"/>
    <p:sldId id="261" r:id="rId5"/>
    <p:sldId id="262" r:id="rId6"/>
    <p:sldId id="264" r:id="rId7"/>
    <p:sldId id="271" r:id="rId8"/>
    <p:sldId id="263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300" r:id="rId35"/>
    <p:sldId id="301" r:id="rId36"/>
    <p:sldId id="302" r:id="rId37"/>
    <p:sldId id="298" r:id="rId38"/>
    <p:sldId id="299" r:id="rId39"/>
    <p:sldId id="297" r:id="rId40"/>
    <p:sldId id="303" r:id="rId41"/>
    <p:sldId id="304" r:id="rId42"/>
    <p:sldId id="306" r:id="rId43"/>
    <p:sldId id="305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DF0"/>
    <a:srgbClr val="FFF8FC"/>
    <a:srgbClr val="FFFDF2"/>
    <a:srgbClr val="F4FDF2"/>
    <a:srgbClr val="FFF4F5"/>
    <a:srgbClr val="FFFDEE"/>
    <a:srgbClr val="E9E7D8"/>
    <a:srgbClr val="F4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24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674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10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4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28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92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61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68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04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01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0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A0EF6C2-FD5B-490A-9DCF-188EF45770C7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9489484-B53C-4D70-B51A-1FF1ED314B5F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8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E26D-91CC-4E4C-9680-14CE74C61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1891862"/>
            <a:ext cx="10058400" cy="2433250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L’ALIMENTATION CHEZ LES ÊTRES VIVANTS.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89E02-822D-18A9-601F-008FD2E829D3}"/>
              </a:ext>
            </a:extLst>
          </p:cNvPr>
          <p:cNvSpPr txBox="1">
            <a:spLocks/>
          </p:cNvSpPr>
          <p:nvPr/>
        </p:nvSpPr>
        <p:spPr>
          <a:xfrm>
            <a:off x="1252451" y="460802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solidFill>
                  <a:schemeClr val="tx1"/>
                </a:solidFill>
              </a:rPr>
              <a:t>Professeur</a:t>
            </a:r>
            <a:r>
              <a:rPr lang="en-US" dirty="0">
                <a:solidFill>
                  <a:schemeClr val="tx1"/>
                </a:solidFill>
              </a:rPr>
              <a:t> : Yassine </a:t>
            </a:r>
            <a:r>
              <a:rPr lang="en-US" dirty="0" err="1">
                <a:solidFill>
                  <a:schemeClr val="tx1"/>
                </a:solidFill>
              </a:rPr>
              <a:t>hadiri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05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>
            <a:extLst>
              <a:ext uri="{FF2B5EF4-FFF2-40B4-BE49-F238E27FC236}">
                <a16:creationId xmlns:a16="http://schemas.microsoft.com/office/drawing/2014/main" id="{806A2E21-B2E0-43BF-8529-A073DC057DAF}"/>
              </a:ext>
            </a:extLst>
          </p:cNvPr>
          <p:cNvSpPr txBox="1">
            <a:spLocks/>
          </p:cNvSpPr>
          <p:nvPr/>
        </p:nvSpPr>
        <p:spPr>
          <a:xfrm>
            <a:off x="525644" y="5277541"/>
            <a:ext cx="11306802" cy="947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B0F0"/>
            </a:solidFill>
          </a:ln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5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régimes alimentaires des animaux</a:t>
            </a:r>
            <a:endParaRPr lang="fr-FR" sz="5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67D0E9A-5505-4856-88F5-FEA8BC8D1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287162"/>
              </p:ext>
            </p:extLst>
          </p:nvPr>
        </p:nvGraphicFramePr>
        <p:xfrm>
          <a:off x="525644" y="719665"/>
          <a:ext cx="11306802" cy="452147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768934">
                  <a:extLst>
                    <a:ext uri="{9D8B030D-6E8A-4147-A177-3AD203B41FA5}">
                      <a16:colId xmlns:a16="http://schemas.microsoft.com/office/drawing/2014/main" val="2582060465"/>
                    </a:ext>
                  </a:extLst>
                </a:gridCol>
                <a:gridCol w="3768934">
                  <a:extLst>
                    <a:ext uri="{9D8B030D-6E8A-4147-A177-3AD203B41FA5}">
                      <a16:colId xmlns:a16="http://schemas.microsoft.com/office/drawing/2014/main" val="2167223059"/>
                    </a:ext>
                  </a:extLst>
                </a:gridCol>
                <a:gridCol w="3768934">
                  <a:extLst>
                    <a:ext uri="{9D8B030D-6E8A-4147-A177-3AD203B41FA5}">
                      <a16:colId xmlns:a16="http://schemas.microsoft.com/office/drawing/2014/main" val="1968009723"/>
                    </a:ext>
                  </a:extLst>
                </a:gridCol>
              </a:tblGrid>
              <a:tr h="509747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  <a:effectLst/>
                        </a:rPr>
                        <a:t>Le régime alimentaire 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</a:rPr>
                        <a:t>herbivore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rgbClr val="0070C0"/>
                          </a:solidFill>
                          <a:effectLst/>
                        </a:rPr>
                        <a:t>Le régime alimentaire 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</a:rPr>
                        <a:t>carnivore</a:t>
                      </a:r>
                    </a:p>
                    <a:p>
                      <a:pPr algn="ctr"/>
                      <a:endParaRPr lang="fr-FR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rgbClr val="0070C0"/>
                          </a:solidFill>
                          <a:effectLst/>
                        </a:rPr>
                        <a:t>Le régime alimentaire 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</a:rPr>
                        <a:t>omnivore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717704"/>
                  </a:ext>
                </a:extLst>
              </a:tr>
              <a:tr h="71147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Ils mangent uniquement des aliments d'origine végétale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Ils mangent uniquement des aliments d'origine animale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Ils mangent des aliments d'origine végétale et animale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833043"/>
                  </a:ext>
                </a:extLst>
              </a:tr>
              <a:tr h="231241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048955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8DFA36D1-36DC-4099-A8F2-5071E0F65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5"/>
          <a:stretch/>
        </p:blipFill>
        <p:spPr>
          <a:xfrm>
            <a:off x="4349974" y="2172657"/>
            <a:ext cx="3677034" cy="3019923"/>
          </a:xfrm>
          <a:prstGeom prst="rect">
            <a:avLst/>
          </a:prstGeom>
        </p:spPr>
      </p:pic>
      <p:pic>
        <p:nvPicPr>
          <p:cNvPr id="9" name="Image 9">
            <a:extLst>
              <a:ext uri="{FF2B5EF4-FFF2-40B4-BE49-F238E27FC236}">
                <a16:creationId xmlns:a16="http://schemas.microsoft.com/office/drawing/2014/main" id="{A118B786-0BF6-446B-85C2-5B4D5D27A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14" y="2172657"/>
            <a:ext cx="3682647" cy="3019923"/>
          </a:xfrm>
          <a:prstGeom prst="rect">
            <a:avLst/>
          </a:prstGeom>
        </p:spPr>
      </p:pic>
      <p:pic>
        <p:nvPicPr>
          <p:cNvPr id="10" name="Image 11">
            <a:extLst>
              <a:ext uri="{FF2B5EF4-FFF2-40B4-BE49-F238E27FC236}">
                <a16:creationId xmlns:a16="http://schemas.microsoft.com/office/drawing/2014/main" id="{EE2C265A-BD27-45ED-A6EE-7C7E10C0A2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2" t="2961" b="5688"/>
          <a:stretch/>
        </p:blipFill>
        <p:spPr>
          <a:xfrm>
            <a:off x="8107635" y="2172658"/>
            <a:ext cx="3677034" cy="3019922"/>
          </a:xfrm>
          <a:prstGeom prst="rect">
            <a:avLst/>
          </a:prstGeom>
        </p:spPr>
      </p:pic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CBDAD8BA-D77D-4BFA-9DC0-822AD88F8992}"/>
              </a:ext>
            </a:extLst>
          </p:cNvPr>
          <p:cNvSpPr/>
          <p:nvPr/>
        </p:nvSpPr>
        <p:spPr>
          <a:xfrm>
            <a:off x="602138" y="778894"/>
            <a:ext cx="3586704" cy="522514"/>
          </a:xfrm>
          <a:prstGeom prst="flowChartProcess">
            <a:avLst/>
          </a:prstGeom>
          <a:solidFill>
            <a:srgbClr val="F4F4E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FBD08FA3-FD46-4C5A-9A86-3D4A9A2D8744}"/>
              </a:ext>
            </a:extLst>
          </p:cNvPr>
          <p:cNvSpPr/>
          <p:nvPr/>
        </p:nvSpPr>
        <p:spPr>
          <a:xfrm>
            <a:off x="4345574" y="787847"/>
            <a:ext cx="3586704" cy="522514"/>
          </a:xfrm>
          <a:prstGeom prst="flowChartProcess">
            <a:avLst/>
          </a:prstGeom>
          <a:solidFill>
            <a:srgbClr val="F4F4E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9AA1EF9B-249D-4261-9D61-E15143BCA2B6}"/>
              </a:ext>
            </a:extLst>
          </p:cNvPr>
          <p:cNvSpPr/>
          <p:nvPr/>
        </p:nvSpPr>
        <p:spPr>
          <a:xfrm>
            <a:off x="8107635" y="795339"/>
            <a:ext cx="3586704" cy="522514"/>
          </a:xfrm>
          <a:prstGeom prst="flowChartProcess">
            <a:avLst/>
          </a:prstGeom>
          <a:solidFill>
            <a:srgbClr val="F4F4E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683F446C-4FFA-4A2B-8F47-33D7618099A4}"/>
              </a:ext>
            </a:extLst>
          </p:cNvPr>
          <p:cNvSpPr/>
          <p:nvPr/>
        </p:nvSpPr>
        <p:spPr>
          <a:xfrm>
            <a:off x="642257" y="1494543"/>
            <a:ext cx="3586704" cy="522514"/>
          </a:xfrm>
          <a:prstGeom prst="flowChartProcess">
            <a:avLst/>
          </a:prstGeom>
          <a:solidFill>
            <a:srgbClr val="E9E7D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0102BE98-C518-48D4-B288-6915CDC7C3C2}"/>
              </a:ext>
            </a:extLst>
          </p:cNvPr>
          <p:cNvSpPr/>
          <p:nvPr/>
        </p:nvSpPr>
        <p:spPr>
          <a:xfrm>
            <a:off x="4376337" y="1494543"/>
            <a:ext cx="3586704" cy="522514"/>
          </a:xfrm>
          <a:prstGeom prst="flowChartProcess">
            <a:avLst/>
          </a:prstGeom>
          <a:solidFill>
            <a:srgbClr val="E9E7D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F4289E8E-F59B-4CC0-811E-648EA1150096}"/>
              </a:ext>
            </a:extLst>
          </p:cNvPr>
          <p:cNvSpPr/>
          <p:nvPr/>
        </p:nvSpPr>
        <p:spPr>
          <a:xfrm>
            <a:off x="8152800" y="1450691"/>
            <a:ext cx="3586704" cy="566366"/>
          </a:xfrm>
          <a:prstGeom prst="flowChartProcess">
            <a:avLst/>
          </a:prstGeom>
          <a:solidFill>
            <a:srgbClr val="E9E7D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02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23541"/>
            <a:ext cx="10058400" cy="1450757"/>
          </a:xfrm>
        </p:spPr>
        <p:txBody>
          <a:bodyPr>
            <a:normAutofit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Introduction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267406" cy="4587723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250"/>
              </a:spcAft>
            </a:pPr>
            <a:r>
              <a:rPr lang="fr-FR" sz="3200" dirty="0">
                <a:solidFill>
                  <a:schemeClr val="tx1"/>
                </a:solidFill>
              </a:rPr>
              <a:t>L’alimentation est parmi les principales fonctions vitales des êtres vivants.</a:t>
            </a:r>
          </a:p>
          <a:p>
            <a:pPr>
              <a:spcAft>
                <a:spcPts val="250"/>
              </a:spcAft>
            </a:pPr>
            <a:r>
              <a:rPr lang="fr-FR" sz="3200" dirty="0">
                <a:solidFill>
                  <a:schemeClr val="tx1"/>
                </a:solidFill>
              </a:rPr>
              <a:t>Les êtres vivants ne se nourrissent pas de la même manière.</a:t>
            </a:r>
          </a:p>
          <a:p>
            <a:pPr>
              <a:spcAft>
                <a:spcPts val="250"/>
              </a:spcAft>
            </a:pPr>
            <a:r>
              <a:rPr lang="fr-FR" sz="3200" dirty="0">
                <a:solidFill>
                  <a:schemeClr val="tx1"/>
                </a:solidFill>
              </a:rPr>
              <a:t>Ils ont des régimes alimentaires différents.</a:t>
            </a:r>
          </a:p>
          <a:p>
            <a:pPr>
              <a:spcAft>
                <a:spcPts val="250"/>
              </a:spcAft>
            </a:pPr>
            <a:r>
              <a:rPr lang="fr-FR" sz="3200" dirty="0">
                <a:solidFill>
                  <a:schemeClr val="tx1"/>
                </a:solidFill>
              </a:rPr>
              <a:t>Un régime alimentaire est l’ensemble des aliments consommés par un être vivant.</a:t>
            </a:r>
          </a:p>
          <a:p>
            <a:pPr>
              <a:spcAft>
                <a:spcPts val="250"/>
              </a:spcAft>
            </a:pPr>
            <a:r>
              <a:rPr lang="fr-FR" sz="3200" b="1" dirty="0">
                <a:solidFill>
                  <a:schemeClr val="tx1"/>
                </a:solidFill>
              </a:rPr>
              <a:t>- Quels sont les différents types de régimes alimentaires ?</a:t>
            </a:r>
          </a:p>
          <a:p>
            <a:pPr>
              <a:spcAft>
                <a:spcPts val="250"/>
              </a:spcAft>
            </a:pPr>
            <a:r>
              <a:rPr lang="fr-FR" sz="3200" b="1" dirty="0">
                <a:solidFill>
                  <a:schemeClr val="tx1"/>
                </a:solidFill>
              </a:rPr>
              <a:t>- Quelles sont les organes qui permettent aux animaux de consommer la nourriture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033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24261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I) L’alimentation chez les Animaux 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381357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rgbClr val="00B050"/>
                </a:solidFill>
              </a:rPr>
              <a:t>1) Le régime alimentaire omnivore chez l’Homme :</a:t>
            </a:r>
          </a:p>
        </p:txBody>
      </p:sp>
    </p:spTree>
    <p:extLst>
      <p:ext uri="{BB962C8B-B14F-4D97-AF65-F5344CB8AC3E}">
        <p14:creationId xmlns:p14="http://schemas.microsoft.com/office/powerpoint/2010/main" val="218802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267406" cy="4023360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tx1"/>
                </a:solidFill>
              </a:rPr>
              <a:t>L’Homme se nourrit d’aliments d’origine </a:t>
            </a:r>
            <a:r>
              <a:rPr lang="fr-FR" sz="3600" dirty="0">
                <a:solidFill>
                  <a:srgbClr val="FF0000"/>
                </a:solidFill>
              </a:rPr>
              <a:t>animale</a:t>
            </a:r>
            <a:r>
              <a:rPr lang="fr-FR" sz="3600" dirty="0">
                <a:solidFill>
                  <a:schemeClr val="tx1"/>
                </a:solidFill>
              </a:rPr>
              <a:t> comme </a:t>
            </a:r>
            <a:r>
              <a:rPr lang="fr-FR" sz="3600" b="1" dirty="0">
                <a:solidFill>
                  <a:schemeClr val="tx1"/>
                </a:solidFill>
              </a:rPr>
              <a:t>la viande</a:t>
            </a:r>
            <a:r>
              <a:rPr lang="fr-FR" sz="3600" dirty="0">
                <a:solidFill>
                  <a:schemeClr val="tx1"/>
                </a:solidFill>
              </a:rPr>
              <a:t>, </a:t>
            </a:r>
            <a:r>
              <a:rPr lang="fr-FR" sz="3600" b="1" dirty="0">
                <a:solidFill>
                  <a:schemeClr val="tx1"/>
                </a:solidFill>
              </a:rPr>
              <a:t>le poisson</a:t>
            </a:r>
            <a:r>
              <a:rPr lang="fr-FR" sz="3600" dirty="0">
                <a:solidFill>
                  <a:schemeClr val="tx1"/>
                </a:solidFill>
              </a:rPr>
              <a:t>, </a:t>
            </a:r>
            <a:r>
              <a:rPr lang="fr-FR" sz="3600" b="1" dirty="0">
                <a:solidFill>
                  <a:schemeClr val="tx1"/>
                </a:solidFill>
              </a:rPr>
              <a:t>le lait </a:t>
            </a:r>
            <a:r>
              <a:rPr lang="fr-FR" sz="3600" dirty="0">
                <a:solidFill>
                  <a:schemeClr val="tx1"/>
                </a:solidFill>
              </a:rPr>
              <a:t>et </a:t>
            </a:r>
            <a:r>
              <a:rPr lang="fr-FR" sz="3600" b="1" dirty="0">
                <a:solidFill>
                  <a:schemeClr val="tx1"/>
                </a:solidFill>
              </a:rPr>
              <a:t>les œufs </a:t>
            </a:r>
            <a:r>
              <a:rPr lang="fr-FR" sz="3600" dirty="0">
                <a:solidFill>
                  <a:schemeClr val="tx1"/>
                </a:solidFill>
              </a:rPr>
              <a:t>et d’aliments d’origine </a:t>
            </a:r>
            <a:r>
              <a:rPr lang="fr-FR" sz="3600" dirty="0">
                <a:solidFill>
                  <a:srgbClr val="FF0000"/>
                </a:solidFill>
              </a:rPr>
              <a:t>végétale</a:t>
            </a:r>
            <a:r>
              <a:rPr lang="fr-FR" sz="3600" dirty="0">
                <a:solidFill>
                  <a:schemeClr val="tx1"/>
                </a:solidFill>
              </a:rPr>
              <a:t> comme </a:t>
            </a:r>
            <a:r>
              <a:rPr lang="fr-FR" sz="3600" b="1" dirty="0">
                <a:solidFill>
                  <a:schemeClr val="tx1"/>
                </a:solidFill>
              </a:rPr>
              <a:t>le pain</a:t>
            </a:r>
            <a:r>
              <a:rPr lang="fr-FR" sz="3600" dirty="0">
                <a:solidFill>
                  <a:schemeClr val="tx1"/>
                </a:solidFill>
              </a:rPr>
              <a:t>, </a:t>
            </a:r>
            <a:r>
              <a:rPr lang="fr-FR" sz="3600" b="1" dirty="0">
                <a:solidFill>
                  <a:schemeClr val="tx1"/>
                </a:solidFill>
              </a:rPr>
              <a:t>les légumes </a:t>
            </a:r>
            <a:r>
              <a:rPr lang="fr-FR" sz="3600" dirty="0">
                <a:solidFill>
                  <a:schemeClr val="tx1"/>
                </a:solidFill>
              </a:rPr>
              <a:t>et </a:t>
            </a:r>
            <a:r>
              <a:rPr lang="fr-FR" sz="3600" b="1" dirty="0">
                <a:solidFill>
                  <a:schemeClr val="tx1"/>
                </a:solidFill>
              </a:rPr>
              <a:t>les fruits</a:t>
            </a:r>
            <a:r>
              <a:rPr lang="fr-FR" sz="3600" dirty="0">
                <a:solidFill>
                  <a:schemeClr val="tx1"/>
                </a:solidFill>
              </a:rPr>
              <a:t>.</a:t>
            </a:r>
          </a:p>
          <a:p>
            <a:r>
              <a:rPr lang="fr-FR" sz="3600" dirty="0">
                <a:solidFill>
                  <a:schemeClr val="tx1"/>
                </a:solidFill>
              </a:rPr>
              <a:t>Cette alimentation double caractérise le régime alimentaire </a:t>
            </a:r>
            <a:r>
              <a:rPr lang="fr-FR" sz="3600" u="sng" dirty="0">
                <a:solidFill>
                  <a:srgbClr val="FF0000"/>
                </a:solidFill>
              </a:rPr>
              <a:t>omnivore</a:t>
            </a:r>
            <a:r>
              <a:rPr lang="fr-FR" sz="3600" dirty="0">
                <a:solidFill>
                  <a:schemeClr val="tx1"/>
                </a:solidFill>
              </a:rPr>
              <a:t> et nécessite la présence d’organes adaptés.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749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A) La dentition chez l’Homme :</a:t>
            </a:r>
          </a:p>
        </p:txBody>
      </p:sp>
    </p:spTree>
    <p:extLst>
      <p:ext uri="{BB962C8B-B14F-4D97-AF65-F5344CB8AC3E}">
        <p14:creationId xmlns:p14="http://schemas.microsoft.com/office/powerpoint/2010/main" val="408799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B7C7AC-98AF-4F5B-8574-32930998B4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9"/>
          <a:stretch/>
        </p:blipFill>
        <p:spPr>
          <a:xfrm>
            <a:off x="2315745" y="540582"/>
            <a:ext cx="4424523" cy="53201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8F5066-643A-4F4D-BAC8-985004F8CE0E}"/>
              </a:ext>
            </a:extLst>
          </p:cNvPr>
          <p:cNvSpPr txBox="1"/>
          <p:nvPr/>
        </p:nvSpPr>
        <p:spPr>
          <a:xfrm>
            <a:off x="762562" y="1420750"/>
            <a:ext cx="173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couronne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ECAFC-C4BF-4394-A504-8779D7189009}"/>
              </a:ext>
            </a:extLst>
          </p:cNvPr>
          <p:cNvSpPr txBox="1"/>
          <p:nvPr/>
        </p:nvSpPr>
        <p:spPr>
          <a:xfrm>
            <a:off x="936892" y="3753817"/>
            <a:ext cx="1225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racine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CD3242-986B-4D2A-83AC-3EED876DEEFE}"/>
              </a:ext>
            </a:extLst>
          </p:cNvPr>
          <p:cNvSpPr txBox="1"/>
          <p:nvPr/>
        </p:nvSpPr>
        <p:spPr>
          <a:xfrm>
            <a:off x="6794604" y="3604535"/>
            <a:ext cx="173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cément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5E1DF4-7201-4F1A-86B3-8C8B1D15B3D8}"/>
              </a:ext>
            </a:extLst>
          </p:cNvPr>
          <p:cNvSpPr txBox="1"/>
          <p:nvPr/>
        </p:nvSpPr>
        <p:spPr>
          <a:xfrm>
            <a:off x="6780022" y="1302340"/>
            <a:ext cx="173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dentine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573F19-3086-47FD-87D4-165FF8F3CC7F}"/>
              </a:ext>
            </a:extLst>
          </p:cNvPr>
          <p:cNvSpPr txBox="1"/>
          <p:nvPr/>
        </p:nvSpPr>
        <p:spPr>
          <a:xfrm>
            <a:off x="6794604" y="1646035"/>
            <a:ext cx="173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pulpe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A247BD-E142-4AA8-AFCF-6DDF61E6BB61}"/>
              </a:ext>
            </a:extLst>
          </p:cNvPr>
          <p:cNvSpPr txBox="1"/>
          <p:nvPr/>
        </p:nvSpPr>
        <p:spPr>
          <a:xfrm>
            <a:off x="6780022" y="2377782"/>
            <a:ext cx="2980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nerfs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C0A78F-9D79-42F3-B435-5D3F41BDE697}"/>
              </a:ext>
            </a:extLst>
          </p:cNvPr>
          <p:cNvSpPr txBox="1"/>
          <p:nvPr/>
        </p:nvSpPr>
        <p:spPr>
          <a:xfrm>
            <a:off x="6780023" y="988579"/>
            <a:ext cx="1736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émail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6A6601-0BB8-42CB-8B28-18EBD901BCC2}"/>
              </a:ext>
            </a:extLst>
          </p:cNvPr>
          <p:cNvSpPr txBox="1"/>
          <p:nvPr/>
        </p:nvSpPr>
        <p:spPr>
          <a:xfrm>
            <a:off x="6780022" y="2008008"/>
            <a:ext cx="2980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Vaisseaux sanguins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9EAA24-AFCC-4404-98FA-0A218F56B917}"/>
              </a:ext>
            </a:extLst>
          </p:cNvPr>
          <p:cNvSpPr txBox="1"/>
          <p:nvPr/>
        </p:nvSpPr>
        <p:spPr>
          <a:xfrm>
            <a:off x="5624779" y="5090985"/>
            <a:ext cx="115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Sang riche en o2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AB1AC0-C393-4CC4-B954-BA372C36E552}"/>
              </a:ext>
            </a:extLst>
          </p:cNvPr>
          <p:cNvSpPr txBox="1"/>
          <p:nvPr/>
        </p:nvSpPr>
        <p:spPr>
          <a:xfrm>
            <a:off x="2257276" y="5108733"/>
            <a:ext cx="115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Sang riche en co2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70B939-F449-45CD-8749-BCAE94C142F3}"/>
              </a:ext>
            </a:extLst>
          </p:cNvPr>
          <p:cNvSpPr txBox="1"/>
          <p:nvPr/>
        </p:nvSpPr>
        <p:spPr>
          <a:xfrm>
            <a:off x="1301345" y="5860741"/>
            <a:ext cx="6893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Schéma d’une coupe longitudinal d’un dent humain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7DD92-8ADA-45D9-8D80-434F2E2CAE90}"/>
              </a:ext>
            </a:extLst>
          </p:cNvPr>
          <p:cNvSpPr txBox="1"/>
          <p:nvPr/>
        </p:nvSpPr>
        <p:spPr>
          <a:xfrm>
            <a:off x="757619" y="2010162"/>
            <a:ext cx="147761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/>
              <a:t>التاج</a:t>
            </a:r>
            <a:endParaRPr lang="fr-FR" sz="3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CF9D61-9D9A-433D-8808-AD14E2D2C69F}"/>
              </a:ext>
            </a:extLst>
          </p:cNvPr>
          <p:cNvSpPr txBox="1"/>
          <p:nvPr/>
        </p:nvSpPr>
        <p:spPr>
          <a:xfrm>
            <a:off x="762560" y="4352434"/>
            <a:ext cx="1477617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dirty="0"/>
              <a:t>الجدر</a:t>
            </a:r>
            <a:endParaRPr lang="fr-FR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B47AFF-1479-4803-8E66-4F80989B8EA2}"/>
              </a:ext>
            </a:extLst>
          </p:cNvPr>
          <p:cNvSpPr txBox="1"/>
          <p:nvPr/>
        </p:nvSpPr>
        <p:spPr>
          <a:xfrm>
            <a:off x="7648039" y="987511"/>
            <a:ext cx="91500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المينا</a:t>
            </a:r>
            <a:endParaRPr lang="fr-FR" sz="3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3E8EC7-F14C-48F9-9484-AC2A706CFC65}"/>
              </a:ext>
            </a:extLst>
          </p:cNvPr>
          <p:cNvSpPr txBox="1"/>
          <p:nvPr/>
        </p:nvSpPr>
        <p:spPr>
          <a:xfrm>
            <a:off x="7975290" y="1302856"/>
            <a:ext cx="906913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العاج</a:t>
            </a:r>
            <a:endParaRPr lang="fr-FR" sz="32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C6D9CF-B441-4EDB-A798-1F8CD8DB8F1D}"/>
              </a:ext>
            </a:extLst>
          </p:cNvPr>
          <p:cNvSpPr txBox="1"/>
          <p:nvPr/>
        </p:nvSpPr>
        <p:spPr>
          <a:xfrm>
            <a:off x="7626639" y="1718154"/>
            <a:ext cx="906913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اللب</a:t>
            </a:r>
            <a:endParaRPr lang="fr-FR" sz="3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733D3D-1E4C-436A-A851-6A620A27E564}"/>
              </a:ext>
            </a:extLst>
          </p:cNvPr>
          <p:cNvSpPr txBox="1"/>
          <p:nvPr/>
        </p:nvSpPr>
        <p:spPr>
          <a:xfrm>
            <a:off x="9557423" y="2043258"/>
            <a:ext cx="2070796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عروق دموية</a:t>
            </a:r>
            <a:endParaRPr lang="fr-FR" sz="32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060931-6FA7-4F03-B452-F7259FA8C856}"/>
              </a:ext>
            </a:extLst>
          </p:cNvPr>
          <p:cNvSpPr txBox="1"/>
          <p:nvPr/>
        </p:nvSpPr>
        <p:spPr>
          <a:xfrm>
            <a:off x="7429914" y="2372514"/>
            <a:ext cx="1477617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العصب</a:t>
            </a:r>
            <a:endParaRPr lang="fr-FR" sz="32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F87C9A-AF51-4E03-8C6A-83297DB1817F}"/>
              </a:ext>
            </a:extLst>
          </p:cNvPr>
          <p:cNvSpPr txBox="1"/>
          <p:nvPr/>
        </p:nvSpPr>
        <p:spPr>
          <a:xfrm>
            <a:off x="7978718" y="3631062"/>
            <a:ext cx="1477617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/>
              <a:t>الإسمنت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91416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3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A) La dentition chez l’Homme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267406" cy="4587723"/>
          </a:xfrm>
        </p:spPr>
        <p:txBody>
          <a:bodyPr>
            <a:normAutofit/>
          </a:bodyPr>
          <a:lstStyle/>
          <a:p>
            <a:pPr>
              <a:spcAft>
                <a:spcPts val="250"/>
              </a:spcAft>
            </a:pPr>
            <a:r>
              <a:rPr lang="fr-FR" sz="3600" dirty="0">
                <a:solidFill>
                  <a:schemeClr val="tx1"/>
                </a:solidFill>
              </a:rPr>
              <a:t>La dentition chez l’Homme est caractérisée par </a:t>
            </a:r>
            <a:r>
              <a:rPr lang="fr-FR" sz="3600" b="1" dirty="0">
                <a:solidFill>
                  <a:schemeClr val="tx1"/>
                </a:solidFill>
              </a:rPr>
              <a:t>quatre</a:t>
            </a:r>
            <a:r>
              <a:rPr lang="fr-FR" sz="3600" dirty="0">
                <a:solidFill>
                  <a:schemeClr val="tx1"/>
                </a:solidFill>
              </a:rPr>
              <a:t> différents types de dents :</a:t>
            </a:r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9129DE-9FFF-48CD-9230-20750E800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874" y="2695162"/>
            <a:ext cx="4586473" cy="344567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3ABCFF-F70F-475E-B4D9-55FE7E100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743190"/>
              </p:ext>
            </p:extLst>
          </p:nvPr>
        </p:nvGraphicFramePr>
        <p:xfrm>
          <a:off x="815652" y="3167743"/>
          <a:ext cx="5661347" cy="245957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01196">
                  <a:extLst>
                    <a:ext uri="{9D8B030D-6E8A-4147-A177-3AD203B41FA5}">
                      <a16:colId xmlns:a16="http://schemas.microsoft.com/office/drawing/2014/main" val="3580533573"/>
                    </a:ext>
                  </a:extLst>
                </a:gridCol>
                <a:gridCol w="2160151">
                  <a:extLst>
                    <a:ext uri="{9D8B030D-6E8A-4147-A177-3AD203B41FA5}">
                      <a16:colId xmlns:a16="http://schemas.microsoft.com/office/drawing/2014/main" val="2064335460"/>
                    </a:ext>
                  </a:extLst>
                </a:gridCol>
              </a:tblGrid>
              <a:tr h="458677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157150"/>
                  </a:ext>
                </a:extLst>
              </a:tr>
              <a:tr h="5002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400" b="1" dirty="0">
                          <a:effectLst/>
                        </a:rPr>
                        <a:t>Incisives = i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ar-SA" sz="2400" b="1" dirty="0">
                          <a:effectLst/>
                        </a:rPr>
                        <a:t>القواطع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801997"/>
                  </a:ext>
                </a:extLst>
              </a:tr>
              <a:tr h="5002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400" b="1">
                          <a:effectLst/>
                        </a:rPr>
                        <a:t>Canines = c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ar-SA" sz="2400" b="1" dirty="0">
                          <a:effectLst/>
                        </a:rPr>
                        <a:t>الأنياب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0956616"/>
                  </a:ext>
                </a:extLst>
              </a:tr>
              <a:tr h="5002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400" b="1">
                          <a:effectLst/>
                        </a:rPr>
                        <a:t>Prémolaires = p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ar-SA" sz="2400" b="1">
                          <a:effectLst/>
                        </a:rPr>
                        <a:t>الأضراس الأمامية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7158742"/>
                  </a:ext>
                </a:extLst>
              </a:tr>
              <a:tr h="5002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FR" sz="2400" b="1">
                          <a:effectLst/>
                        </a:rPr>
                        <a:t>Molaires = m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ar-SA" sz="2400" b="1" dirty="0">
                          <a:effectLst/>
                        </a:rPr>
                        <a:t>الأضراس الخلفية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59515"/>
                  </a:ext>
                </a:extLst>
              </a:tr>
            </a:tbl>
          </a:graphicData>
        </a:graphic>
      </p:graphicFrame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03ECC795-679A-4DEB-B26D-CC5C5D6F6CF7}"/>
              </a:ext>
            </a:extLst>
          </p:cNvPr>
          <p:cNvSpPr/>
          <p:nvPr/>
        </p:nvSpPr>
        <p:spPr>
          <a:xfrm>
            <a:off x="1621971" y="5181600"/>
            <a:ext cx="18179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FE32B437-F575-4127-ACD1-FDF1C0B7492B}"/>
              </a:ext>
            </a:extLst>
          </p:cNvPr>
          <p:cNvSpPr/>
          <p:nvPr/>
        </p:nvSpPr>
        <p:spPr>
          <a:xfrm>
            <a:off x="4495800" y="5196442"/>
            <a:ext cx="18179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1366F0F2-2B10-4BCF-A3B2-653B57BE7CB5}"/>
              </a:ext>
            </a:extLst>
          </p:cNvPr>
          <p:cNvSpPr/>
          <p:nvPr/>
        </p:nvSpPr>
        <p:spPr>
          <a:xfrm>
            <a:off x="1534886" y="4703222"/>
            <a:ext cx="20465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4EA4D79E-697B-4915-A4CA-BFEC8CC0448E}"/>
              </a:ext>
            </a:extLst>
          </p:cNvPr>
          <p:cNvSpPr/>
          <p:nvPr/>
        </p:nvSpPr>
        <p:spPr>
          <a:xfrm>
            <a:off x="4337956" y="4692336"/>
            <a:ext cx="20465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EB8120DC-7D93-43D3-8EAD-32A600874C22}"/>
              </a:ext>
            </a:extLst>
          </p:cNvPr>
          <p:cNvSpPr/>
          <p:nvPr/>
        </p:nvSpPr>
        <p:spPr>
          <a:xfrm>
            <a:off x="1507671" y="4184964"/>
            <a:ext cx="20465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2A6DB6C7-A7C0-4CC7-AEC8-5055A354F6B4}"/>
              </a:ext>
            </a:extLst>
          </p:cNvPr>
          <p:cNvSpPr/>
          <p:nvPr/>
        </p:nvSpPr>
        <p:spPr>
          <a:xfrm>
            <a:off x="4267200" y="4184964"/>
            <a:ext cx="20465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C66322D3-F1F3-439C-85A9-43ED599ED14D}"/>
              </a:ext>
            </a:extLst>
          </p:cNvPr>
          <p:cNvSpPr/>
          <p:nvPr/>
        </p:nvSpPr>
        <p:spPr>
          <a:xfrm>
            <a:off x="1507671" y="3686099"/>
            <a:ext cx="20465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CFC65340-9578-4F16-A382-49033FE8E9C0}"/>
              </a:ext>
            </a:extLst>
          </p:cNvPr>
          <p:cNvSpPr/>
          <p:nvPr/>
        </p:nvSpPr>
        <p:spPr>
          <a:xfrm>
            <a:off x="4299858" y="3688478"/>
            <a:ext cx="2046514" cy="3810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45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A) La dentition chez l’Homme 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54E05C-786B-42CC-B8EB-A93B4A592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F92D4-C587-4971-9FEE-EB1132D66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14" y="286603"/>
            <a:ext cx="10595766" cy="58709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12BAA3-0D11-441F-B3D9-835ED32D08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t="33207" r="64916" b="18131"/>
          <a:stretch/>
        </p:blipFill>
        <p:spPr>
          <a:xfrm>
            <a:off x="4091779" y="1029212"/>
            <a:ext cx="957766" cy="1694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A1962C-F480-4A0A-B88A-3B0832043B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8" t="31091" r="54377" b="20247"/>
          <a:stretch/>
        </p:blipFill>
        <p:spPr>
          <a:xfrm>
            <a:off x="4091779" y="3360485"/>
            <a:ext cx="821554" cy="19631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EA1101-9EBA-4ABF-9324-8E41E1247419}"/>
              </a:ext>
            </a:extLst>
          </p:cNvPr>
          <p:cNvSpPr/>
          <p:nvPr/>
        </p:nvSpPr>
        <p:spPr>
          <a:xfrm>
            <a:off x="6096000" y="988906"/>
            <a:ext cx="278958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/>
              <a:t>Une couronne </a:t>
            </a:r>
            <a:r>
              <a:rPr lang="en-US" sz="2800" dirty="0" err="1"/>
              <a:t>aplatie</a:t>
            </a:r>
            <a:r>
              <a:rPr lang="en-US" sz="2800" dirty="0"/>
              <a:t> et </a:t>
            </a:r>
            <a:r>
              <a:rPr lang="en-US" sz="2800" dirty="0" err="1"/>
              <a:t>coupante</a:t>
            </a:r>
            <a:r>
              <a:rPr lang="en-US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Une </a:t>
            </a:r>
            <a:r>
              <a:rPr lang="en-US" sz="2800" dirty="0" err="1"/>
              <a:t>seule</a:t>
            </a:r>
            <a:r>
              <a:rPr lang="en-US" sz="2800" dirty="0"/>
              <a:t> </a:t>
            </a:r>
            <a:r>
              <a:rPr lang="en-US" sz="2800" dirty="0" err="1"/>
              <a:t>racine</a:t>
            </a:r>
            <a:r>
              <a:rPr lang="en-US" sz="2800" dirty="0"/>
              <a:t>.</a:t>
            </a:r>
            <a:endParaRPr lang="fr-FR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924411-1106-46E1-96EC-F75C652E6506}"/>
              </a:ext>
            </a:extLst>
          </p:cNvPr>
          <p:cNvSpPr/>
          <p:nvPr/>
        </p:nvSpPr>
        <p:spPr>
          <a:xfrm>
            <a:off x="6056245" y="3458927"/>
            <a:ext cx="2922102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Une couronne pointue.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Une seule racine.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E70AC3-9B3A-4143-A271-B032CEF6042D}"/>
              </a:ext>
            </a:extLst>
          </p:cNvPr>
          <p:cNvSpPr/>
          <p:nvPr/>
        </p:nvSpPr>
        <p:spPr>
          <a:xfrm>
            <a:off x="9144028" y="1284646"/>
            <a:ext cx="1950692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Couper les aliments</a:t>
            </a:r>
          </a:p>
          <a:p>
            <a:r>
              <a:rPr lang="ar-MA" sz="2800" dirty="0">
                <a:latin typeface="Calibri" panose="020F0502020204030204" pitchFamily="34" charset="0"/>
                <a:cs typeface="Arial" panose="020B0604020202020204" pitchFamily="34" charset="0"/>
              </a:rPr>
              <a:t>القطع</a:t>
            </a:r>
            <a:endParaRPr lang="fr-FR" sz="2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75397-48C5-414C-AAE7-7C7D0AC7AD23}"/>
              </a:ext>
            </a:extLst>
          </p:cNvPr>
          <p:cNvSpPr/>
          <p:nvPr/>
        </p:nvSpPr>
        <p:spPr>
          <a:xfrm>
            <a:off x="9144028" y="3797212"/>
            <a:ext cx="1950692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Déchirer les aliments</a:t>
            </a:r>
            <a:endParaRPr lang="ar-MA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ar-MA" sz="2800" dirty="0">
                <a:latin typeface="Calibri" panose="020F0502020204030204" pitchFamily="34" charset="0"/>
                <a:cs typeface="Arial" panose="020B0604020202020204" pitchFamily="34" charset="0"/>
              </a:rPr>
              <a:t>التمزيق</a:t>
            </a:r>
            <a:endParaRPr lang="fr-FR" sz="2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EDF0E1-E000-423F-A8C4-DF9C9FEBC686}"/>
              </a:ext>
            </a:extLst>
          </p:cNvPr>
          <p:cNvSpPr txBox="1"/>
          <p:nvPr/>
        </p:nvSpPr>
        <p:spPr>
          <a:xfrm>
            <a:off x="3836555" y="2647572"/>
            <a:ext cx="15833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incisive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9A93B0-4AFC-4A7A-A044-550173ABC742}"/>
              </a:ext>
            </a:extLst>
          </p:cNvPr>
          <p:cNvSpPr txBox="1"/>
          <p:nvPr/>
        </p:nvSpPr>
        <p:spPr>
          <a:xfrm rot="16358838">
            <a:off x="2249125" y="1870691"/>
            <a:ext cx="15833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incisive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8997CC-973A-4DF3-8C0A-4AF6E0CE9EED}"/>
              </a:ext>
            </a:extLst>
          </p:cNvPr>
          <p:cNvSpPr txBox="1"/>
          <p:nvPr/>
        </p:nvSpPr>
        <p:spPr>
          <a:xfrm rot="16425836">
            <a:off x="2043989" y="4398730"/>
            <a:ext cx="17532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canine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6B17A7-432F-447C-A311-DD882ADC5E15}"/>
              </a:ext>
            </a:extLst>
          </p:cNvPr>
          <p:cNvSpPr txBox="1"/>
          <p:nvPr/>
        </p:nvSpPr>
        <p:spPr>
          <a:xfrm>
            <a:off x="3751643" y="5372951"/>
            <a:ext cx="17532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200" dirty="0"/>
              <a:t>canine</a:t>
            </a:r>
          </a:p>
        </p:txBody>
      </p:sp>
    </p:spTree>
    <p:extLst>
      <p:ext uri="{BB962C8B-B14F-4D97-AF65-F5344CB8AC3E}">
        <p14:creationId xmlns:p14="http://schemas.microsoft.com/office/powerpoint/2010/main" val="104334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C0FAE7-A87F-4C37-977B-65CB8D317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B7C08C-3F4E-4028-BB6C-A6C2041DB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2" y="-9268"/>
            <a:ext cx="10840279" cy="65806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963EE3-7E11-4047-9A49-67EA816A4D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3" t="33207" r="42055" b="18131"/>
          <a:stretch/>
        </p:blipFill>
        <p:spPr>
          <a:xfrm>
            <a:off x="4285101" y="333070"/>
            <a:ext cx="937927" cy="22707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FEB02A-2044-4BA0-B252-E94A04C5DF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9" t="34793" r="25030" b="20247"/>
          <a:stretch/>
        </p:blipFill>
        <p:spPr>
          <a:xfrm>
            <a:off x="4256475" y="3841962"/>
            <a:ext cx="1180933" cy="18588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FDA6303-8E14-4E98-A56C-DAB946B317D8}"/>
              </a:ext>
            </a:extLst>
          </p:cNvPr>
          <p:cNvSpPr/>
          <p:nvPr/>
        </p:nvSpPr>
        <p:spPr>
          <a:xfrm>
            <a:off x="6280049" y="537290"/>
            <a:ext cx="292873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- La couronne </a:t>
            </a:r>
            <a:r>
              <a:rPr lang="fr-FR" sz="2800" dirty="0" err="1">
                <a:latin typeface="Calibri" panose="020F0502020204030204" pitchFamily="34" charset="0"/>
                <a:cs typeface="Arial" panose="020B0604020202020204" pitchFamily="34" charset="0"/>
              </a:rPr>
              <a:t>posséde</a:t>
            </a: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 2 lobes </a:t>
            </a:r>
            <a:r>
              <a:rPr lang="fr-FR" sz="2800" dirty="0" err="1">
                <a:latin typeface="Calibri" panose="020F0502020204030204" pitchFamily="34" charset="0"/>
                <a:cs typeface="Arial" panose="020B0604020202020204" pitchFamily="34" charset="0"/>
              </a:rPr>
              <a:t>legerment</a:t>
            </a: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 pointus.</a:t>
            </a:r>
          </a:p>
          <a:p>
            <a:endParaRPr lang="fr-FR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- Une racine massive.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57D56A-2C41-43DF-84BC-52E3F52E086D}"/>
              </a:ext>
            </a:extLst>
          </p:cNvPr>
          <p:cNvSpPr/>
          <p:nvPr/>
        </p:nvSpPr>
        <p:spPr>
          <a:xfrm>
            <a:off x="6198114" y="3470381"/>
            <a:ext cx="292873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- La couronne </a:t>
            </a:r>
            <a:r>
              <a:rPr lang="fr-FR" sz="2800" dirty="0" err="1">
                <a:latin typeface="Calibri" panose="020F0502020204030204" pitchFamily="34" charset="0"/>
                <a:cs typeface="Arial" panose="020B0604020202020204" pitchFamily="34" charset="0"/>
              </a:rPr>
              <a:t>posséde</a:t>
            </a: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 3 lobes.</a:t>
            </a:r>
          </a:p>
          <a:p>
            <a:pPr algn="just"/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- Les molaires supérieures </a:t>
            </a:r>
            <a:r>
              <a:rPr lang="fr-FR" sz="2800" dirty="0" err="1">
                <a:latin typeface="Calibri" panose="020F0502020204030204" pitchFamily="34" charset="0"/>
                <a:cs typeface="Arial" panose="020B0604020202020204" pitchFamily="34" charset="0"/>
              </a:rPr>
              <a:t>possédent</a:t>
            </a: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 3 racines. (les inférieurs 2)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B18260-4C6C-4947-AD72-F781EE58CF33}"/>
              </a:ext>
            </a:extLst>
          </p:cNvPr>
          <p:cNvSpPr/>
          <p:nvPr/>
        </p:nvSpPr>
        <p:spPr>
          <a:xfrm>
            <a:off x="9402064" y="1183621"/>
            <a:ext cx="1663856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Broyer les aliments</a:t>
            </a:r>
            <a:endParaRPr lang="ar-MA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ar-MA" sz="2800" dirty="0">
                <a:latin typeface="Calibri" panose="020F0502020204030204" pitchFamily="34" charset="0"/>
                <a:cs typeface="Arial" panose="020B0604020202020204" pitchFamily="34" charset="0"/>
              </a:rPr>
              <a:t>الطحن</a:t>
            </a:r>
            <a:endParaRPr lang="fr-FR" sz="2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1B42B1-B502-4E8A-A8FE-97542C8AAF12}"/>
              </a:ext>
            </a:extLst>
          </p:cNvPr>
          <p:cNvSpPr/>
          <p:nvPr/>
        </p:nvSpPr>
        <p:spPr>
          <a:xfrm>
            <a:off x="9297003" y="4212700"/>
            <a:ext cx="1953491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Broyer et écraser les aliments.</a:t>
            </a:r>
            <a:endParaRPr lang="ar-MA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ar-MA" sz="2800" dirty="0">
                <a:latin typeface="Calibri" panose="020F0502020204030204" pitchFamily="34" charset="0"/>
                <a:cs typeface="Arial" panose="020B0604020202020204" pitchFamily="34" charset="0"/>
              </a:rPr>
              <a:t>الطحن والسحق</a:t>
            </a:r>
            <a:endParaRPr lang="fr-FR" sz="2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C60DF9-FD55-435C-8530-7061760A9A01}"/>
              </a:ext>
            </a:extLst>
          </p:cNvPr>
          <p:cNvSpPr txBox="1"/>
          <p:nvPr/>
        </p:nvSpPr>
        <p:spPr>
          <a:xfrm>
            <a:off x="3835610" y="2603843"/>
            <a:ext cx="221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prémolaire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46CBEE-5726-4668-860E-D1B17958FD36}"/>
              </a:ext>
            </a:extLst>
          </p:cNvPr>
          <p:cNvSpPr txBox="1"/>
          <p:nvPr/>
        </p:nvSpPr>
        <p:spPr>
          <a:xfrm>
            <a:off x="3984810" y="5700840"/>
            <a:ext cx="1953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molaire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83EF17-07F9-4F3A-BAB3-0270C5109E81}"/>
              </a:ext>
            </a:extLst>
          </p:cNvPr>
          <p:cNvSpPr txBox="1"/>
          <p:nvPr/>
        </p:nvSpPr>
        <p:spPr>
          <a:xfrm rot="16200000">
            <a:off x="2164626" y="1626766"/>
            <a:ext cx="221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prémolaire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EEAB42-152E-4716-9344-B89DE8B954EF}"/>
              </a:ext>
            </a:extLst>
          </p:cNvPr>
          <p:cNvSpPr txBox="1"/>
          <p:nvPr/>
        </p:nvSpPr>
        <p:spPr>
          <a:xfrm rot="16200000">
            <a:off x="2369132" y="4724095"/>
            <a:ext cx="1953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molaire</a:t>
            </a:r>
          </a:p>
        </p:txBody>
      </p:sp>
    </p:spTree>
    <p:extLst>
      <p:ext uri="{BB962C8B-B14F-4D97-AF65-F5344CB8AC3E}">
        <p14:creationId xmlns:p14="http://schemas.microsoft.com/office/powerpoint/2010/main" val="45112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A) La dentition chez l’Homme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267406" cy="4587723"/>
          </a:xfrm>
        </p:spPr>
        <p:txBody>
          <a:bodyPr>
            <a:normAutofit/>
          </a:bodyPr>
          <a:lstStyle/>
          <a:p>
            <a:pPr>
              <a:spcAft>
                <a:spcPts val="250"/>
              </a:spcAft>
            </a:pPr>
            <a:r>
              <a:rPr lang="fr-FR" sz="3600" b="1" dirty="0">
                <a:solidFill>
                  <a:srgbClr val="C00000"/>
                </a:solidFill>
              </a:rPr>
              <a:t>- La formule dentaire </a:t>
            </a:r>
            <a:r>
              <a:rPr lang="fr-FR" sz="3600" dirty="0">
                <a:solidFill>
                  <a:schemeClr val="tx1"/>
                </a:solidFill>
              </a:rPr>
              <a:t>: le nombre de dents d'une demi-mâchoire.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5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A7F8E1A-1E43-45A9-AC7C-63AB0E890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336065"/>
              </p:ext>
            </p:extLst>
          </p:nvPr>
        </p:nvGraphicFramePr>
        <p:xfrm>
          <a:off x="422050" y="1135400"/>
          <a:ext cx="11064056" cy="4536055"/>
        </p:xfrm>
        <a:graphic>
          <a:graphicData uri="http://schemas.openxmlformats.org/drawingml/2006/table">
            <a:tbl>
              <a:tblPr firstRow="1" firstCol="1" bandRow="1"/>
              <a:tblGrid>
                <a:gridCol w="1948633">
                  <a:extLst>
                    <a:ext uri="{9D8B030D-6E8A-4147-A177-3AD203B41FA5}">
                      <a16:colId xmlns:a16="http://schemas.microsoft.com/office/drawing/2014/main" val="3780908135"/>
                    </a:ext>
                  </a:extLst>
                </a:gridCol>
                <a:gridCol w="1948633">
                  <a:extLst>
                    <a:ext uri="{9D8B030D-6E8A-4147-A177-3AD203B41FA5}">
                      <a16:colId xmlns:a16="http://schemas.microsoft.com/office/drawing/2014/main" val="3178124840"/>
                    </a:ext>
                  </a:extLst>
                </a:gridCol>
                <a:gridCol w="2049887">
                  <a:extLst>
                    <a:ext uri="{9D8B030D-6E8A-4147-A177-3AD203B41FA5}">
                      <a16:colId xmlns:a16="http://schemas.microsoft.com/office/drawing/2014/main" val="3835663724"/>
                    </a:ext>
                  </a:extLst>
                </a:gridCol>
                <a:gridCol w="2049887">
                  <a:extLst>
                    <a:ext uri="{9D8B030D-6E8A-4147-A177-3AD203B41FA5}">
                      <a16:colId xmlns:a16="http://schemas.microsoft.com/office/drawing/2014/main" val="1780646115"/>
                    </a:ext>
                  </a:extLst>
                </a:gridCol>
                <a:gridCol w="1904205">
                  <a:extLst>
                    <a:ext uri="{9D8B030D-6E8A-4147-A177-3AD203B41FA5}">
                      <a16:colId xmlns:a16="http://schemas.microsoft.com/office/drawing/2014/main" val="2710463890"/>
                    </a:ext>
                  </a:extLst>
                </a:gridCol>
                <a:gridCol w="1162811">
                  <a:extLst>
                    <a:ext uri="{9D8B030D-6E8A-4147-A177-3AD203B41FA5}">
                      <a16:colId xmlns:a16="http://schemas.microsoft.com/office/drawing/2014/main" val="1498289358"/>
                    </a:ext>
                  </a:extLst>
                </a:gridCol>
              </a:tblGrid>
              <a:tr h="61732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Type de dents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254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Incisive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254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Canine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254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Prémolaire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254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Molaire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254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9095"/>
                  </a:ext>
                </a:extLst>
              </a:tr>
              <a:tr h="76947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Nombre </a:t>
                      </a:r>
                      <a:endParaRPr lang="fr-FR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De dents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254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Enfant (5 ans)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254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254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254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254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Absent</a:t>
                      </a:r>
                      <a:endParaRPr lang="fr-FR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254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133251"/>
                  </a:ext>
                </a:extLst>
              </a:tr>
              <a:tr h="6173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Adule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r-FR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7817728"/>
                  </a:ext>
                </a:extLst>
              </a:tr>
              <a:tr h="134210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Formule </a:t>
                      </a:r>
                      <a:endParaRPr lang="fr-FR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Dentaire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Enfant (5 ans)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265586"/>
                  </a:ext>
                </a:extLst>
              </a:tr>
              <a:tr h="11898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Adulte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MA" sz="2000" b="1" dirty="0">
                          <a:effectLst/>
                        </a:rPr>
                        <a:t>           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5B9BD5"/>
                      </a:solidFill>
                    </a:lnL>
                    <a:lnR w="12700" cmpd="sng">
                      <a:solidFill>
                        <a:srgbClr val="5B9BD5"/>
                      </a:solidFill>
                    </a:lnR>
                    <a:lnT w="12700" cmpd="sng">
                      <a:solidFill>
                        <a:srgbClr val="5B9BD5"/>
                      </a:solidFill>
                    </a:lnT>
                    <a:lnB w="12700" cmpd="sng">
                      <a:solidFill>
                        <a:srgbClr val="5B9BD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37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50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267406" cy="4587723"/>
          </a:xfrm>
        </p:spPr>
        <p:txBody>
          <a:bodyPr>
            <a:normAutofit/>
          </a:bodyPr>
          <a:lstStyle/>
          <a:p>
            <a:pPr>
              <a:spcAft>
                <a:spcPts val="250"/>
              </a:spcAft>
            </a:pPr>
            <a:r>
              <a:rPr lang="fr-FR" sz="4400" dirty="0">
                <a:solidFill>
                  <a:schemeClr val="tx1"/>
                </a:solidFill>
              </a:rPr>
              <a:t>L’Homme possède tous les types de dents, on dit qu’il a un </a:t>
            </a:r>
            <a:r>
              <a:rPr lang="fr-FR" sz="4400" dirty="0">
                <a:solidFill>
                  <a:srgbClr val="C00000"/>
                </a:solidFill>
              </a:rPr>
              <a:t>système dentaire complet</a:t>
            </a:r>
            <a:r>
              <a:rPr lang="fr-FR" sz="4400" dirty="0">
                <a:solidFill>
                  <a:schemeClr val="tx1"/>
                </a:solidFill>
              </a:rPr>
              <a:t> (</a:t>
            </a:r>
            <a:r>
              <a:rPr lang="ar-MA" sz="4400" dirty="0">
                <a:solidFill>
                  <a:schemeClr val="tx1"/>
                </a:solidFill>
              </a:rPr>
              <a:t>نظام أسنان كامل</a:t>
            </a:r>
            <a:r>
              <a:rPr lang="en-US" sz="4400" dirty="0">
                <a:solidFill>
                  <a:schemeClr val="tx1"/>
                </a:solidFill>
              </a:rPr>
              <a:t>)</a:t>
            </a:r>
            <a:endParaRPr lang="fr-FR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50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B) Les mouvements de la mâchoire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587723"/>
          </a:xfrm>
        </p:spPr>
        <p:txBody>
          <a:bodyPr>
            <a:normAutofit/>
          </a:bodyPr>
          <a:lstStyle/>
          <a:p>
            <a:pPr algn="just">
              <a:spcAft>
                <a:spcPts val="250"/>
              </a:spcAft>
            </a:pPr>
            <a:r>
              <a:rPr lang="fr-FR" sz="4400" b="1" u="sng" dirty="0">
                <a:solidFill>
                  <a:schemeClr val="bg2">
                    <a:lumMod val="50000"/>
                  </a:schemeClr>
                </a:solidFill>
              </a:rPr>
              <a:t>Question:</a:t>
            </a:r>
            <a:r>
              <a:rPr lang="fr-FR" sz="4400" b="1" dirty="0">
                <a:solidFill>
                  <a:schemeClr val="tx1"/>
                </a:solidFill>
              </a:rPr>
              <a:t> </a:t>
            </a:r>
            <a:r>
              <a:rPr lang="fr-FR" sz="4400" dirty="0">
                <a:solidFill>
                  <a:schemeClr val="tx1"/>
                </a:solidFill>
              </a:rPr>
              <a:t>quelles sont les structures permettant à la mâchoire inférieure de s’articuler dans tous les directions ?</a:t>
            </a:r>
          </a:p>
        </p:txBody>
      </p:sp>
    </p:spTree>
    <p:extLst>
      <p:ext uri="{BB962C8B-B14F-4D97-AF65-F5344CB8AC3E}">
        <p14:creationId xmlns:p14="http://schemas.microsoft.com/office/powerpoint/2010/main" val="1941021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839104-2F9F-435B-9B81-0F0068AEA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12" y="747925"/>
            <a:ext cx="6452139" cy="5756053"/>
          </a:xfrm>
          <a:prstGeom prst="rect">
            <a:avLst/>
          </a:prstGeom>
        </p:spPr>
      </p:pic>
      <p:sp>
        <p:nvSpPr>
          <p:cNvPr id="10" name="ZoneTexte 6">
            <a:extLst>
              <a:ext uri="{FF2B5EF4-FFF2-40B4-BE49-F238E27FC236}">
                <a16:creationId xmlns:a16="http://schemas.microsoft.com/office/drawing/2014/main" id="{7A87B83C-287D-49A4-A31C-CD71FE7611D6}"/>
              </a:ext>
            </a:extLst>
          </p:cNvPr>
          <p:cNvSpPr txBox="1"/>
          <p:nvPr/>
        </p:nvSpPr>
        <p:spPr>
          <a:xfrm>
            <a:off x="780457" y="3577794"/>
            <a:ext cx="2278589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4/ Mâchoire supérieure </a:t>
            </a:r>
          </a:p>
        </p:txBody>
      </p:sp>
      <p:sp>
        <p:nvSpPr>
          <p:cNvPr id="11" name="ZoneTexte 8">
            <a:extLst>
              <a:ext uri="{FF2B5EF4-FFF2-40B4-BE49-F238E27FC236}">
                <a16:creationId xmlns:a16="http://schemas.microsoft.com/office/drawing/2014/main" id="{24BC74EB-6289-476A-B65F-2DD9371674AD}"/>
              </a:ext>
            </a:extLst>
          </p:cNvPr>
          <p:cNvSpPr txBox="1"/>
          <p:nvPr/>
        </p:nvSpPr>
        <p:spPr>
          <a:xfrm>
            <a:off x="844454" y="4648035"/>
            <a:ext cx="2278589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5/ Mâchoire inférieure</a:t>
            </a:r>
          </a:p>
        </p:txBody>
      </p:sp>
      <p:sp>
        <p:nvSpPr>
          <p:cNvPr id="12" name="ZoneTexte 10">
            <a:extLst>
              <a:ext uri="{FF2B5EF4-FFF2-40B4-BE49-F238E27FC236}">
                <a16:creationId xmlns:a16="http://schemas.microsoft.com/office/drawing/2014/main" id="{51722E25-5B4A-4F73-A362-882BBB1FBCA7}"/>
              </a:ext>
            </a:extLst>
          </p:cNvPr>
          <p:cNvSpPr txBox="1"/>
          <p:nvPr/>
        </p:nvSpPr>
        <p:spPr>
          <a:xfrm>
            <a:off x="2822879" y="6061069"/>
            <a:ext cx="554823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b="1" u="sng" dirty="0"/>
              <a:t>Schéma d’un crâne de l’Homme</a:t>
            </a:r>
          </a:p>
        </p:txBody>
      </p:sp>
      <p:sp>
        <p:nvSpPr>
          <p:cNvPr id="13" name="ZoneTexte 5">
            <a:extLst>
              <a:ext uri="{FF2B5EF4-FFF2-40B4-BE49-F238E27FC236}">
                <a16:creationId xmlns:a16="http://schemas.microsoft.com/office/drawing/2014/main" id="{3ECA26B5-F27C-41CA-BAC1-49EAB2D5C6DE}"/>
              </a:ext>
            </a:extLst>
          </p:cNvPr>
          <p:cNvSpPr txBox="1"/>
          <p:nvPr/>
        </p:nvSpPr>
        <p:spPr>
          <a:xfrm>
            <a:off x="8053000" y="4054847"/>
            <a:ext cx="4088539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fr-FR" dirty="0"/>
              <a:t>2/ Muscles masticateurs Inférieurs</a:t>
            </a:r>
          </a:p>
        </p:txBody>
      </p:sp>
      <p:sp>
        <p:nvSpPr>
          <p:cNvPr id="14" name="ZoneTexte 4">
            <a:extLst>
              <a:ext uri="{FF2B5EF4-FFF2-40B4-BE49-F238E27FC236}">
                <a16:creationId xmlns:a16="http://schemas.microsoft.com/office/drawing/2014/main" id="{0A6375A5-22E5-49B5-98A5-5E1223DA91C8}"/>
              </a:ext>
            </a:extLst>
          </p:cNvPr>
          <p:cNvSpPr txBox="1"/>
          <p:nvPr/>
        </p:nvSpPr>
        <p:spPr>
          <a:xfrm>
            <a:off x="8053000" y="2245881"/>
            <a:ext cx="4118585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1/ Muscles masticateurs supérieurs</a:t>
            </a:r>
          </a:p>
        </p:txBody>
      </p:sp>
      <p:sp>
        <p:nvSpPr>
          <p:cNvPr id="15" name="ZoneTexte 5">
            <a:extLst>
              <a:ext uri="{FF2B5EF4-FFF2-40B4-BE49-F238E27FC236}">
                <a16:creationId xmlns:a16="http://schemas.microsoft.com/office/drawing/2014/main" id="{52D1B849-A927-4736-816E-FAF38BF0347B}"/>
              </a:ext>
            </a:extLst>
          </p:cNvPr>
          <p:cNvSpPr txBox="1"/>
          <p:nvPr/>
        </p:nvSpPr>
        <p:spPr>
          <a:xfrm>
            <a:off x="8016436" y="5062142"/>
            <a:ext cx="4088539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1"/>
            </a:lvl1pPr>
          </a:lstStyle>
          <a:p>
            <a:r>
              <a:rPr lang="fr-FR" dirty="0"/>
              <a:t>3/ Muscle digastrique</a:t>
            </a:r>
          </a:p>
        </p:txBody>
      </p:sp>
    </p:spTree>
    <p:extLst>
      <p:ext uri="{BB962C8B-B14F-4D97-AF65-F5344CB8AC3E}">
        <p14:creationId xmlns:p14="http://schemas.microsoft.com/office/powerpoint/2010/main" val="45633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B) Les mouvements de la mâchoire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587723"/>
          </a:xfrm>
        </p:spPr>
        <p:txBody>
          <a:bodyPr>
            <a:normAutofit fontScale="85000" lnSpcReduction="10000"/>
          </a:bodyPr>
          <a:lstStyle/>
          <a:p>
            <a:pPr algn="just">
              <a:spcAft>
                <a:spcPts val="250"/>
              </a:spcAft>
            </a:pPr>
            <a:r>
              <a:rPr lang="fr-FR" sz="4400" b="1" dirty="0">
                <a:solidFill>
                  <a:srgbClr val="0070C0"/>
                </a:solidFill>
              </a:rPr>
              <a:t>Analyse du document 1 :</a:t>
            </a:r>
          </a:p>
          <a:p>
            <a:pPr algn="just">
              <a:spcAft>
                <a:spcPts val="250"/>
              </a:spcAft>
            </a:pPr>
            <a:r>
              <a:rPr lang="fr-FR" sz="4400" dirty="0">
                <a:solidFill>
                  <a:schemeClr val="tx1"/>
                </a:solidFill>
              </a:rPr>
              <a:t>en observant la crane de l’Homme, on constate que la mâchoire inférieure est associée à des muscles masticateurs </a:t>
            </a:r>
            <a:r>
              <a:rPr lang="ar-MA" sz="4400" dirty="0">
                <a:solidFill>
                  <a:schemeClr val="tx1"/>
                </a:solidFill>
              </a:rPr>
              <a:t>عضلات ماضغة :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endParaRPr lang="ar-MA" sz="4400" dirty="0">
              <a:solidFill>
                <a:schemeClr val="tx1"/>
              </a:solidFill>
            </a:endParaRPr>
          </a:p>
          <a:p>
            <a:pPr algn="just">
              <a:spcAft>
                <a:spcPts val="250"/>
              </a:spcAft>
            </a:pPr>
            <a:r>
              <a:rPr lang="fr-FR" sz="4400" b="1" dirty="0">
                <a:solidFill>
                  <a:srgbClr val="0070C0"/>
                </a:solidFill>
              </a:rPr>
              <a:t>Déduction :</a:t>
            </a:r>
          </a:p>
          <a:p>
            <a:pPr algn="just">
              <a:spcAft>
                <a:spcPts val="250"/>
              </a:spcAft>
            </a:pPr>
            <a:r>
              <a:rPr lang="fr-FR" sz="4400" dirty="0">
                <a:solidFill>
                  <a:schemeClr val="tx1"/>
                </a:solidFill>
              </a:rPr>
              <a:t>La contraction et la décontraction des muscles masticateurs permet à la mâchoire inferieur de faire des mouvements dans toutes les directions.</a:t>
            </a:r>
          </a:p>
        </p:txBody>
      </p:sp>
    </p:spTree>
    <p:extLst>
      <p:ext uri="{BB962C8B-B14F-4D97-AF65-F5344CB8AC3E}">
        <p14:creationId xmlns:p14="http://schemas.microsoft.com/office/powerpoint/2010/main" val="409156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97A2F4E-30D0-4355-82DD-E44A546E2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24" y="786368"/>
            <a:ext cx="8889542" cy="544664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E60935-F17A-407B-A0ED-5245B8611695}"/>
              </a:ext>
            </a:extLst>
          </p:cNvPr>
          <p:cNvSpPr/>
          <p:nvPr/>
        </p:nvSpPr>
        <p:spPr>
          <a:xfrm>
            <a:off x="2601265" y="5481311"/>
            <a:ext cx="7223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fr-FR" sz="2800" b="1" u="sng" dirty="0">
                <a:solidFill>
                  <a:srgbClr val="000000"/>
                </a:solidFill>
                <a:ea typeface="Arial" panose="020B0604020202020204" pitchFamily="34" charset="0"/>
              </a:rPr>
              <a:t>Schéma de La mâchoire inférieure de l’Homme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0D877C-2794-42A7-9428-DD2C2248EF3C}"/>
              </a:ext>
            </a:extLst>
          </p:cNvPr>
          <p:cNvSpPr/>
          <p:nvPr/>
        </p:nvSpPr>
        <p:spPr>
          <a:xfrm>
            <a:off x="8605857" y="1333947"/>
            <a:ext cx="2953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fr-FR" sz="2400" b="1" dirty="0">
                <a:solidFill>
                  <a:prstClr val="black"/>
                </a:solidFill>
                <a:ea typeface="Arial" panose="020B0604020202020204" pitchFamily="34" charset="0"/>
              </a:rPr>
              <a:t>condyle d’articulation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E543A6-73AE-40FB-8BCE-11A46BBAB32E}"/>
              </a:ext>
            </a:extLst>
          </p:cNvPr>
          <p:cNvSpPr/>
          <p:nvPr/>
        </p:nvSpPr>
        <p:spPr>
          <a:xfrm>
            <a:off x="1182511" y="1239693"/>
            <a:ext cx="2070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solidFill>
                  <a:prstClr val="black"/>
                </a:solidFill>
                <a:ea typeface="Arial" panose="020B0604020202020204" pitchFamily="34" charset="0"/>
              </a:rPr>
              <a:t>Les molaires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CBAAC6-FDE9-46CD-B86A-6434598E29BC}"/>
              </a:ext>
            </a:extLst>
          </p:cNvPr>
          <p:cNvSpPr/>
          <p:nvPr/>
        </p:nvSpPr>
        <p:spPr>
          <a:xfrm>
            <a:off x="798848" y="1767618"/>
            <a:ext cx="2260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solidFill>
                  <a:prstClr val="black"/>
                </a:solidFill>
                <a:ea typeface="Arial" panose="020B0604020202020204" pitchFamily="34" charset="0"/>
              </a:rPr>
              <a:t>Les prémolaires 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E47349-2CCF-43D3-892F-6F37CBABFA90}"/>
              </a:ext>
            </a:extLst>
          </p:cNvPr>
          <p:cNvSpPr/>
          <p:nvPr/>
        </p:nvSpPr>
        <p:spPr>
          <a:xfrm>
            <a:off x="1600187" y="2313276"/>
            <a:ext cx="1375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solidFill>
                  <a:prstClr val="black"/>
                </a:solidFill>
                <a:ea typeface="Arial" panose="020B0604020202020204" pitchFamily="34" charset="0"/>
              </a:rPr>
              <a:t>La canine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A6924A-5744-4D4E-B38D-B7C5BF26ADBC}"/>
              </a:ext>
            </a:extLst>
          </p:cNvPr>
          <p:cNvSpPr/>
          <p:nvPr/>
        </p:nvSpPr>
        <p:spPr>
          <a:xfrm>
            <a:off x="1256379" y="2616779"/>
            <a:ext cx="1796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solidFill>
                  <a:prstClr val="black"/>
                </a:solidFill>
                <a:ea typeface="Arial" panose="020B0604020202020204" pitchFamily="34" charset="0"/>
              </a:rPr>
              <a:t>Les incisives </a:t>
            </a:r>
          </a:p>
        </p:txBody>
      </p:sp>
    </p:spTree>
    <p:extLst>
      <p:ext uri="{BB962C8B-B14F-4D97-AF65-F5344CB8AC3E}">
        <p14:creationId xmlns:p14="http://schemas.microsoft.com/office/powerpoint/2010/main" val="279567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B) Les mouvements de la mâchoire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0C3E1-B523-4D8D-B39B-5D609936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587723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ts val="250"/>
              </a:spcAft>
            </a:pPr>
            <a:r>
              <a:rPr lang="fr-FR" sz="4400" b="1" dirty="0">
                <a:solidFill>
                  <a:srgbClr val="0070C0"/>
                </a:solidFill>
              </a:rPr>
              <a:t>Analyse du document 1 :</a:t>
            </a:r>
          </a:p>
          <a:p>
            <a:pPr algn="just">
              <a:spcAft>
                <a:spcPts val="250"/>
              </a:spcAft>
            </a:pPr>
            <a:r>
              <a:rPr lang="fr-FR" sz="4400" dirty="0">
                <a:solidFill>
                  <a:schemeClr val="tx1"/>
                </a:solidFill>
              </a:rPr>
              <a:t>En observant la partie permettant l’insertion de la mâchoire inferieur avec la crane, on constate qu’elle a une forme arrondie, elle est nommée: la condyle d’articulation </a:t>
            </a:r>
            <a:r>
              <a:rPr lang="ar-MA" sz="4400" dirty="0">
                <a:solidFill>
                  <a:schemeClr val="tx1"/>
                </a:solidFill>
              </a:rPr>
              <a:t>لقمة المفصل</a:t>
            </a:r>
          </a:p>
          <a:p>
            <a:pPr algn="just">
              <a:spcAft>
                <a:spcPts val="250"/>
              </a:spcAft>
            </a:pPr>
            <a:r>
              <a:rPr lang="fr-FR" sz="4400" b="1" dirty="0">
                <a:solidFill>
                  <a:srgbClr val="0070C0"/>
                </a:solidFill>
              </a:rPr>
              <a:t>Déduction :</a:t>
            </a:r>
          </a:p>
          <a:p>
            <a:pPr algn="just">
              <a:spcAft>
                <a:spcPts val="250"/>
              </a:spcAft>
            </a:pPr>
            <a:r>
              <a:rPr lang="fr-FR" sz="4400" dirty="0">
                <a:solidFill>
                  <a:schemeClr val="tx1"/>
                </a:solidFill>
              </a:rPr>
              <a:t>Grâce à la forme arrondie de la condyle d’articulation, elle peut s’articuler à l’intérieure d’une cavité concave elle permet ainsi les mouvements de la mâchoires inférieure dans tous les directions.</a:t>
            </a:r>
          </a:p>
        </p:txBody>
      </p:sp>
    </p:spTree>
    <p:extLst>
      <p:ext uri="{BB962C8B-B14F-4D97-AF65-F5344CB8AC3E}">
        <p14:creationId xmlns:p14="http://schemas.microsoft.com/office/powerpoint/2010/main" val="315272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C) Le tube digestif de l’Homme :</a:t>
            </a:r>
          </a:p>
        </p:txBody>
      </p:sp>
    </p:spTree>
    <p:extLst>
      <p:ext uri="{BB962C8B-B14F-4D97-AF65-F5344CB8AC3E}">
        <p14:creationId xmlns:p14="http://schemas.microsoft.com/office/powerpoint/2010/main" val="414692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2578B1-3E17-4E3C-B267-CD2A924BEDD2}"/>
              </a:ext>
            </a:extLst>
          </p:cNvPr>
          <p:cNvSpPr txBox="1"/>
          <p:nvPr/>
        </p:nvSpPr>
        <p:spPr>
          <a:xfrm>
            <a:off x="6332259" y="976677"/>
            <a:ext cx="4382253" cy="43564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83C87-7E0C-4FB7-A429-E643145F37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293"/>
          <a:stretch/>
        </p:blipFill>
        <p:spPr>
          <a:xfrm>
            <a:off x="1567090" y="399599"/>
            <a:ext cx="4135497" cy="51729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79CFAA-0D96-48BF-BA05-B758F048F736}"/>
              </a:ext>
            </a:extLst>
          </p:cNvPr>
          <p:cNvSpPr txBox="1"/>
          <p:nvPr/>
        </p:nvSpPr>
        <p:spPr>
          <a:xfrm>
            <a:off x="6808859" y="1675297"/>
            <a:ext cx="3207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1:Œsophage:</a:t>
            </a:r>
            <a:r>
              <a:rPr lang="ar-MA" sz="2800" dirty="0"/>
              <a:t>المرئ </a:t>
            </a:r>
            <a:endParaRPr lang="fr-FR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C4B49-D4B2-4ECD-A83D-8843A85A5075}"/>
              </a:ext>
            </a:extLst>
          </p:cNvPr>
          <p:cNvSpPr txBox="1"/>
          <p:nvPr/>
        </p:nvSpPr>
        <p:spPr>
          <a:xfrm>
            <a:off x="6808861" y="2168437"/>
            <a:ext cx="2703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2:Estomac: </a:t>
            </a:r>
            <a:r>
              <a:rPr lang="ar-MA" sz="2800" dirty="0"/>
              <a:t>المعدة</a:t>
            </a:r>
            <a:endParaRPr lang="fr-FR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B0CEDC-7852-4E75-9484-41FD5A0D546D}"/>
              </a:ext>
            </a:extLst>
          </p:cNvPr>
          <p:cNvSpPr txBox="1"/>
          <p:nvPr/>
        </p:nvSpPr>
        <p:spPr>
          <a:xfrm>
            <a:off x="6808862" y="2638674"/>
            <a:ext cx="4135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3:Intestin grêle: </a:t>
            </a:r>
            <a:r>
              <a:rPr lang="ar-MA" sz="2800" dirty="0"/>
              <a:t>المعي الدقيق</a:t>
            </a:r>
            <a:endParaRPr lang="fr-FR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7A8324-0871-4E70-AF7C-9EDF4503E5E6}"/>
              </a:ext>
            </a:extLst>
          </p:cNvPr>
          <p:cNvSpPr txBox="1"/>
          <p:nvPr/>
        </p:nvSpPr>
        <p:spPr>
          <a:xfrm>
            <a:off x="6808862" y="3140484"/>
            <a:ext cx="4024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4:Gros Intestin: </a:t>
            </a:r>
            <a:r>
              <a:rPr lang="ar-MA" sz="2800" dirty="0"/>
              <a:t>المعي الغليظ</a:t>
            </a:r>
            <a:endParaRPr lang="fr-FR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E4E389-2483-4552-8214-42D1C8C333E8}"/>
              </a:ext>
            </a:extLst>
          </p:cNvPr>
          <p:cNvSpPr txBox="1"/>
          <p:nvPr/>
        </p:nvSpPr>
        <p:spPr>
          <a:xfrm>
            <a:off x="6808862" y="3601716"/>
            <a:ext cx="2889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5:Appendice: </a:t>
            </a:r>
            <a:r>
              <a:rPr lang="ar-MA" sz="2800" dirty="0"/>
              <a:t>الزائدة</a:t>
            </a:r>
            <a:endParaRPr lang="fr-FR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E876D2-65DA-4D70-922A-5E3FCE13B1D6}"/>
              </a:ext>
            </a:extLst>
          </p:cNvPr>
          <p:cNvSpPr txBox="1"/>
          <p:nvPr/>
        </p:nvSpPr>
        <p:spPr>
          <a:xfrm>
            <a:off x="6808862" y="4501044"/>
            <a:ext cx="2703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7:Anus: </a:t>
            </a:r>
            <a:r>
              <a:rPr lang="ar-MA" sz="2800" dirty="0"/>
              <a:t>المخرج</a:t>
            </a:r>
            <a:endParaRPr lang="fr-FR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D2CC48-8830-4E6B-8179-381D4F054111}"/>
              </a:ext>
            </a:extLst>
          </p:cNvPr>
          <p:cNvSpPr txBox="1"/>
          <p:nvPr/>
        </p:nvSpPr>
        <p:spPr>
          <a:xfrm>
            <a:off x="1427884" y="5718309"/>
            <a:ext cx="4904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/>
              <a:t>Schéma du tube digestif de l’Homme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BBCD36-EBFA-44C8-A9F9-8AA8C7781FDC}"/>
              </a:ext>
            </a:extLst>
          </p:cNvPr>
          <p:cNvSpPr txBox="1"/>
          <p:nvPr/>
        </p:nvSpPr>
        <p:spPr>
          <a:xfrm>
            <a:off x="6808861" y="4074919"/>
            <a:ext cx="3040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6:Rectum:</a:t>
            </a:r>
            <a:r>
              <a:rPr lang="ar-MA" sz="2800" dirty="0"/>
              <a:t> المستقيم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84433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587723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r-FR" sz="4400" b="1" dirty="0">
                <a:solidFill>
                  <a:srgbClr val="0070C0"/>
                </a:solidFill>
              </a:rPr>
              <a:t>Analyse du document :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Après leurs ingestions les aliments traversent différentes parties de tube digestif qui sont : </a:t>
            </a:r>
            <a:r>
              <a:rPr lang="fr-FR" sz="3200" dirty="0">
                <a:solidFill>
                  <a:srgbClr val="5B9BD5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bouche, l’œsophage, l’estomac, l’intestin grêle, le gros intestin, le rectum </a:t>
            </a: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et</a:t>
            </a:r>
            <a:r>
              <a:rPr lang="fr-FR" sz="3200" dirty="0">
                <a:solidFill>
                  <a:srgbClr val="5B9BD5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l’anus</a:t>
            </a: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r-FR" sz="4400" b="1" dirty="0">
                <a:solidFill>
                  <a:srgbClr val="0070C0"/>
                </a:solidFill>
              </a:rPr>
              <a:t>Déduction</a:t>
            </a:r>
            <a:r>
              <a:rPr lang="fr-FR" sz="3200" b="1" dirty="0">
                <a:solidFill>
                  <a:srgbClr val="5B9BD5">
                    <a:lumMod val="75000"/>
                  </a:srgb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r-FR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l’Homme possède des intestins d’une longueur très importante (9.5m) en comparaison avec sa taille moyenne (1.58m), ce qui permet une alimentation très diversifiée (régime alimentaire omnivore).</a:t>
            </a:r>
            <a:endParaRPr lang="fr-FR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420ABAE-99AA-421D-A90C-1836867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6000" b="1" dirty="0">
                <a:solidFill>
                  <a:schemeClr val="tx1"/>
                </a:solidFill>
              </a:rPr>
              <a:t>C) Le tube digestif de l’Homme :</a:t>
            </a:r>
          </a:p>
        </p:txBody>
      </p:sp>
    </p:spTree>
    <p:extLst>
      <p:ext uri="{BB962C8B-B14F-4D97-AF65-F5344CB8AC3E}">
        <p14:creationId xmlns:p14="http://schemas.microsoft.com/office/powerpoint/2010/main" val="2607048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398034" cy="458772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L’Homme a une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denture complète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(les incisives, les canines, les prémolaires et les molaires).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peut faire des mouvement avec sa mâchoire inférieur dans tous les directions pendant la mastication, et cela grâce à: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	-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muscles masticateurs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une condyle d’articulation de forme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arrondie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possède aussi un tube digestif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très long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Tous ces caractéristiques permettent à l’Homme d’avoir un régime alimentaire omnivore.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420ABAE-99AA-421D-A90C-1836867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192" y="264831"/>
            <a:ext cx="10058400" cy="1450757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Bilan:</a:t>
            </a:r>
          </a:p>
        </p:txBody>
      </p:sp>
    </p:spTree>
    <p:extLst>
      <p:ext uri="{BB962C8B-B14F-4D97-AF65-F5344CB8AC3E}">
        <p14:creationId xmlns:p14="http://schemas.microsoft.com/office/powerpoint/2010/main" val="1719852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4833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00B050"/>
                </a:solidFill>
              </a:rPr>
              <a:t>2) Comparaison du régime alimentaire herbivore et carnivore :</a:t>
            </a:r>
            <a:endParaRPr lang="fr-FR" sz="6000" b="1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2224261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chemeClr val="tx1"/>
                </a:solidFill>
              </a:rPr>
              <a:t>A) Comparaison de la denture des deux régimes 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FBE9EE-8A8A-4E54-9671-45E84686EC7A}"/>
              </a:ext>
            </a:extLst>
          </p:cNvPr>
          <p:cNvSpPr txBox="1">
            <a:spLocks/>
          </p:cNvSpPr>
          <p:nvPr/>
        </p:nvSpPr>
        <p:spPr>
          <a:xfrm>
            <a:off x="1066800" y="3813576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rgbClr val="7030A0"/>
                </a:solidFill>
              </a:rPr>
              <a:t>- Activité : (page 40)</a:t>
            </a:r>
          </a:p>
        </p:txBody>
      </p:sp>
    </p:spTree>
    <p:extLst>
      <p:ext uri="{BB962C8B-B14F-4D97-AF65-F5344CB8AC3E}">
        <p14:creationId xmlns:p14="http://schemas.microsoft.com/office/powerpoint/2010/main" val="382995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C41813F-F241-4E76-89B4-1377C42FA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305" y="0"/>
            <a:ext cx="975739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92CF8D1-7852-4190-B5CC-A1076A29F1B6}"/>
              </a:ext>
            </a:extLst>
          </p:cNvPr>
          <p:cNvSpPr/>
          <p:nvPr/>
        </p:nvSpPr>
        <p:spPr>
          <a:xfrm>
            <a:off x="5954486" y="1295400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FE8195-DEA5-4EB4-BAAB-C02C90998365}"/>
              </a:ext>
            </a:extLst>
          </p:cNvPr>
          <p:cNvSpPr/>
          <p:nvPr/>
        </p:nvSpPr>
        <p:spPr>
          <a:xfrm>
            <a:off x="5954486" y="1719942"/>
            <a:ext cx="674914" cy="4136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79E975-A26B-4A09-A034-DE8474F5B317}"/>
              </a:ext>
            </a:extLst>
          </p:cNvPr>
          <p:cNvSpPr/>
          <p:nvPr/>
        </p:nvSpPr>
        <p:spPr>
          <a:xfrm>
            <a:off x="5954486" y="2275112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544DF7-54AF-4916-9827-D923D76C2CA5}"/>
              </a:ext>
            </a:extLst>
          </p:cNvPr>
          <p:cNvSpPr/>
          <p:nvPr/>
        </p:nvSpPr>
        <p:spPr>
          <a:xfrm>
            <a:off x="4082143" y="130628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AC056CC-7114-4D4D-89C4-9AE073170544}"/>
              </a:ext>
            </a:extLst>
          </p:cNvPr>
          <p:cNvSpPr/>
          <p:nvPr/>
        </p:nvSpPr>
        <p:spPr>
          <a:xfrm>
            <a:off x="10112829" y="1295401"/>
            <a:ext cx="751114" cy="23948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8B9EC2-5793-49CB-81CC-6EE20C9FADF0}"/>
              </a:ext>
            </a:extLst>
          </p:cNvPr>
          <p:cNvSpPr/>
          <p:nvPr/>
        </p:nvSpPr>
        <p:spPr>
          <a:xfrm>
            <a:off x="10112829" y="903515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481B97-108A-40F8-BFC0-4B5888A8B9B0}"/>
              </a:ext>
            </a:extLst>
          </p:cNvPr>
          <p:cNvSpPr/>
          <p:nvPr/>
        </p:nvSpPr>
        <p:spPr>
          <a:xfrm>
            <a:off x="10112829" y="1828802"/>
            <a:ext cx="751114" cy="21771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ECB306F-64DC-42EF-BCBD-97239A24CBB9}"/>
              </a:ext>
            </a:extLst>
          </p:cNvPr>
          <p:cNvSpPr/>
          <p:nvPr/>
        </p:nvSpPr>
        <p:spPr>
          <a:xfrm>
            <a:off x="8196943" y="163284"/>
            <a:ext cx="751114" cy="21771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026E86-4B95-43A1-B705-2B03699DA4D3}"/>
              </a:ext>
            </a:extLst>
          </p:cNvPr>
          <p:cNvSpPr/>
          <p:nvPr/>
        </p:nvSpPr>
        <p:spPr>
          <a:xfrm>
            <a:off x="9655629" y="408215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A13F27-F514-4C31-B04F-53AE8494F333}"/>
              </a:ext>
            </a:extLst>
          </p:cNvPr>
          <p:cNvSpPr/>
          <p:nvPr/>
        </p:nvSpPr>
        <p:spPr>
          <a:xfrm>
            <a:off x="8963437" y="3249386"/>
            <a:ext cx="1900505" cy="691242"/>
          </a:xfrm>
          <a:prstGeom prst="rect">
            <a:avLst/>
          </a:prstGeom>
          <a:solidFill>
            <a:srgbClr val="F4FDF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F453FAC-75D3-49BD-9A75-67904286799B}"/>
              </a:ext>
            </a:extLst>
          </p:cNvPr>
          <p:cNvSpPr txBox="1"/>
          <p:nvPr/>
        </p:nvSpPr>
        <p:spPr>
          <a:xfrm>
            <a:off x="8971724" y="3429000"/>
            <a:ext cx="2002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Découper l’herbe</a:t>
            </a:r>
          </a:p>
        </p:txBody>
      </p:sp>
    </p:spTree>
    <p:extLst>
      <p:ext uri="{BB962C8B-B14F-4D97-AF65-F5344CB8AC3E}">
        <p14:creationId xmlns:p14="http://schemas.microsoft.com/office/powerpoint/2010/main" val="33599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36AF8-2A70-411F-9B16-D48C54FBE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096" y="0"/>
            <a:ext cx="9759808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92CF8D1-7852-4190-B5CC-A1076A29F1B6}"/>
              </a:ext>
            </a:extLst>
          </p:cNvPr>
          <p:cNvSpPr/>
          <p:nvPr/>
        </p:nvSpPr>
        <p:spPr>
          <a:xfrm>
            <a:off x="5954486" y="1295400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FE8195-DEA5-4EB4-BAAB-C02C90998365}"/>
              </a:ext>
            </a:extLst>
          </p:cNvPr>
          <p:cNvSpPr/>
          <p:nvPr/>
        </p:nvSpPr>
        <p:spPr>
          <a:xfrm>
            <a:off x="5954486" y="1719942"/>
            <a:ext cx="674914" cy="4136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79E975-A26B-4A09-A034-DE8474F5B317}"/>
              </a:ext>
            </a:extLst>
          </p:cNvPr>
          <p:cNvSpPr/>
          <p:nvPr/>
        </p:nvSpPr>
        <p:spPr>
          <a:xfrm>
            <a:off x="5954486" y="2275112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544DF7-54AF-4916-9827-D923D76C2CA5}"/>
              </a:ext>
            </a:extLst>
          </p:cNvPr>
          <p:cNvSpPr/>
          <p:nvPr/>
        </p:nvSpPr>
        <p:spPr>
          <a:xfrm>
            <a:off x="4060371" y="130628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AC056CC-7114-4D4D-89C4-9AE073170544}"/>
              </a:ext>
            </a:extLst>
          </p:cNvPr>
          <p:cNvSpPr/>
          <p:nvPr/>
        </p:nvSpPr>
        <p:spPr>
          <a:xfrm>
            <a:off x="10064789" y="1640247"/>
            <a:ext cx="751114" cy="23948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8B9EC2-5793-49CB-81CC-6EE20C9FADF0}"/>
              </a:ext>
            </a:extLst>
          </p:cNvPr>
          <p:cNvSpPr/>
          <p:nvPr/>
        </p:nvSpPr>
        <p:spPr>
          <a:xfrm>
            <a:off x="10112829" y="903515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481B97-108A-40F8-BFC0-4B5888A8B9B0}"/>
              </a:ext>
            </a:extLst>
          </p:cNvPr>
          <p:cNvSpPr/>
          <p:nvPr/>
        </p:nvSpPr>
        <p:spPr>
          <a:xfrm>
            <a:off x="10036629" y="1977703"/>
            <a:ext cx="751114" cy="21771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ECB306F-64DC-42EF-BCBD-97239A24CBB9}"/>
              </a:ext>
            </a:extLst>
          </p:cNvPr>
          <p:cNvSpPr/>
          <p:nvPr/>
        </p:nvSpPr>
        <p:spPr>
          <a:xfrm>
            <a:off x="7805058" y="250371"/>
            <a:ext cx="751114" cy="21771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026E86-4B95-43A1-B705-2B03699DA4D3}"/>
              </a:ext>
            </a:extLst>
          </p:cNvPr>
          <p:cNvSpPr/>
          <p:nvPr/>
        </p:nvSpPr>
        <p:spPr>
          <a:xfrm>
            <a:off x="9813472" y="553812"/>
            <a:ext cx="674914" cy="2394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32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737360"/>
            <a:ext cx="10798629" cy="458772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conclut de cette comparaison</a:t>
            </a: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, que la denture des herbivore est </a:t>
            </a:r>
            <a:r>
              <a:rPr lang="fr-FR" sz="3200" b="1" u="sng" dirty="0">
                <a:solidFill>
                  <a:prstClr val="black"/>
                </a:solidFill>
                <a:latin typeface="Calibri" panose="020F0502020204030204"/>
              </a:rPr>
              <a:t>incomplète</a:t>
            </a: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 due a l’absence des canines.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Chez </a:t>
            </a:r>
            <a:r>
              <a:rPr kumimoji="0" lang="fr-FR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ruminants</a:t>
            </a:r>
            <a:r>
              <a:rPr kumimoji="0" lang="fr-FR" sz="32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comme la vache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fr-FR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molaires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ont une croissance continue et présentent une table</a:t>
            </a: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 d’usure.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Chez </a:t>
            </a:r>
            <a:r>
              <a:rPr lang="fr-FR" sz="3200" b="1" u="sng" dirty="0">
                <a:solidFill>
                  <a:prstClr val="black"/>
                </a:solidFill>
                <a:latin typeface="Calibri" panose="020F0502020204030204"/>
              </a:rPr>
              <a:t>les rongeurs</a:t>
            </a: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 comme le lapin, </a:t>
            </a:r>
            <a:r>
              <a:rPr lang="fr-FR" sz="3200" i="1" dirty="0">
                <a:solidFill>
                  <a:prstClr val="black"/>
                </a:solidFill>
                <a:latin typeface="Calibri" panose="020F0502020204030204"/>
              </a:rPr>
              <a:t>les incisives </a:t>
            </a: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ont une croissance continue, mais elles gardent la même longueurs parce quelles s’usent régulièrement.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420ABAE-99AA-421D-A90C-1836867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192" y="264831"/>
            <a:ext cx="10058400" cy="1450757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Conclusion:</a:t>
            </a:r>
          </a:p>
        </p:txBody>
      </p:sp>
    </p:spTree>
    <p:extLst>
      <p:ext uri="{BB962C8B-B14F-4D97-AF65-F5344CB8AC3E}">
        <p14:creationId xmlns:p14="http://schemas.microsoft.com/office/powerpoint/2010/main" val="38638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212628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chemeClr val="tx1"/>
                </a:solidFill>
              </a:rPr>
              <a:t>B) Comparaison du tube digestif du chat et du lapin 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602B60-DA55-4BA2-9FBF-EB66117793B4}"/>
              </a:ext>
            </a:extLst>
          </p:cNvPr>
          <p:cNvSpPr txBox="1">
            <a:spLocks/>
          </p:cNvSpPr>
          <p:nvPr/>
        </p:nvSpPr>
        <p:spPr>
          <a:xfrm>
            <a:off x="1066800" y="37918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000" b="1" dirty="0">
                <a:solidFill>
                  <a:srgbClr val="7030A0"/>
                </a:solidFill>
              </a:rPr>
              <a:t>- Activité : (page 44)</a:t>
            </a:r>
          </a:p>
        </p:txBody>
      </p:sp>
    </p:spTree>
    <p:extLst>
      <p:ext uri="{BB962C8B-B14F-4D97-AF65-F5344CB8AC3E}">
        <p14:creationId xmlns:p14="http://schemas.microsoft.com/office/powerpoint/2010/main" val="341501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AF7D09-7283-4735-9DDA-3BD3FD1D1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0E2EB3-98E7-4691-B51A-29B18546F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755" y="0"/>
            <a:ext cx="9746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31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737360"/>
            <a:ext cx="10798629" cy="458772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conclut de</a:t>
            </a: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cette étude que l’adaptation au régime alimentaire est lié 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aseline="0" dirty="0">
              <a:solidFill>
                <a:prstClr val="black"/>
              </a:solidFill>
              <a:latin typeface="Calibri" panose="020F0502020204030204"/>
            </a:endParaRP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Calibri" panose="020F0502020204030204" pitchFamily="34" charset="0"/>
              <a:buChar char="―"/>
              <a:defRPr/>
            </a:pPr>
            <a:r>
              <a:rPr kumimoji="0" lang="fr-FR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à la dentition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Calibri" panose="020F0502020204030204" pitchFamily="34" charset="0"/>
              <a:buChar char="―"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à la forme du condyle d'articulation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Calibri" panose="020F0502020204030204" pitchFamily="34" charset="0"/>
              <a:buChar char="―"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à la disposition des muscles masticateurs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Calibri" panose="020F0502020204030204" pitchFamily="34" charset="0"/>
              <a:buChar char="―"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aux mouvement de la mâchoire inferieur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Calibri" panose="020F0502020204030204" pitchFamily="34" charset="0"/>
              <a:buChar char="―"/>
              <a:defRPr/>
            </a:pPr>
            <a:r>
              <a:rPr lang="fr-FR" sz="3200" dirty="0">
                <a:solidFill>
                  <a:prstClr val="black"/>
                </a:solidFill>
                <a:latin typeface="Calibri" panose="020F0502020204030204"/>
              </a:rPr>
              <a:t>au tube digestif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420ABAE-99AA-421D-A90C-1836867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192" y="264831"/>
            <a:ext cx="10058400" cy="1450757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Conclusion:</a:t>
            </a:r>
          </a:p>
        </p:txBody>
      </p:sp>
    </p:spTree>
    <p:extLst>
      <p:ext uri="{BB962C8B-B14F-4D97-AF65-F5344CB8AC3E}">
        <p14:creationId xmlns:p14="http://schemas.microsoft.com/office/powerpoint/2010/main" val="228741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2224261"/>
            <a:ext cx="10341429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FF0000"/>
                </a:solidFill>
              </a:rPr>
              <a:t>II) La nutrition chez les plantes vertes 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381357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6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3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737360"/>
            <a:ext cx="10798629" cy="4587723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3200" dirty="0">
                <a:solidFill>
                  <a:prstClr val="black"/>
                </a:solidFill>
              </a:rPr>
              <a:t>Les végétaux comme tous les êtres vivants se nourrissent, La plante verte prélève ses besoins nutritionnels du sol pour produire la matière organique.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fr-FR" sz="3200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3200" b="1" dirty="0">
                <a:solidFill>
                  <a:prstClr val="black"/>
                </a:solidFill>
              </a:rPr>
              <a:t>- Quels sont ces besoins nutritionnels ?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3200" b="1" dirty="0">
                <a:solidFill>
                  <a:prstClr val="black"/>
                </a:solidFill>
              </a:rPr>
              <a:t>- Comment les mettre en évidence ?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3200" b="1" dirty="0">
                <a:solidFill>
                  <a:prstClr val="black"/>
                </a:solidFill>
              </a:rPr>
              <a:t>- Comment les végétaux produisent-ils de la matière organique à partir des éléments minéraux de leur environnement ?</a:t>
            </a:r>
          </a:p>
        </p:txBody>
      </p:sp>
    </p:spTree>
    <p:extLst>
      <p:ext uri="{BB962C8B-B14F-4D97-AF65-F5344CB8AC3E}">
        <p14:creationId xmlns:p14="http://schemas.microsoft.com/office/powerpoint/2010/main" val="252941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5" y="3661176"/>
            <a:ext cx="10341429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00B050"/>
                </a:solidFill>
              </a:rPr>
              <a:t>1) Les besoins nutritionnels des végétaux verts: </a:t>
            </a:r>
            <a:br>
              <a:rPr lang="fr-FR" sz="6000" b="1" dirty="0">
                <a:solidFill>
                  <a:srgbClr val="00B050"/>
                </a:solidFill>
              </a:rPr>
            </a:br>
            <a:br>
              <a:rPr lang="fr-FR" sz="6000" b="1" dirty="0">
                <a:solidFill>
                  <a:srgbClr val="00B050"/>
                </a:solidFill>
              </a:rPr>
            </a:br>
            <a:r>
              <a:rPr lang="fr-FR" sz="6000" b="1" dirty="0">
                <a:solidFill>
                  <a:srgbClr val="7030A0"/>
                </a:solidFill>
              </a:rPr>
              <a:t>- Activité : (page 46)</a:t>
            </a:r>
          </a:p>
        </p:txBody>
      </p:sp>
    </p:spTree>
    <p:extLst>
      <p:ext uri="{BB962C8B-B14F-4D97-AF65-F5344CB8AC3E}">
        <p14:creationId xmlns:p14="http://schemas.microsoft.com/office/powerpoint/2010/main" val="130393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0C9138-B420-428A-A712-3E50A1989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325" y="128587"/>
            <a:ext cx="7753350" cy="660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92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7083B-D9F8-4EE8-B8CB-435B90966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674" y="0"/>
            <a:ext cx="5108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28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4DBFDC-8654-4C7D-9DEE-E21BFBE1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01" y="-31285"/>
            <a:ext cx="7874998" cy="688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24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884FBE-405B-4238-84A3-1610F3B09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01" y="457200"/>
            <a:ext cx="10430556" cy="544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9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737360"/>
            <a:ext cx="10798629" cy="4587723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fr-FR" sz="3600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3600" dirty="0">
                <a:solidFill>
                  <a:prstClr val="black"/>
                </a:solidFill>
              </a:rPr>
              <a:t>Pour se développer et produire de la matière, les plantes vertes ont besoin de 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fr-FR" sz="3400" b="1" dirty="0">
                <a:solidFill>
                  <a:prstClr val="black"/>
                </a:solidFill>
              </a:rPr>
              <a:t>L’eau</a:t>
            </a:r>
            <a:r>
              <a:rPr lang="fr-FR" sz="3400" dirty="0">
                <a:solidFill>
                  <a:prstClr val="black"/>
                </a:solidFill>
              </a:rPr>
              <a:t> </a:t>
            </a:r>
            <a:r>
              <a:rPr lang="ar-MA" sz="3400" dirty="0">
                <a:solidFill>
                  <a:prstClr val="black"/>
                </a:solidFill>
              </a:rPr>
              <a:t>الماء)</a:t>
            </a:r>
            <a:r>
              <a:rPr lang="en-US" sz="3400" dirty="0">
                <a:solidFill>
                  <a:prstClr val="black"/>
                </a:solidFill>
              </a:rPr>
              <a:t>).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fr-FR" sz="3400" b="1" dirty="0">
                <a:solidFill>
                  <a:prstClr val="black"/>
                </a:solidFill>
              </a:rPr>
              <a:t>sels minéraux </a:t>
            </a:r>
            <a:r>
              <a:rPr lang="fr-FR" sz="3400" dirty="0">
                <a:solidFill>
                  <a:prstClr val="black"/>
                </a:solidFill>
              </a:rPr>
              <a:t>(</a:t>
            </a:r>
            <a:r>
              <a:rPr lang="ar-MA" sz="3400" dirty="0">
                <a:solidFill>
                  <a:prstClr val="black"/>
                </a:solidFill>
              </a:rPr>
              <a:t>الأملاح المعدنية</a:t>
            </a:r>
            <a:r>
              <a:rPr lang="en-US" sz="3400" dirty="0">
                <a:solidFill>
                  <a:prstClr val="black"/>
                </a:solidFill>
              </a:rPr>
              <a:t>).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fr-FR" sz="3400" b="1" dirty="0">
                <a:solidFill>
                  <a:prstClr val="black"/>
                </a:solidFill>
              </a:rPr>
              <a:t>la lumière </a:t>
            </a:r>
            <a:r>
              <a:rPr lang="ar-MA" sz="3400" dirty="0">
                <a:solidFill>
                  <a:prstClr val="black"/>
                </a:solidFill>
              </a:rPr>
              <a:t>الضوء)</a:t>
            </a:r>
            <a:r>
              <a:rPr lang="en-US" sz="3400" dirty="0">
                <a:solidFill>
                  <a:prstClr val="black"/>
                </a:solidFill>
              </a:rPr>
              <a:t>).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Char char="-"/>
              <a:defRPr/>
            </a:pPr>
            <a:r>
              <a:rPr lang="fr-FR" sz="3400" b="1" dirty="0">
                <a:solidFill>
                  <a:prstClr val="black"/>
                </a:solidFill>
              </a:rPr>
              <a:t>dioxyde de carbone CO2</a:t>
            </a:r>
            <a:r>
              <a:rPr lang="fr-FR" sz="3400" dirty="0">
                <a:solidFill>
                  <a:prstClr val="black"/>
                </a:solidFill>
              </a:rPr>
              <a:t> (</a:t>
            </a:r>
            <a:r>
              <a:rPr lang="ar-MA" sz="3400" dirty="0">
                <a:solidFill>
                  <a:prstClr val="black"/>
                </a:solidFill>
              </a:rPr>
              <a:t>ثنائي أكسيد الكربون</a:t>
            </a:r>
            <a:r>
              <a:rPr lang="en-US" sz="3400" dirty="0">
                <a:solidFill>
                  <a:prstClr val="black"/>
                </a:solidFill>
              </a:rPr>
              <a:t>).</a:t>
            </a:r>
            <a:endParaRPr lang="fr-FR" sz="3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420ABAE-99AA-421D-A90C-1836867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192" y="264831"/>
            <a:ext cx="10058400" cy="1450757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Bilan:</a:t>
            </a:r>
          </a:p>
        </p:txBody>
      </p:sp>
    </p:spTree>
    <p:extLst>
      <p:ext uri="{BB962C8B-B14F-4D97-AF65-F5344CB8AC3E}">
        <p14:creationId xmlns:p14="http://schemas.microsoft.com/office/powerpoint/2010/main" val="50096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5" y="3661176"/>
            <a:ext cx="10755086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00B050"/>
                </a:solidFill>
              </a:rPr>
              <a:t>2) Les structures responsables de l’absorption de l’eau chez les végétaux :</a:t>
            </a:r>
            <a:br>
              <a:rPr lang="fr-FR" sz="6000" b="1" dirty="0">
                <a:solidFill>
                  <a:srgbClr val="00B050"/>
                </a:solidFill>
              </a:rPr>
            </a:br>
            <a:br>
              <a:rPr lang="fr-FR" sz="6000" b="1" dirty="0">
                <a:solidFill>
                  <a:srgbClr val="00B050"/>
                </a:solidFill>
              </a:rPr>
            </a:br>
            <a:r>
              <a:rPr lang="fr-FR" sz="6000" b="1" dirty="0">
                <a:solidFill>
                  <a:srgbClr val="7030A0"/>
                </a:solidFill>
              </a:rPr>
              <a:t>- Activité : (page 46)</a:t>
            </a:r>
          </a:p>
        </p:txBody>
      </p:sp>
    </p:spTree>
    <p:extLst>
      <p:ext uri="{BB962C8B-B14F-4D97-AF65-F5344CB8AC3E}">
        <p14:creationId xmlns:p14="http://schemas.microsoft.com/office/powerpoint/2010/main" val="275961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F66161-CF7A-4AEE-BCF2-6A97C38179B8}"/>
              </a:ext>
            </a:extLst>
          </p:cNvPr>
          <p:cNvSpPr txBox="1">
            <a:spLocks/>
          </p:cNvSpPr>
          <p:nvPr/>
        </p:nvSpPr>
        <p:spPr>
          <a:xfrm>
            <a:off x="1066800" y="381357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6000" b="1" dirty="0">
              <a:solidFill>
                <a:srgbClr val="00B05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5C6B68-05A5-4A53-8268-249E1DAF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5EEC03-5032-45E6-8CF0-1E4033D4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488496"/>
            <a:ext cx="9942616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9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737360"/>
            <a:ext cx="10798629" cy="4587723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fr-FR" sz="4400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4400" b="1" u="sng" dirty="0">
                <a:solidFill>
                  <a:prstClr val="black"/>
                </a:solidFill>
              </a:rPr>
              <a:t>Les poils absorbants </a:t>
            </a:r>
            <a:r>
              <a:rPr lang="fr-FR" sz="4400" dirty="0">
                <a:solidFill>
                  <a:prstClr val="black"/>
                </a:solidFill>
              </a:rPr>
              <a:t>qui se trouvent dans les racines sont responsable de l’absorption des nutriments.</a:t>
            </a:r>
            <a:endParaRPr lang="fr-FR" sz="4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420ABAE-99AA-421D-A90C-1836867E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192" y="264831"/>
            <a:ext cx="10058400" cy="1450757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Bilan:</a:t>
            </a:r>
          </a:p>
        </p:txBody>
      </p:sp>
    </p:spTree>
    <p:extLst>
      <p:ext uri="{BB962C8B-B14F-4D97-AF65-F5344CB8AC3E}">
        <p14:creationId xmlns:p14="http://schemas.microsoft.com/office/powerpoint/2010/main" val="254507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7F93-B55C-4219-A84B-01BDFC4A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5" y="3965976"/>
            <a:ext cx="10755086" cy="1450757"/>
          </a:xfrm>
        </p:spPr>
        <p:txBody>
          <a:bodyPr>
            <a:normAutofit fontScale="90000"/>
          </a:bodyPr>
          <a:lstStyle/>
          <a:p>
            <a:r>
              <a:rPr lang="fr-FR" sz="6000" b="1" dirty="0">
                <a:solidFill>
                  <a:srgbClr val="00B050"/>
                </a:solidFill>
              </a:rPr>
              <a:t>2) Mise en évidence de la production de la matière organique chez les végétaux :</a:t>
            </a:r>
            <a:br>
              <a:rPr lang="fr-FR" sz="6000" b="1" dirty="0">
                <a:solidFill>
                  <a:srgbClr val="00B050"/>
                </a:solidFill>
              </a:rPr>
            </a:br>
            <a:br>
              <a:rPr lang="fr-FR" sz="6000" b="1">
                <a:solidFill>
                  <a:srgbClr val="00B050"/>
                </a:solidFill>
              </a:rPr>
            </a:br>
            <a:endParaRPr lang="fr-FR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56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7A36DE-660E-484F-AD04-BBC941F9F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138" y="0"/>
            <a:ext cx="4771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475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F471BE2-B470-49BC-B365-E9B823E6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737360"/>
            <a:ext cx="10798629" cy="4587723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4400" dirty="0">
                <a:solidFill>
                  <a:prstClr val="black"/>
                </a:solidFill>
              </a:rPr>
              <a:t>En présence de la lumière les plantes vertes fabriquent la matière organique à partir du CO2 et d’eau et dégage le dioxygène. Ce phénomène s’appelle : </a:t>
            </a:r>
            <a:r>
              <a:rPr lang="fr-FR" sz="4400" b="1" u="sng" dirty="0">
                <a:solidFill>
                  <a:srgbClr val="0070C0"/>
                </a:solidFill>
              </a:rPr>
              <a:t>la Photosynthèse</a:t>
            </a:r>
            <a:r>
              <a:rPr lang="fr-FR" sz="4400" dirty="0">
                <a:solidFill>
                  <a:prstClr val="black"/>
                </a:solidFill>
              </a:rPr>
              <a:t>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fr-FR" sz="4400" dirty="0">
              <a:solidFill>
                <a:prstClr val="black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r-FR" sz="3600" dirty="0">
                <a:solidFill>
                  <a:prstClr val="black"/>
                </a:solidFill>
              </a:rPr>
              <a:t>CO</a:t>
            </a:r>
            <a:r>
              <a:rPr lang="fr-FR" sz="3600" b="1" baseline="-25000" dirty="0"/>
              <a:t>2</a:t>
            </a:r>
            <a:r>
              <a:rPr lang="fr-FR" sz="3600" dirty="0">
                <a:solidFill>
                  <a:prstClr val="black"/>
                </a:solidFill>
              </a:rPr>
              <a:t> + H</a:t>
            </a:r>
            <a:r>
              <a:rPr lang="fr-FR" sz="3600" b="1" baseline="-25000" dirty="0"/>
              <a:t>2</a:t>
            </a:r>
            <a:r>
              <a:rPr lang="fr-FR" sz="3600" dirty="0">
                <a:solidFill>
                  <a:prstClr val="black"/>
                </a:solidFill>
              </a:rPr>
              <a:t>O + lumière                </a:t>
            </a:r>
            <a:r>
              <a:rPr lang="fr-FR" sz="3600" b="1" dirty="0">
                <a:solidFill>
                  <a:prstClr val="black"/>
                </a:solidFill>
              </a:rPr>
              <a:t>matière organique </a:t>
            </a:r>
            <a:r>
              <a:rPr lang="fr-FR" sz="3600" dirty="0">
                <a:solidFill>
                  <a:prstClr val="black"/>
                </a:solidFill>
              </a:rPr>
              <a:t>+ O</a:t>
            </a:r>
            <a:r>
              <a:rPr lang="fr-FR" sz="3600" b="1" baseline="-25000" dirty="0"/>
              <a:t>2</a:t>
            </a:r>
            <a:endParaRPr lang="fr-FR" sz="3600" dirty="0">
              <a:solidFill>
                <a:prstClr val="black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E7A8E1C-D481-442A-8AA3-82A49D49B84A}"/>
              </a:ext>
            </a:extLst>
          </p:cNvPr>
          <p:cNvCxnSpPr/>
          <p:nvPr/>
        </p:nvCxnSpPr>
        <p:spPr>
          <a:xfrm>
            <a:off x="5334000" y="5497286"/>
            <a:ext cx="1262743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1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290</TotalTime>
  <Words>1213</Words>
  <Application>Microsoft Office PowerPoint</Application>
  <PresentationFormat>Widescreen</PresentationFormat>
  <Paragraphs>198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Retrospect</vt:lpstr>
      <vt:lpstr>L’ALIMENTATION CHEZ LES ÊTRES VIVANTS.</vt:lpstr>
      <vt:lpstr>PowerPoint Presentation</vt:lpstr>
      <vt:lpstr>Introduction :</vt:lpstr>
      <vt:lpstr>I) L’alimentation chez les Animaux :</vt:lpstr>
      <vt:lpstr>PowerPoint Presentation</vt:lpstr>
      <vt:lpstr>A) La dentition chez l’Homme :</vt:lpstr>
      <vt:lpstr>PowerPoint Presentation</vt:lpstr>
      <vt:lpstr>A) La dentition chez l’Homme :</vt:lpstr>
      <vt:lpstr>A) La dentition chez l’Homme :</vt:lpstr>
      <vt:lpstr>PowerPoint Presentation</vt:lpstr>
      <vt:lpstr>A) La dentition chez l’Homme :</vt:lpstr>
      <vt:lpstr>PowerPoint Presentation</vt:lpstr>
      <vt:lpstr>Conclusion :</vt:lpstr>
      <vt:lpstr>B) Les mouvements de la mâchoire :</vt:lpstr>
      <vt:lpstr>PowerPoint Presentation</vt:lpstr>
      <vt:lpstr>B) Les mouvements de la mâchoire :</vt:lpstr>
      <vt:lpstr>PowerPoint Presentation</vt:lpstr>
      <vt:lpstr>B) Les mouvements de la mâchoire :</vt:lpstr>
      <vt:lpstr>C) Le tube digestif de l’Homme :</vt:lpstr>
      <vt:lpstr>PowerPoint Presentation</vt:lpstr>
      <vt:lpstr>C) Le tube digestif de l’Homme :</vt:lpstr>
      <vt:lpstr>Bilan:</vt:lpstr>
      <vt:lpstr>2) Comparaison du régime alimentaire herbivore et carnivore :</vt:lpstr>
      <vt:lpstr>PowerPoint Presentation</vt:lpstr>
      <vt:lpstr>PowerPoint Presentation</vt:lpstr>
      <vt:lpstr>Conclusion:</vt:lpstr>
      <vt:lpstr>PowerPoint Presentation</vt:lpstr>
      <vt:lpstr>PowerPoint Presentation</vt:lpstr>
      <vt:lpstr>Conclusion:</vt:lpstr>
      <vt:lpstr>II) La nutrition chez les plantes vertes :</vt:lpstr>
      <vt:lpstr>PowerPoint Presentation</vt:lpstr>
      <vt:lpstr>1) Les besoins nutritionnels des végétaux verts:   - Activité : (page 46)</vt:lpstr>
      <vt:lpstr>PowerPoint Presentation</vt:lpstr>
      <vt:lpstr>PowerPoint Presentation</vt:lpstr>
      <vt:lpstr>PowerPoint Presentation</vt:lpstr>
      <vt:lpstr>PowerPoint Presentation</vt:lpstr>
      <vt:lpstr>Bilan:</vt:lpstr>
      <vt:lpstr>2) Les structures responsables de l’absorption de l’eau chez les végétaux :  - Activité : (page 46)</vt:lpstr>
      <vt:lpstr>PowerPoint Presentation</vt:lpstr>
      <vt:lpstr>Bilan:</vt:lpstr>
      <vt:lpstr>2) Mise en évidence de la production de la matière organique chez les végétaux :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l’alimentation chez les êtres vivants.</dc:title>
  <dc:creator>Jassine HADIRI</dc:creator>
  <cp:lastModifiedBy>HADIRI.YASSINE</cp:lastModifiedBy>
  <cp:revision>109</cp:revision>
  <dcterms:created xsi:type="dcterms:W3CDTF">2021-12-18T20:56:26Z</dcterms:created>
  <dcterms:modified xsi:type="dcterms:W3CDTF">2026-10-11T15:53:46Z</dcterms:modified>
</cp:coreProperties>
</file>