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62"/>
  </p:notesMasterIdLst>
  <p:sldIdLst>
    <p:sldId id="256" r:id="rId2"/>
    <p:sldId id="257" r:id="rId3"/>
    <p:sldId id="258" r:id="rId4"/>
    <p:sldId id="683" r:id="rId5"/>
    <p:sldId id="684" r:id="rId6"/>
    <p:sldId id="700" r:id="rId7"/>
    <p:sldId id="689" r:id="rId8"/>
    <p:sldId id="702" r:id="rId9"/>
    <p:sldId id="701" r:id="rId10"/>
    <p:sldId id="685" r:id="rId11"/>
    <p:sldId id="686" r:id="rId12"/>
    <p:sldId id="687" r:id="rId13"/>
    <p:sldId id="688" r:id="rId14"/>
    <p:sldId id="703" r:id="rId15"/>
    <p:sldId id="690" r:id="rId16"/>
    <p:sldId id="705" r:id="rId17"/>
    <p:sldId id="706" r:id="rId18"/>
    <p:sldId id="707" r:id="rId19"/>
    <p:sldId id="708" r:id="rId20"/>
    <p:sldId id="704" r:id="rId21"/>
    <p:sldId id="691" r:id="rId22"/>
    <p:sldId id="696" r:id="rId23"/>
    <p:sldId id="693" r:id="rId24"/>
    <p:sldId id="692" r:id="rId25"/>
    <p:sldId id="694" r:id="rId26"/>
    <p:sldId id="695" r:id="rId27"/>
    <p:sldId id="709" r:id="rId28"/>
    <p:sldId id="710" r:id="rId29"/>
    <p:sldId id="711" r:id="rId30"/>
    <p:sldId id="714" r:id="rId31"/>
    <p:sldId id="715" r:id="rId32"/>
    <p:sldId id="712" r:id="rId33"/>
    <p:sldId id="697" r:id="rId34"/>
    <p:sldId id="698" r:id="rId35"/>
    <p:sldId id="716" r:id="rId36"/>
    <p:sldId id="718" r:id="rId37"/>
    <p:sldId id="719" r:id="rId38"/>
    <p:sldId id="720" r:id="rId39"/>
    <p:sldId id="722" r:id="rId40"/>
    <p:sldId id="724" r:id="rId41"/>
    <p:sldId id="725" r:id="rId42"/>
    <p:sldId id="726" r:id="rId43"/>
    <p:sldId id="727" r:id="rId44"/>
    <p:sldId id="728" r:id="rId45"/>
    <p:sldId id="729" r:id="rId46"/>
    <p:sldId id="723" r:id="rId47"/>
    <p:sldId id="731" r:id="rId48"/>
    <p:sldId id="732" r:id="rId49"/>
    <p:sldId id="730" r:id="rId50"/>
    <p:sldId id="733" r:id="rId51"/>
    <p:sldId id="734" r:id="rId52"/>
    <p:sldId id="738" r:id="rId53"/>
    <p:sldId id="735" r:id="rId54"/>
    <p:sldId id="736" r:id="rId55"/>
    <p:sldId id="742" r:id="rId56"/>
    <p:sldId id="743" r:id="rId57"/>
    <p:sldId id="739" r:id="rId58"/>
    <p:sldId id="740" r:id="rId59"/>
    <p:sldId id="741" r:id="rId60"/>
    <p:sldId id="721" r:id="rId6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2B"/>
    <a:srgbClr val="FDFDF2"/>
    <a:srgbClr val="BD582C"/>
    <a:srgbClr val="FFFFFE"/>
    <a:srgbClr val="D0D0D0"/>
    <a:srgbClr val="F3FAFE"/>
    <a:srgbClr val="FF7C80"/>
    <a:srgbClr val="CBCBCB"/>
    <a:srgbClr val="E7E7E7"/>
    <a:srgbClr val="FBF2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3969" autoAdjust="0"/>
  </p:normalViewPr>
  <p:slideViewPr>
    <p:cSldViewPr snapToGrid="0">
      <p:cViewPr>
        <p:scale>
          <a:sx n="100" d="100"/>
          <a:sy n="100" d="100"/>
        </p:scale>
        <p:origin x="1320" y="6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2789C-6C93-4C4A-928B-2ACAE0D98AEA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DC59A-B0A9-43FC-AA0C-D8158F86C7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23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943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608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0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28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752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27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58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73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68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118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912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30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37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60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6313" y="1326659"/>
            <a:ext cx="11179629" cy="250371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fr-FR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RESPIRATION CHEZ L’HOMME</a:t>
            </a:r>
            <a:br>
              <a:rPr lang="fr-F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MA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التنفس عند الانسان</a:t>
            </a:r>
            <a:endParaRPr lang="fr-FR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658771" y="260547"/>
            <a:ext cx="2910840" cy="374642"/>
          </a:xfrm>
        </p:spPr>
        <p:txBody>
          <a:bodyPr/>
          <a:lstStyle/>
          <a:p>
            <a:pPr algn="ctr"/>
            <a:fld id="{7F437F2F-1DD6-415E-8034-D81F83C0BC5F}" type="datetime1">
              <a:rPr lang="fr-FR" sz="2000" b="1" smtClean="0">
                <a:solidFill>
                  <a:schemeClr val="tx1"/>
                </a:solidFill>
              </a:rPr>
              <a:pPr algn="ctr"/>
              <a:t>12/10/2026</a:t>
            </a:fld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80637" y="4658339"/>
            <a:ext cx="6630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PR. YASSINE HADIRI</a:t>
            </a:r>
          </a:p>
        </p:txBody>
      </p:sp>
    </p:spTree>
    <p:extLst>
      <p:ext uri="{BB962C8B-B14F-4D97-AF65-F5344CB8AC3E}">
        <p14:creationId xmlns:p14="http://schemas.microsoft.com/office/powerpoint/2010/main" val="357616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lossary of the Respiratory System | Learn Respiratory Anatomy">
            <a:extLst>
              <a:ext uri="{FF2B5EF4-FFF2-40B4-BE49-F238E27FC236}">
                <a16:creationId xmlns:a16="http://schemas.microsoft.com/office/drawing/2014/main" id="{E6A5A22B-1A99-9EEE-FBD3-D167A9256B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12" y="1013381"/>
            <a:ext cx="6453944" cy="483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351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6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</a:t>
            </a:r>
            <a:r>
              <a:rPr lang="fr-FR" sz="6000" b="1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158933"/>
            <a:ext cx="9986160" cy="390935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3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 respiration désigne </a:t>
            </a:r>
            <a:r>
              <a:rPr lang="fr-FR" sz="3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 échanges gazeux</a:t>
            </a:r>
            <a:r>
              <a:rPr lang="ar-MA" sz="3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التبادلات الغازية </a:t>
            </a:r>
            <a:r>
              <a:rPr lang="fr-FR" sz="3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résultant de </a:t>
            </a:r>
            <a:r>
              <a:rPr lang="fr-FR" sz="3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l'inspiration</a:t>
            </a:r>
            <a:r>
              <a:rPr lang="ar-MA" sz="3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الشهيق</a:t>
            </a:r>
            <a:r>
              <a:rPr lang="ar-MA" sz="3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(absorption du dioxygène O2) et de </a:t>
            </a:r>
            <a:r>
              <a:rPr lang="fr-FR" sz="3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l'expiration</a:t>
            </a:r>
            <a:r>
              <a:rPr lang="ar-MA" sz="3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الزفير</a:t>
            </a:r>
            <a:r>
              <a:rPr lang="ar-MA" sz="3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l'air (rejet du dioxyde de carbone CO2).</a:t>
            </a:r>
          </a:p>
          <a:p>
            <a:pPr marL="0" indent="0" algn="just">
              <a:buNone/>
            </a:pPr>
            <a:endParaRPr lang="fr-FR" sz="30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Quel est la structure de l’appareil respiratoire ?</a:t>
            </a:r>
          </a:p>
          <a:p>
            <a:pPr marL="0" indent="0">
              <a:buNone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Quel est le mécanisme des échanges gazeux respiratoire ?</a:t>
            </a:r>
          </a:p>
          <a:p>
            <a:pPr marL="0" indent="0">
              <a:buNone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Quel est le devenir </a:t>
            </a:r>
            <a:r>
              <a:rPr lang="ar-MA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مصير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d’O2 et l’origine</a:t>
            </a:r>
            <a:r>
              <a:rPr lang="ar-MA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مصدر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CO2?</a:t>
            </a:r>
          </a:p>
          <a:p>
            <a:pPr marL="0" indent="0">
              <a:buNone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Comment protéger notre appareil respiratoire?</a:t>
            </a:r>
          </a:p>
          <a:p>
            <a:pPr marL="0" indent="0" algn="just">
              <a:buNone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257219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I) Le système respiratoire chez l’Homme : </a:t>
            </a:r>
            <a:r>
              <a:rPr lang="fr-FR" sz="32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(Documents P40)</a:t>
            </a:r>
            <a:endParaRPr lang="fr-FR" sz="4000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600" b="1" spc="-50" dirty="0">
                <a:solidFill>
                  <a:srgbClr val="00602B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1) L’organisation de l’appareil respiratoire : </a:t>
            </a:r>
          </a:p>
        </p:txBody>
      </p:sp>
    </p:spTree>
    <p:extLst>
      <p:ext uri="{BB962C8B-B14F-4D97-AF65-F5344CB8AC3E}">
        <p14:creationId xmlns:p14="http://schemas.microsoft.com/office/powerpoint/2010/main" val="1095558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B8FEC1-E11E-9A3D-5077-BFB23A5DA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59" t="-1709" r="48102" b="1709"/>
          <a:stretch>
            <a:fillRect/>
          </a:stretch>
        </p:blipFill>
        <p:spPr>
          <a:xfrm>
            <a:off x="4392000" y="108000"/>
            <a:ext cx="4320000" cy="642273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266E86-C2ED-4302-22F2-BA10FC9CA2C7}"/>
              </a:ext>
            </a:extLst>
          </p:cNvPr>
          <p:cNvSpPr txBox="1"/>
          <p:nvPr/>
        </p:nvSpPr>
        <p:spPr>
          <a:xfrm>
            <a:off x="1815025" y="1542581"/>
            <a:ext cx="2715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Fosses nasales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حفر انفية 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087383-6D0B-CFE5-38A2-5DCA815695EF}"/>
              </a:ext>
            </a:extLst>
          </p:cNvPr>
          <p:cNvSpPr txBox="1"/>
          <p:nvPr/>
        </p:nvSpPr>
        <p:spPr>
          <a:xfrm>
            <a:off x="2563362" y="2358405"/>
            <a:ext cx="1849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Larynx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C1208A-D0D4-4EC5-892B-58A6914D809F}"/>
              </a:ext>
            </a:extLst>
          </p:cNvPr>
          <p:cNvSpPr txBox="1"/>
          <p:nvPr/>
        </p:nvSpPr>
        <p:spPr>
          <a:xfrm>
            <a:off x="1815025" y="2787359"/>
            <a:ext cx="2862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Trachée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artère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رغامة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A4CA33-FC4F-D8C9-C8DB-F05B7A80762A}"/>
              </a:ext>
            </a:extLst>
          </p:cNvPr>
          <p:cNvSpPr txBox="1"/>
          <p:nvPr/>
        </p:nvSpPr>
        <p:spPr>
          <a:xfrm>
            <a:off x="1693020" y="3203073"/>
            <a:ext cx="2651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Poumon droit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رئة يمنى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23E0D4-46B8-C634-7541-9955D5DE06B3}"/>
              </a:ext>
            </a:extLst>
          </p:cNvPr>
          <p:cNvSpPr txBox="1"/>
          <p:nvPr/>
        </p:nvSpPr>
        <p:spPr>
          <a:xfrm>
            <a:off x="2261912" y="3603183"/>
            <a:ext cx="1849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Bronche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قصبة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F2E30D-D0CB-C49F-FEB6-E6B39F4BFF06}"/>
              </a:ext>
            </a:extLst>
          </p:cNvPr>
          <p:cNvSpPr txBox="1"/>
          <p:nvPr/>
        </p:nvSpPr>
        <p:spPr>
          <a:xfrm>
            <a:off x="2378672" y="3976913"/>
            <a:ext cx="1849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Bronchiole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C1BBF8-4573-D5E9-4759-549302419A12}"/>
              </a:ext>
            </a:extLst>
          </p:cNvPr>
          <p:cNvSpPr txBox="1"/>
          <p:nvPr/>
        </p:nvSpPr>
        <p:spPr>
          <a:xfrm>
            <a:off x="1692794" y="4319503"/>
            <a:ext cx="2915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 alvéolaire </a:t>
            </a:r>
            <a:r>
              <a:rPr lang="ar-MA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أسناخ رئوية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56FA45-8FB6-89B4-5830-58175545B389}"/>
              </a:ext>
            </a:extLst>
          </p:cNvPr>
          <p:cNvSpPr txBox="1"/>
          <p:nvPr/>
        </p:nvSpPr>
        <p:spPr>
          <a:xfrm>
            <a:off x="2321503" y="4928132"/>
            <a:ext cx="1849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Diaphragme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B464E1-6073-930A-A8B7-88EE9DBAD345}"/>
              </a:ext>
            </a:extLst>
          </p:cNvPr>
          <p:cNvSpPr txBox="1"/>
          <p:nvPr/>
        </p:nvSpPr>
        <p:spPr>
          <a:xfrm>
            <a:off x="4608094" y="6047131"/>
            <a:ext cx="4170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Appareil respiratoire de l’Homme</a:t>
            </a:r>
          </a:p>
        </p:txBody>
      </p:sp>
    </p:spTree>
    <p:extLst>
      <p:ext uri="{BB962C8B-B14F-4D97-AF65-F5344CB8AC3E}">
        <p14:creationId xmlns:p14="http://schemas.microsoft.com/office/powerpoint/2010/main" val="62029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3AB2F9B-5AA9-4EA3-0F1E-7452BF86C932}"/>
              </a:ext>
            </a:extLst>
          </p:cNvPr>
          <p:cNvSpPr/>
          <p:nvPr/>
        </p:nvSpPr>
        <p:spPr>
          <a:xfrm>
            <a:off x="391886" y="361385"/>
            <a:ext cx="11408228" cy="2640560"/>
          </a:xfrm>
          <a:prstGeom prst="rect">
            <a:avLst/>
          </a:prstGeom>
          <a:noFill/>
          <a:ln w="28575">
            <a:solidFill>
              <a:srgbClr val="00B0F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00051150">
                  <a:custGeom>
                    <a:avLst/>
                    <a:gdLst>
                      <a:gd name="connsiteX0" fmla="*/ 0 w 11800114"/>
                      <a:gd name="connsiteY0" fmla="*/ 0 h 2471056"/>
                      <a:gd name="connsiteX1" fmla="*/ 826008 w 11800114"/>
                      <a:gd name="connsiteY1" fmla="*/ 0 h 2471056"/>
                      <a:gd name="connsiteX2" fmla="*/ 1180011 w 11800114"/>
                      <a:gd name="connsiteY2" fmla="*/ 0 h 2471056"/>
                      <a:gd name="connsiteX3" fmla="*/ 1534015 w 11800114"/>
                      <a:gd name="connsiteY3" fmla="*/ 0 h 2471056"/>
                      <a:gd name="connsiteX4" fmla="*/ 2124021 w 11800114"/>
                      <a:gd name="connsiteY4" fmla="*/ 0 h 2471056"/>
                      <a:gd name="connsiteX5" fmla="*/ 2596025 w 11800114"/>
                      <a:gd name="connsiteY5" fmla="*/ 0 h 2471056"/>
                      <a:gd name="connsiteX6" fmla="*/ 3068030 w 11800114"/>
                      <a:gd name="connsiteY6" fmla="*/ 0 h 2471056"/>
                      <a:gd name="connsiteX7" fmla="*/ 3776036 w 11800114"/>
                      <a:gd name="connsiteY7" fmla="*/ 0 h 2471056"/>
                      <a:gd name="connsiteX8" fmla="*/ 4484043 w 11800114"/>
                      <a:gd name="connsiteY8" fmla="*/ 0 h 2471056"/>
                      <a:gd name="connsiteX9" fmla="*/ 4838047 w 11800114"/>
                      <a:gd name="connsiteY9" fmla="*/ 0 h 2471056"/>
                      <a:gd name="connsiteX10" fmla="*/ 5664055 w 11800114"/>
                      <a:gd name="connsiteY10" fmla="*/ 0 h 2471056"/>
                      <a:gd name="connsiteX11" fmla="*/ 6254060 w 11800114"/>
                      <a:gd name="connsiteY11" fmla="*/ 0 h 2471056"/>
                      <a:gd name="connsiteX12" fmla="*/ 6962067 w 11800114"/>
                      <a:gd name="connsiteY12" fmla="*/ 0 h 2471056"/>
                      <a:gd name="connsiteX13" fmla="*/ 7552073 w 11800114"/>
                      <a:gd name="connsiteY13" fmla="*/ 0 h 2471056"/>
                      <a:gd name="connsiteX14" fmla="*/ 7906076 w 11800114"/>
                      <a:gd name="connsiteY14" fmla="*/ 0 h 2471056"/>
                      <a:gd name="connsiteX15" fmla="*/ 8142079 w 11800114"/>
                      <a:gd name="connsiteY15" fmla="*/ 0 h 2471056"/>
                      <a:gd name="connsiteX16" fmla="*/ 8732084 w 11800114"/>
                      <a:gd name="connsiteY16" fmla="*/ 0 h 2471056"/>
                      <a:gd name="connsiteX17" fmla="*/ 9440091 w 11800114"/>
                      <a:gd name="connsiteY17" fmla="*/ 0 h 2471056"/>
                      <a:gd name="connsiteX18" fmla="*/ 9794095 w 11800114"/>
                      <a:gd name="connsiteY18" fmla="*/ 0 h 2471056"/>
                      <a:gd name="connsiteX19" fmla="*/ 10030097 w 11800114"/>
                      <a:gd name="connsiteY19" fmla="*/ 0 h 2471056"/>
                      <a:gd name="connsiteX20" fmla="*/ 10738104 w 11800114"/>
                      <a:gd name="connsiteY20" fmla="*/ 0 h 2471056"/>
                      <a:gd name="connsiteX21" fmla="*/ 11800114 w 11800114"/>
                      <a:gd name="connsiteY21" fmla="*/ 0 h 2471056"/>
                      <a:gd name="connsiteX22" fmla="*/ 11800114 w 11800114"/>
                      <a:gd name="connsiteY22" fmla="*/ 494211 h 2471056"/>
                      <a:gd name="connsiteX23" fmla="*/ 11800114 w 11800114"/>
                      <a:gd name="connsiteY23" fmla="*/ 963712 h 2471056"/>
                      <a:gd name="connsiteX24" fmla="*/ 11800114 w 11800114"/>
                      <a:gd name="connsiteY24" fmla="*/ 1457923 h 2471056"/>
                      <a:gd name="connsiteX25" fmla="*/ 11800114 w 11800114"/>
                      <a:gd name="connsiteY25" fmla="*/ 2001555 h 2471056"/>
                      <a:gd name="connsiteX26" fmla="*/ 11800114 w 11800114"/>
                      <a:gd name="connsiteY26" fmla="*/ 2471056 h 2471056"/>
                      <a:gd name="connsiteX27" fmla="*/ 11446111 w 11800114"/>
                      <a:gd name="connsiteY27" fmla="*/ 2471056 h 2471056"/>
                      <a:gd name="connsiteX28" fmla="*/ 10974106 w 11800114"/>
                      <a:gd name="connsiteY28" fmla="*/ 2471056 h 2471056"/>
                      <a:gd name="connsiteX29" fmla="*/ 10384100 w 11800114"/>
                      <a:gd name="connsiteY29" fmla="*/ 2471056 h 2471056"/>
                      <a:gd name="connsiteX30" fmla="*/ 9912096 w 11800114"/>
                      <a:gd name="connsiteY30" fmla="*/ 2471056 h 2471056"/>
                      <a:gd name="connsiteX31" fmla="*/ 9440091 w 11800114"/>
                      <a:gd name="connsiteY31" fmla="*/ 2471056 h 2471056"/>
                      <a:gd name="connsiteX32" fmla="*/ 9204089 w 11800114"/>
                      <a:gd name="connsiteY32" fmla="*/ 2471056 h 2471056"/>
                      <a:gd name="connsiteX33" fmla="*/ 8968087 w 11800114"/>
                      <a:gd name="connsiteY33" fmla="*/ 2471056 h 2471056"/>
                      <a:gd name="connsiteX34" fmla="*/ 8378081 w 11800114"/>
                      <a:gd name="connsiteY34" fmla="*/ 2471056 h 2471056"/>
                      <a:gd name="connsiteX35" fmla="*/ 8024078 w 11800114"/>
                      <a:gd name="connsiteY35" fmla="*/ 2471056 h 2471056"/>
                      <a:gd name="connsiteX36" fmla="*/ 7198070 w 11800114"/>
                      <a:gd name="connsiteY36" fmla="*/ 2471056 h 2471056"/>
                      <a:gd name="connsiteX37" fmla="*/ 6962067 w 11800114"/>
                      <a:gd name="connsiteY37" fmla="*/ 2471056 h 2471056"/>
                      <a:gd name="connsiteX38" fmla="*/ 6254060 w 11800114"/>
                      <a:gd name="connsiteY38" fmla="*/ 2471056 h 2471056"/>
                      <a:gd name="connsiteX39" fmla="*/ 5664055 w 11800114"/>
                      <a:gd name="connsiteY39" fmla="*/ 2471056 h 2471056"/>
                      <a:gd name="connsiteX40" fmla="*/ 4838047 w 11800114"/>
                      <a:gd name="connsiteY40" fmla="*/ 2471056 h 2471056"/>
                      <a:gd name="connsiteX41" fmla="*/ 4484043 w 11800114"/>
                      <a:gd name="connsiteY41" fmla="*/ 2471056 h 2471056"/>
                      <a:gd name="connsiteX42" fmla="*/ 4248041 w 11800114"/>
                      <a:gd name="connsiteY42" fmla="*/ 2471056 h 2471056"/>
                      <a:gd name="connsiteX43" fmla="*/ 3776036 w 11800114"/>
                      <a:gd name="connsiteY43" fmla="*/ 2471056 h 2471056"/>
                      <a:gd name="connsiteX44" fmla="*/ 3068030 w 11800114"/>
                      <a:gd name="connsiteY44" fmla="*/ 2471056 h 2471056"/>
                      <a:gd name="connsiteX45" fmla="*/ 2714026 w 11800114"/>
                      <a:gd name="connsiteY45" fmla="*/ 2471056 h 2471056"/>
                      <a:gd name="connsiteX46" fmla="*/ 2124021 w 11800114"/>
                      <a:gd name="connsiteY46" fmla="*/ 2471056 h 2471056"/>
                      <a:gd name="connsiteX47" fmla="*/ 1770017 w 11800114"/>
                      <a:gd name="connsiteY47" fmla="*/ 2471056 h 2471056"/>
                      <a:gd name="connsiteX48" fmla="*/ 1298013 w 11800114"/>
                      <a:gd name="connsiteY48" fmla="*/ 2471056 h 2471056"/>
                      <a:gd name="connsiteX49" fmla="*/ 708007 w 11800114"/>
                      <a:gd name="connsiteY49" fmla="*/ 2471056 h 2471056"/>
                      <a:gd name="connsiteX50" fmla="*/ 0 w 11800114"/>
                      <a:gd name="connsiteY50" fmla="*/ 2471056 h 2471056"/>
                      <a:gd name="connsiteX51" fmla="*/ 0 w 11800114"/>
                      <a:gd name="connsiteY51" fmla="*/ 1976845 h 2471056"/>
                      <a:gd name="connsiteX52" fmla="*/ 0 w 11800114"/>
                      <a:gd name="connsiteY52" fmla="*/ 1482634 h 2471056"/>
                      <a:gd name="connsiteX53" fmla="*/ 0 w 11800114"/>
                      <a:gd name="connsiteY53" fmla="*/ 988422 h 2471056"/>
                      <a:gd name="connsiteX54" fmla="*/ 0 w 11800114"/>
                      <a:gd name="connsiteY54" fmla="*/ 494211 h 2471056"/>
                      <a:gd name="connsiteX55" fmla="*/ 0 w 11800114"/>
                      <a:gd name="connsiteY55" fmla="*/ 0 h 2471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</a:cxnLst>
                    <a:rect l="l" t="t" r="r" b="b"/>
                    <a:pathLst>
                      <a:path w="11800114" h="2471056" extrusionOk="0">
                        <a:moveTo>
                          <a:pt x="0" y="0"/>
                        </a:moveTo>
                        <a:cubicBezTo>
                          <a:pt x="334805" y="-9448"/>
                          <a:pt x="591549" y="24145"/>
                          <a:pt x="826008" y="0"/>
                        </a:cubicBezTo>
                        <a:cubicBezTo>
                          <a:pt x="1060467" y="-24145"/>
                          <a:pt x="1039591" y="23358"/>
                          <a:pt x="1180011" y="0"/>
                        </a:cubicBezTo>
                        <a:cubicBezTo>
                          <a:pt x="1320431" y="-23358"/>
                          <a:pt x="1380507" y="38758"/>
                          <a:pt x="1534015" y="0"/>
                        </a:cubicBezTo>
                        <a:cubicBezTo>
                          <a:pt x="1687523" y="-38758"/>
                          <a:pt x="1866207" y="48077"/>
                          <a:pt x="2124021" y="0"/>
                        </a:cubicBezTo>
                        <a:cubicBezTo>
                          <a:pt x="2381835" y="-48077"/>
                          <a:pt x="2412220" y="27050"/>
                          <a:pt x="2596025" y="0"/>
                        </a:cubicBezTo>
                        <a:cubicBezTo>
                          <a:pt x="2779830" y="-27050"/>
                          <a:pt x="2911995" y="50058"/>
                          <a:pt x="3068030" y="0"/>
                        </a:cubicBezTo>
                        <a:cubicBezTo>
                          <a:pt x="3224065" y="-50058"/>
                          <a:pt x="3546441" y="9870"/>
                          <a:pt x="3776036" y="0"/>
                        </a:cubicBezTo>
                        <a:cubicBezTo>
                          <a:pt x="4005631" y="-9870"/>
                          <a:pt x="4333803" y="82824"/>
                          <a:pt x="4484043" y="0"/>
                        </a:cubicBezTo>
                        <a:cubicBezTo>
                          <a:pt x="4634283" y="-82824"/>
                          <a:pt x="4745614" y="10525"/>
                          <a:pt x="4838047" y="0"/>
                        </a:cubicBezTo>
                        <a:cubicBezTo>
                          <a:pt x="4930480" y="-10525"/>
                          <a:pt x="5381278" y="7881"/>
                          <a:pt x="5664055" y="0"/>
                        </a:cubicBezTo>
                        <a:cubicBezTo>
                          <a:pt x="5946832" y="-7881"/>
                          <a:pt x="5972361" y="61611"/>
                          <a:pt x="6254060" y="0"/>
                        </a:cubicBezTo>
                        <a:cubicBezTo>
                          <a:pt x="6535759" y="-61611"/>
                          <a:pt x="6697430" y="26278"/>
                          <a:pt x="6962067" y="0"/>
                        </a:cubicBezTo>
                        <a:cubicBezTo>
                          <a:pt x="7226704" y="-26278"/>
                          <a:pt x="7423928" y="49591"/>
                          <a:pt x="7552073" y="0"/>
                        </a:cubicBezTo>
                        <a:cubicBezTo>
                          <a:pt x="7680218" y="-49591"/>
                          <a:pt x="7775656" y="36425"/>
                          <a:pt x="7906076" y="0"/>
                        </a:cubicBezTo>
                        <a:cubicBezTo>
                          <a:pt x="8036496" y="-36425"/>
                          <a:pt x="8040860" y="24301"/>
                          <a:pt x="8142079" y="0"/>
                        </a:cubicBezTo>
                        <a:cubicBezTo>
                          <a:pt x="8243298" y="-24301"/>
                          <a:pt x="8555258" y="21012"/>
                          <a:pt x="8732084" y="0"/>
                        </a:cubicBezTo>
                        <a:cubicBezTo>
                          <a:pt x="8908911" y="-21012"/>
                          <a:pt x="9115455" y="37855"/>
                          <a:pt x="9440091" y="0"/>
                        </a:cubicBezTo>
                        <a:cubicBezTo>
                          <a:pt x="9764727" y="-37855"/>
                          <a:pt x="9704533" y="13701"/>
                          <a:pt x="9794095" y="0"/>
                        </a:cubicBezTo>
                        <a:cubicBezTo>
                          <a:pt x="9883657" y="-13701"/>
                          <a:pt x="9946406" y="11089"/>
                          <a:pt x="10030097" y="0"/>
                        </a:cubicBezTo>
                        <a:cubicBezTo>
                          <a:pt x="10113788" y="-11089"/>
                          <a:pt x="10453835" y="36249"/>
                          <a:pt x="10738104" y="0"/>
                        </a:cubicBezTo>
                        <a:cubicBezTo>
                          <a:pt x="11022373" y="-36249"/>
                          <a:pt x="11504468" y="101377"/>
                          <a:pt x="11800114" y="0"/>
                        </a:cubicBezTo>
                        <a:cubicBezTo>
                          <a:pt x="11832653" y="119320"/>
                          <a:pt x="11783015" y="300387"/>
                          <a:pt x="11800114" y="494211"/>
                        </a:cubicBezTo>
                        <a:cubicBezTo>
                          <a:pt x="11817213" y="688035"/>
                          <a:pt x="11777533" y="846282"/>
                          <a:pt x="11800114" y="963712"/>
                        </a:cubicBezTo>
                        <a:cubicBezTo>
                          <a:pt x="11822695" y="1081142"/>
                          <a:pt x="11779732" y="1231353"/>
                          <a:pt x="11800114" y="1457923"/>
                        </a:cubicBezTo>
                        <a:cubicBezTo>
                          <a:pt x="11820496" y="1684493"/>
                          <a:pt x="11779017" y="1771978"/>
                          <a:pt x="11800114" y="2001555"/>
                        </a:cubicBezTo>
                        <a:cubicBezTo>
                          <a:pt x="11821211" y="2231132"/>
                          <a:pt x="11789894" y="2322250"/>
                          <a:pt x="11800114" y="2471056"/>
                        </a:cubicBezTo>
                        <a:cubicBezTo>
                          <a:pt x="11668577" y="2506543"/>
                          <a:pt x="11517915" y="2450453"/>
                          <a:pt x="11446111" y="2471056"/>
                        </a:cubicBezTo>
                        <a:cubicBezTo>
                          <a:pt x="11374307" y="2491659"/>
                          <a:pt x="11097667" y="2424303"/>
                          <a:pt x="10974106" y="2471056"/>
                        </a:cubicBezTo>
                        <a:cubicBezTo>
                          <a:pt x="10850545" y="2517809"/>
                          <a:pt x="10510949" y="2443124"/>
                          <a:pt x="10384100" y="2471056"/>
                        </a:cubicBezTo>
                        <a:cubicBezTo>
                          <a:pt x="10257251" y="2498988"/>
                          <a:pt x="10109238" y="2464748"/>
                          <a:pt x="9912096" y="2471056"/>
                        </a:cubicBezTo>
                        <a:cubicBezTo>
                          <a:pt x="9714954" y="2477364"/>
                          <a:pt x="9546474" y="2430441"/>
                          <a:pt x="9440091" y="2471056"/>
                        </a:cubicBezTo>
                        <a:cubicBezTo>
                          <a:pt x="9333709" y="2511671"/>
                          <a:pt x="9316027" y="2456307"/>
                          <a:pt x="9204089" y="2471056"/>
                        </a:cubicBezTo>
                        <a:cubicBezTo>
                          <a:pt x="9092151" y="2485805"/>
                          <a:pt x="9078797" y="2449317"/>
                          <a:pt x="8968087" y="2471056"/>
                        </a:cubicBezTo>
                        <a:cubicBezTo>
                          <a:pt x="8857377" y="2492795"/>
                          <a:pt x="8589499" y="2401397"/>
                          <a:pt x="8378081" y="2471056"/>
                        </a:cubicBezTo>
                        <a:cubicBezTo>
                          <a:pt x="8166663" y="2540715"/>
                          <a:pt x="8107209" y="2467203"/>
                          <a:pt x="8024078" y="2471056"/>
                        </a:cubicBezTo>
                        <a:cubicBezTo>
                          <a:pt x="7940947" y="2474909"/>
                          <a:pt x="7509007" y="2458334"/>
                          <a:pt x="7198070" y="2471056"/>
                        </a:cubicBezTo>
                        <a:cubicBezTo>
                          <a:pt x="6887133" y="2483778"/>
                          <a:pt x="7013482" y="2443272"/>
                          <a:pt x="6962067" y="2471056"/>
                        </a:cubicBezTo>
                        <a:cubicBezTo>
                          <a:pt x="6910652" y="2498840"/>
                          <a:pt x="6414174" y="2447890"/>
                          <a:pt x="6254060" y="2471056"/>
                        </a:cubicBezTo>
                        <a:cubicBezTo>
                          <a:pt x="6093946" y="2494222"/>
                          <a:pt x="5861472" y="2467959"/>
                          <a:pt x="5664055" y="2471056"/>
                        </a:cubicBezTo>
                        <a:cubicBezTo>
                          <a:pt x="5466638" y="2474153"/>
                          <a:pt x="5245688" y="2398802"/>
                          <a:pt x="4838047" y="2471056"/>
                        </a:cubicBezTo>
                        <a:cubicBezTo>
                          <a:pt x="4430406" y="2543310"/>
                          <a:pt x="4590358" y="2454546"/>
                          <a:pt x="4484043" y="2471056"/>
                        </a:cubicBezTo>
                        <a:cubicBezTo>
                          <a:pt x="4377728" y="2487566"/>
                          <a:pt x="4316163" y="2470746"/>
                          <a:pt x="4248041" y="2471056"/>
                        </a:cubicBezTo>
                        <a:cubicBezTo>
                          <a:pt x="4179919" y="2471366"/>
                          <a:pt x="3989626" y="2445628"/>
                          <a:pt x="3776036" y="2471056"/>
                        </a:cubicBezTo>
                        <a:cubicBezTo>
                          <a:pt x="3562446" y="2496484"/>
                          <a:pt x="3248622" y="2428893"/>
                          <a:pt x="3068030" y="2471056"/>
                        </a:cubicBezTo>
                        <a:cubicBezTo>
                          <a:pt x="2887438" y="2513219"/>
                          <a:pt x="2807484" y="2429359"/>
                          <a:pt x="2714026" y="2471056"/>
                        </a:cubicBezTo>
                        <a:cubicBezTo>
                          <a:pt x="2620568" y="2512753"/>
                          <a:pt x="2400550" y="2457848"/>
                          <a:pt x="2124021" y="2471056"/>
                        </a:cubicBezTo>
                        <a:cubicBezTo>
                          <a:pt x="1847493" y="2484264"/>
                          <a:pt x="1921320" y="2445188"/>
                          <a:pt x="1770017" y="2471056"/>
                        </a:cubicBezTo>
                        <a:cubicBezTo>
                          <a:pt x="1618714" y="2496924"/>
                          <a:pt x="1528279" y="2450384"/>
                          <a:pt x="1298013" y="2471056"/>
                        </a:cubicBezTo>
                        <a:cubicBezTo>
                          <a:pt x="1067747" y="2491728"/>
                          <a:pt x="900936" y="2446538"/>
                          <a:pt x="708007" y="2471056"/>
                        </a:cubicBezTo>
                        <a:cubicBezTo>
                          <a:pt x="515078" y="2495574"/>
                          <a:pt x="301597" y="2410762"/>
                          <a:pt x="0" y="2471056"/>
                        </a:cubicBezTo>
                        <a:cubicBezTo>
                          <a:pt x="-57308" y="2300868"/>
                          <a:pt x="18742" y="2118565"/>
                          <a:pt x="0" y="1976845"/>
                        </a:cubicBezTo>
                        <a:cubicBezTo>
                          <a:pt x="-18742" y="1835125"/>
                          <a:pt x="45995" y="1594977"/>
                          <a:pt x="0" y="1482634"/>
                        </a:cubicBezTo>
                        <a:cubicBezTo>
                          <a:pt x="-45995" y="1370291"/>
                          <a:pt x="21941" y="1143547"/>
                          <a:pt x="0" y="988422"/>
                        </a:cubicBezTo>
                        <a:cubicBezTo>
                          <a:pt x="-21941" y="833297"/>
                          <a:pt x="43889" y="706603"/>
                          <a:pt x="0" y="494211"/>
                        </a:cubicBezTo>
                        <a:cubicBezTo>
                          <a:pt x="-43889" y="281819"/>
                          <a:pt x="22444" y="1468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fr-FR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Le trajet du dioxygène :</a:t>
            </a:r>
          </a:p>
          <a:p>
            <a:pPr>
              <a:spcAft>
                <a:spcPts val="800"/>
              </a:spcAft>
            </a:pPr>
            <a:endParaRPr lang="fr-FR" sz="3200" spc="20" dirty="0">
              <a:ln>
                <a:solidFill>
                  <a:srgbClr val="002060"/>
                </a:solidFill>
              </a:ln>
              <a:solidFill>
                <a:srgbClr val="7030A0"/>
              </a:solidFill>
              <a:latin typeface="Jumble" panose="0200050300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fr-FR" sz="3200" u="sng" spc="20" dirty="0">
              <a:ln>
                <a:solidFill>
                  <a:srgbClr val="002060"/>
                </a:solidFill>
              </a:ln>
              <a:solidFill>
                <a:srgbClr val="7030A0"/>
              </a:solidFill>
              <a:latin typeface="Jumble" panose="0200050300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3200" spc="20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  <a:latin typeface="Jumble" panose="02000503000000020004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 : coins arrondis 3">
            <a:extLst>
              <a:ext uri="{FF2B5EF4-FFF2-40B4-BE49-F238E27FC236}">
                <a16:creationId xmlns:a16="http://schemas.microsoft.com/office/drawing/2014/main" id="{F3891097-D433-9842-F615-6C03E3AEB01B}"/>
              </a:ext>
            </a:extLst>
          </p:cNvPr>
          <p:cNvSpPr/>
          <p:nvPr/>
        </p:nvSpPr>
        <p:spPr>
          <a:xfrm>
            <a:off x="391886" y="3092116"/>
            <a:ext cx="11408228" cy="2847927"/>
          </a:xfrm>
          <a:prstGeom prst="rect">
            <a:avLst/>
          </a:prstGeom>
          <a:noFill/>
          <a:ln w="28575">
            <a:solidFill>
              <a:srgbClr val="00B0F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00051150">
                  <a:custGeom>
                    <a:avLst/>
                    <a:gdLst>
                      <a:gd name="connsiteX0" fmla="*/ 0 w 11800114"/>
                      <a:gd name="connsiteY0" fmla="*/ 0 h 2471056"/>
                      <a:gd name="connsiteX1" fmla="*/ 826008 w 11800114"/>
                      <a:gd name="connsiteY1" fmla="*/ 0 h 2471056"/>
                      <a:gd name="connsiteX2" fmla="*/ 1180011 w 11800114"/>
                      <a:gd name="connsiteY2" fmla="*/ 0 h 2471056"/>
                      <a:gd name="connsiteX3" fmla="*/ 1534015 w 11800114"/>
                      <a:gd name="connsiteY3" fmla="*/ 0 h 2471056"/>
                      <a:gd name="connsiteX4" fmla="*/ 2124021 w 11800114"/>
                      <a:gd name="connsiteY4" fmla="*/ 0 h 2471056"/>
                      <a:gd name="connsiteX5" fmla="*/ 2596025 w 11800114"/>
                      <a:gd name="connsiteY5" fmla="*/ 0 h 2471056"/>
                      <a:gd name="connsiteX6" fmla="*/ 3068030 w 11800114"/>
                      <a:gd name="connsiteY6" fmla="*/ 0 h 2471056"/>
                      <a:gd name="connsiteX7" fmla="*/ 3776036 w 11800114"/>
                      <a:gd name="connsiteY7" fmla="*/ 0 h 2471056"/>
                      <a:gd name="connsiteX8" fmla="*/ 4484043 w 11800114"/>
                      <a:gd name="connsiteY8" fmla="*/ 0 h 2471056"/>
                      <a:gd name="connsiteX9" fmla="*/ 4838047 w 11800114"/>
                      <a:gd name="connsiteY9" fmla="*/ 0 h 2471056"/>
                      <a:gd name="connsiteX10" fmla="*/ 5664055 w 11800114"/>
                      <a:gd name="connsiteY10" fmla="*/ 0 h 2471056"/>
                      <a:gd name="connsiteX11" fmla="*/ 6254060 w 11800114"/>
                      <a:gd name="connsiteY11" fmla="*/ 0 h 2471056"/>
                      <a:gd name="connsiteX12" fmla="*/ 6962067 w 11800114"/>
                      <a:gd name="connsiteY12" fmla="*/ 0 h 2471056"/>
                      <a:gd name="connsiteX13" fmla="*/ 7552073 w 11800114"/>
                      <a:gd name="connsiteY13" fmla="*/ 0 h 2471056"/>
                      <a:gd name="connsiteX14" fmla="*/ 7906076 w 11800114"/>
                      <a:gd name="connsiteY14" fmla="*/ 0 h 2471056"/>
                      <a:gd name="connsiteX15" fmla="*/ 8142079 w 11800114"/>
                      <a:gd name="connsiteY15" fmla="*/ 0 h 2471056"/>
                      <a:gd name="connsiteX16" fmla="*/ 8732084 w 11800114"/>
                      <a:gd name="connsiteY16" fmla="*/ 0 h 2471056"/>
                      <a:gd name="connsiteX17" fmla="*/ 9440091 w 11800114"/>
                      <a:gd name="connsiteY17" fmla="*/ 0 h 2471056"/>
                      <a:gd name="connsiteX18" fmla="*/ 9794095 w 11800114"/>
                      <a:gd name="connsiteY18" fmla="*/ 0 h 2471056"/>
                      <a:gd name="connsiteX19" fmla="*/ 10030097 w 11800114"/>
                      <a:gd name="connsiteY19" fmla="*/ 0 h 2471056"/>
                      <a:gd name="connsiteX20" fmla="*/ 10738104 w 11800114"/>
                      <a:gd name="connsiteY20" fmla="*/ 0 h 2471056"/>
                      <a:gd name="connsiteX21" fmla="*/ 11800114 w 11800114"/>
                      <a:gd name="connsiteY21" fmla="*/ 0 h 2471056"/>
                      <a:gd name="connsiteX22" fmla="*/ 11800114 w 11800114"/>
                      <a:gd name="connsiteY22" fmla="*/ 494211 h 2471056"/>
                      <a:gd name="connsiteX23" fmla="*/ 11800114 w 11800114"/>
                      <a:gd name="connsiteY23" fmla="*/ 963712 h 2471056"/>
                      <a:gd name="connsiteX24" fmla="*/ 11800114 w 11800114"/>
                      <a:gd name="connsiteY24" fmla="*/ 1457923 h 2471056"/>
                      <a:gd name="connsiteX25" fmla="*/ 11800114 w 11800114"/>
                      <a:gd name="connsiteY25" fmla="*/ 2001555 h 2471056"/>
                      <a:gd name="connsiteX26" fmla="*/ 11800114 w 11800114"/>
                      <a:gd name="connsiteY26" fmla="*/ 2471056 h 2471056"/>
                      <a:gd name="connsiteX27" fmla="*/ 11446111 w 11800114"/>
                      <a:gd name="connsiteY27" fmla="*/ 2471056 h 2471056"/>
                      <a:gd name="connsiteX28" fmla="*/ 10974106 w 11800114"/>
                      <a:gd name="connsiteY28" fmla="*/ 2471056 h 2471056"/>
                      <a:gd name="connsiteX29" fmla="*/ 10384100 w 11800114"/>
                      <a:gd name="connsiteY29" fmla="*/ 2471056 h 2471056"/>
                      <a:gd name="connsiteX30" fmla="*/ 9912096 w 11800114"/>
                      <a:gd name="connsiteY30" fmla="*/ 2471056 h 2471056"/>
                      <a:gd name="connsiteX31" fmla="*/ 9440091 w 11800114"/>
                      <a:gd name="connsiteY31" fmla="*/ 2471056 h 2471056"/>
                      <a:gd name="connsiteX32" fmla="*/ 9204089 w 11800114"/>
                      <a:gd name="connsiteY32" fmla="*/ 2471056 h 2471056"/>
                      <a:gd name="connsiteX33" fmla="*/ 8968087 w 11800114"/>
                      <a:gd name="connsiteY33" fmla="*/ 2471056 h 2471056"/>
                      <a:gd name="connsiteX34" fmla="*/ 8378081 w 11800114"/>
                      <a:gd name="connsiteY34" fmla="*/ 2471056 h 2471056"/>
                      <a:gd name="connsiteX35" fmla="*/ 8024078 w 11800114"/>
                      <a:gd name="connsiteY35" fmla="*/ 2471056 h 2471056"/>
                      <a:gd name="connsiteX36" fmla="*/ 7198070 w 11800114"/>
                      <a:gd name="connsiteY36" fmla="*/ 2471056 h 2471056"/>
                      <a:gd name="connsiteX37" fmla="*/ 6962067 w 11800114"/>
                      <a:gd name="connsiteY37" fmla="*/ 2471056 h 2471056"/>
                      <a:gd name="connsiteX38" fmla="*/ 6254060 w 11800114"/>
                      <a:gd name="connsiteY38" fmla="*/ 2471056 h 2471056"/>
                      <a:gd name="connsiteX39" fmla="*/ 5664055 w 11800114"/>
                      <a:gd name="connsiteY39" fmla="*/ 2471056 h 2471056"/>
                      <a:gd name="connsiteX40" fmla="*/ 4838047 w 11800114"/>
                      <a:gd name="connsiteY40" fmla="*/ 2471056 h 2471056"/>
                      <a:gd name="connsiteX41" fmla="*/ 4484043 w 11800114"/>
                      <a:gd name="connsiteY41" fmla="*/ 2471056 h 2471056"/>
                      <a:gd name="connsiteX42" fmla="*/ 4248041 w 11800114"/>
                      <a:gd name="connsiteY42" fmla="*/ 2471056 h 2471056"/>
                      <a:gd name="connsiteX43" fmla="*/ 3776036 w 11800114"/>
                      <a:gd name="connsiteY43" fmla="*/ 2471056 h 2471056"/>
                      <a:gd name="connsiteX44" fmla="*/ 3068030 w 11800114"/>
                      <a:gd name="connsiteY44" fmla="*/ 2471056 h 2471056"/>
                      <a:gd name="connsiteX45" fmla="*/ 2714026 w 11800114"/>
                      <a:gd name="connsiteY45" fmla="*/ 2471056 h 2471056"/>
                      <a:gd name="connsiteX46" fmla="*/ 2124021 w 11800114"/>
                      <a:gd name="connsiteY46" fmla="*/ 2471056 h 2471056"/>
                      <a:gd name="connsiteX47" fmla="*/ 1770017 w 11800114"/>
                      <a:gd name="connsiteY47" fmla="*/ 2471056 h 2471056"/>
                      <a:gd name="connsiteX48" fmla="*/ 1298013 w 11800114"/>
                      <a:gd name="connsiteY48" fmla="*/ 2471056 h 2471056"/>
                      <a:gd name="connsiteX49" fmla="*/ 708007 w 11800114"/>
                      <a:gd name="connsiteY49" fmla="*/ 2471056 h 2471056"/>
                      <a:gd name="connsiteX50" fmla="*/ 0 w 11800114"/>
                      <a:gd name="connsiteY50" fmla="*/ 2471056 h 2471056"/>
                      <a:gd name="connsiteX51" fmla="*/ 0 w 11800114"/>
                      <a:gd name="connsiteY51" fmla="*/ 1976845 h 2471056"/>
                      <a:gd name="connsiteX52" fmla="*/ 0 w 11800114"/>
                      <a:gd name="connsiteY52" fmla="*/ 1482634 h 2471056"/>
                      <a:gd name="connsiteX53" fmla="*/ 0 w 11800114"/>
                      <a:gd name="connsiteY53" fmla="*/ 988422 h 2471056"/>
                      <a:gd name="connsiteX54" fmla="*/ 0 w 11800114"/>
                      <a:gd name="connsiteY54" fmla="*/ 494211 h 2471056"/>
                      <a:gd name="connsiteX55" fmla="*/ 0 w 11800114"/>
                      <a:gd name="connsiteY55" fmla="*/ 0 h 2471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</a:cxnLst>
                    <a:rect l="l" t="t" r="r" b="b"/>
                    <a:pathLst>
                      <a:path w="11800114" h="2471056" extrusionOk="0">
                        <a:moveTo>
                          <a:pt x="0" y="0"/>
                        </a:moveTo>
                        <a:cubicBezTo>
                          <a:pt x="334805" y="-9448"/>
                          <a:pt x="591549" y="24145"/>
                          <a:pt x="826008" y="0"/>
                        </a:cubicBezTo>
                        <a:cubicBezTo>
                          <a:pt x="1060467" y="-24145"/>
                          <a:pt x="1039591" y="23358"/>
                          <a:pt x="1180011" y="0"/>
                        </a:cubicBezTo>
                        <a:cubicBezTo>
                          <a:pt x="1320431" y="-23358"/>
                          <a:pt x="1380507" y="38758"/>
                          <a:pt x="1534015" y="0"/>
                        </a:cubicBezTo>
                        <a:cubicBezTo>
                          <a:pt x="1687523" y="-38758"/>
                          <a:pt x="1866207" y="48077"/>
                          <a:pt x="2124021" y="0"/>
                        </a:cubicBezTo>
                        <a:cubicBezTo>
                          <a:pt x="2381835" y="-48077"/>
                          <a:pt x="2412220" y="27050"/>
                          <a:pt x="2596025" y="0"/>
                        </a:cubicBezTo>
                        <a:cubicBezTo>
                          <a:pt x="2779830" y="-27050"/>
                          <a:pt x="2911995" y="50058"/>
                          <a:pt x="3068030" y="0"/>
                        </a:cubicBezTo>
                        <a:cubicBezTo>
                          <a:pt x="3224065" y="-50058"/>
                          <a:pt x="3546441" y="9870"/>
                          <a:pt x="3776036" y="0"/>
                        </a:cubicBezTo>
                        <a:cubicBezTo>
                          <a:pt x="4005631" y="-9870"/>
                          <a:pt x="4333803" y="82824"/>
                          <a:pt x="4484043" y="0"/>
                        </a:cubicBezTo>
                        <a:cubicBezTo>
                          <a:pt x="4634283" y="-82824"/>
                          <a:pt x="4745614" y="10525"/>
                          <a:pt x="4838047" y="0"/>
                        </a:cubicBezTo>
                        <a:cubicBezTo>
                          <a:pt x="4930480" y="-10525"/>
                          <a:pt x="5381278" y="7881"/>
                          <a:pt x="5664055" y="0"/>
                        </a:cubicBezTo>
                        <a:cubicBezTo>
                          <a:pt x="5946832" y="-7881"/>
                          <a:pt x="5972361" y="61611"/>
                          <a:pt x="6254060" y="0"/>
                        </a:cubicBezTo>
                        <a:cubicBezTo>
                          <a:pt x="6535759" y="-61611"/>
                          <a:pt x="6697430" y="26278"/>
                          <a:pt x="6962067" y="0"/>
                        </a:cubicBezTo>
                        <a:cubicBezTo>
                          <a:pt x="7226704" y="-26278"/>
                          <a:pt x="7423928" y="49591"/>
                          <a:pt x="7552073" y="0"/>
                        </a:cubicBezTo>
                        <a:cubicBezTo>
                          <a:pt x="7680218" y="-49591"/>
                          <a:pt x="7775656" y="36425"/>
                          <a:pt x="7906076" y="0"/>
                        </a:cubicBezTo>
                        <a:cubicBezTo>
                          <a:pt x="8036496" y="-36425"/>
                          <a:pt x="8040860" y="24301"/>
                          <a:pt x="8142079" y="0"/>
                        </a:cubicBezTo>
                        <a:cubicBezTo>
                          <a:pt x="8243298" y="-24301"/>
                          <a:pt x="8555258" y="21012"/>
                          <a:pt x="8732084" y="0"/>
                        </a:cubicBezTo>
                        <a:cubicBezTo>
                          <a:pt x="8908911" y="-21012"/>
                          <a:pt x="9115455" y="37855"/>
                          <a:pt x="9440091" y="0"/>
                        </a:cubicBezTo>
                        <a:cubicBezTo>
                          <a:pt x="9764727" y="-37855"/>
                          <a:pt x="9704533" y="13701"/>
                          <a:pt x="9794095" y="0"/>
                        </a:cubicBezTo>
                        <a:cubicBezTo>
                          <a:pt x="9883657" y="-13701"/>
                          <a:pt x="9946406" y="11089"/>
                          <a:pt x="10030097" y="0"/>
                        </a:cubicBezTo>
                        <a:cubicBezTo>
                          <a:pt x="10113788" y="-11089"/>
                          <a:pt x="10453835" y="36249"/>
                          <a:pt x="10738104" y="0"/>
                        </a:cubicBezTo>
                        <a:cubicBezTo>
                          <a:pt x="11022373" y="-36249"/>
                          <a:pt x="11504468" y="101377"/>
                          <a:pt x="11800114" y="0"/>
                        </a:cubicBezTo>
                        <a:cubicBezTo>
                          <a:pt x="11832653" y="119320"/>
                          <a:pt x="11783015" y="300387"/>
                          <a:pt x="11800114" y="494211"/>
                        </a:cubicBezTo>
                        <a:cubicBezTo>
                          <a:pt x="11817213" y="688035"/>
                          <a:pt x="11777533" y="846282"/>
                          <a:pt x="11800114" y="963712"/>
                        </a:cubicBezTo>
                        <a:cubicBezTo>
                          <a:pt x="11822695" y="1081142"/>
                          <a:pt x="11779732" y="1231353"/>
                          <a:pt x="11800114" y="1457923"/>
                        </a:cubicBezTo>
                        <a:cubicBezTo>
                          <a:pt x="11820496" y="1684493"/>
                          <a:pt x="11779017" y="1771978"/>
                          <a:pt x="11800114" y="2001555"/>
                        </a:cubicBezTo>
                        <a:cubicBezTo>
                          <a:pt x="11821211" y="2231132"/>
                          <a:pt x="11789894" y="2322250"/>
                          <a:pt x="11800114" y="2471056"/>
                        </a:cubicBezTo>
                        <a:cubicBezTo>
                          <a:pt x="11668577" y="2506543"/>
                          <a:pt x="11517915" y="2450453"/>
                          <a:pt x="11446111" y="2471056"/>
                        </a:cubicBezTo>
                        <a:cubicBezTo>
                          <a:pt x="11374307" y="2491659"/>
                          <a:pt x="11097667" y="2424303"/>
                          <a:pt x="10974106" y="2471056"/>
                        </a:cubicBezTo>
                        <a:cubicBezTo>
                          <a:pt x="10850545" y="2517809"/>
                          <a:pt x="10510949" y="2443124"/>
                          <a:pt x="10384100" y="2471056"/>
                        </a:cubicBezTo>
                        <a:cubicBezTo>
                          <a:pt x="10257251" y="2498988"/>
                          <a:pt x="10109238" y="2464748"/>
                          <a:pt x="9912096" y="2471056"/>
                        </a:cubicBezTo>
                        <a:cubicBezTo>
                          <a:pt x="9714954" y="2477364"/>
                          <a:pt x="9546474" y="2430441"/>
                          <a:pt x="9440091" y="2471056"/>
                        </a:cubicBezTo>
                        <a:cubicBezTo>
                          <a:pt x="9333709" y="2511671"/>
                          <a:pt x="9316027" y="2456307"/>
                          <a:pt x="9204089" y="2471056"/>
                        </a:cubicBezTo>
                        <a:cubicBezTo>
                          <a:pt x="9092151" y="2485805"/>
                          <a:pt x="9078797" y="2449317"/>
                          <a:pt x="8968087" y="2471056"/>
                        </a:cubicBezTo>
                        <a:cubicBezTo>
                          <a:pt x="8857377" y="2492795"/>
                          <a:pt x="8589499" y="2401397"/>
                          <a:pt x="8378081" y="2471056"/>
                        </a:cubicBezTo>
                        <a:cubicBezTo>
                          <a:pt x="8166663" y="2540715"/>
                          <a:pt x="8107209" y="2467203"/>
                          <a:pt x="8024078" y="2471056"/>
                        </a:cubicBezTo>
                        <a:cubicBezTo>
                          <a:pt x="7940947" y="2474909"/>
                          <a:pt x="7509007" y="2458334"/>
                          <a:pt x="7198070" y="2471056"/>
                        </a:cubicBezTo>
                        <a:cubicBezTo>
                          <a:pt x="6887133" y="2483778"/>
                          <a:pt x="7013482" y="2443272"/>
                          <a:pt x="6962067" y="2471056"/>
                        </a:cubicBezTo>
                        <a:cubicBezTo>
                          <a:pt x="6910652" y="2498840"/>
                          <a:pt x="6414174" y="2447890"/>
                          <a:pt x="6254060" y="2471056"/>
                        </a:cubicBezTo>
                        <a:cubicBezTo>
                          <a:pt x="6093946" y="2494222"/>
                          <a:pt x="5861472" y="2467959"/>
                          <a:pt x="5664055" y="2471056"/>
                        </a:cubicBezTo>
                        <a:cubicBezTo>
                          <a:pt x="5466638" y="2474153"/>
                          <a:pt x="5245688" y="2398802"/>
                          <a:pt x="4838047" y="2471056"/>
                        </a:cubicBezTo>
                        <a:cubicBezTo>
                          <a:pt x="4430406" y="2543310"/>
                          <a:pt x="4590358" y="2454546"/>
                          <a:pt x="4484043" y="2471056"/>
                        </a:cubicBezTo>
                        <a:cubicBezTo>
                          <a:pt x="4377728" y="2487566"/>
                          <a:pt x="4316163" y="2470746"/>
                          <a:pt x="4248041" y="2471056"/>
                        </a:cubicBezTo>
                        <a:cubicBezTo>
                          <a:pt x="4179919" y="2471366"/>
                          <a:pt x="3989626" y="2445628"/>
                          <a:pt x="3776036" y="2471056"/>
                        </a:cubicBezTo>
                        <a:cubicBezTo>
                          <a:pt x="3562446" y="2496484"/>
                          <a:pt x="3248622" y="2428893"/>
                          <a:pt x="3068030" y="2471056"/>
                        </a:cubicBezTo>
                        <a:cubicBezTo>
                          <a:pt x="2887438" y="2513219"/>
                          <a:pt x="2807484" y="2429359"/>
                          <a:pt x="2714026" y="2471056"/>
                        </a:cubicBezTo>
                        <a:cubicBezTo>
                          <a:pt x="2620568" y="2512753"/>
                          <a:pt x="2400550" y="2457848"/>
                          <a:pt x="2124021" y="2471056"/>
                        </a:cubicBezTo>
                        <a:cubicBezTo>
                          <a:pt x="1847493" y="2484264"/>
                          <a:pt x="1921320" y="2445188"/>
                          <a:pt x="1770017" y="2471056"/>
                        </a:cubicBezTo>
                        <a:cubicBezTo>
                          <a:pt x="1618714" y="2496924"/>
                          <a:pt x="1528279" y="2450384"/>
                          <a:pt x="1298013" y="2471056"/>
                        </a:cubicBezTo>
                        <a:cubicBezTo>
                          <a:pt x="1067747" y="2491728"/>
                          <a:pt x="900936" y="2446538"/>
                          <a:pt x="708007" y="2471056"/>
                        </a:cubicBezTo>
                        <a:cubicBezTo>
                          <a:pt x="515078" y="2495574"/>
                          <a:pt x="301597" y="2410762"/>
                          <a:pt x="0" y="2471056"/>
                        </a:cubicBezTo>
                        <a:cubicBezTo>
                          <a:pt x="-57308" y="2300868"/>
                          <a:pt x="18742" y="2118565"/>
                          <a:pt x="0" y="1976845"/>
                        </a:cubicBezTo>
                        <a:cubicBezTo>
                          <a:pt x="-18742" y="1835125"/>
                          <a:pt x="45995" y="1594977"/>
                          <a:pt x="0" y="1482634"/>
                        </a:cubicBezTo>
                        <a:cubicBezTo>
                          <a:pt x="-45995" y="1370291"/>
                          <a:pt x="21941" y="1143547"/>
                          <a:pt x="0" y="988422"/>
                        </a:cubicBezTo>
                        <a:cubicBezTo>
                          <a:pt x="-21941" y="833297"/>
                          <a:pt x="43889" y="706603"/>
                          <a:pt x="0" y="494211"/>
                        </a:cubicBezTo>
                        <a:cubicBezTo>
                          <a:pt x="-43889" y="281819"/>
                          <a:pt x="22444" y="1468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r>
              <a:rPr lang="fr-FR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Le trajet du dioxyde de carbone :</a:t>
            </a:r>
          </a:p>
          <a:p>
            <a:pPr marL="457200" indent="-457200"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fr-FR" sz="4000" spc="20" dirty="0">
              <a:ln>
                <a:solidFill>
                  <a:srgbClr val="002060"/>
                </a:solidFill>
              </a:ln>
              <a:solidFill>
                <a:srgbClr val="7030A0"/>
              </a:solidFill>
              <a:effectLst/>
              <a:latin typeface="Jumble" panose="0200050300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4000" spc="20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  <a:latin typeface="Jumble" panose="02000503000000020004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 : coins arrondis 1">
            <a:extLst>
              <a:ext uri="{FF2B5EF4-FFF2-40B4-BE49-F238E27FC236}">
                <a16:creationId xmlns:a16="http://schemas.microsoft.com/office/drawing/2014/main" id="{D43ED608-9C50-E7DA-7DC6-C4FEAF807EEE}"/>
              </a:ext>
            </a:extLst>
          </p:cNvPr>
          <p:cNvSpPr/>
          <p:nvPr/>
        </p:nvSpPr>
        <p:spPr>
          <a:xfrm>
            <a:off x="882073" y="4935394"/>
            <a:ext cx="1379912" cy="45501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Jumble" panose="02000503000000020004" pitchFamily="2" charset="0"/>
              </a:rPr>
              <a:t>La bouche</a:t>
            </a:r>
            <a:endParaRPr lang="fr-FR" dirty="0"/>
          </a:p>
        </p:txBody>
      </p:sp>
      <p:sp>
        <p:nvSpPr>
          <p:cNvPr id="7" name="Rectangle : coins arrondis 3">
            <a:extLst>
              <a:ext uri="{FF2B5EF4-FFF2-40B4-BE49-F238E27FC236}">
                <a16:creationId xmlns:a16="http://schemas.microsoft.com/office/drawing/2014/main" id="{849F3BA5-C16C-1906-F510-1A60796577B2}"/>
              </a:ext>
            </a:extLst>
          </p:cNvPr>
          <p:cNvSpPr/>
          <p:nvPr/>
        </p:nvSpPr>
        <p:spPr>
          <a:xfrm>
            <a:off x="3144058" y="4935394"/>
            <a:ext cx="1379912" cy="45501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  <a:latin typeface="Jumble" panose="02000503000000020004" pitchFamily="2" charset="0"/>
              </a:rPr>
              <a:t>trachée</a:t>
            </a:r>
            <a:endParaRPr lang="fr-FR" dirty="0"/>
          </a:p>
        </p:txBody>
      </p:sp>
      <p:sp>
        <p:nvSpPr>
          <p:cNvPr id="8" name="Rectangle : coins arrondis 6">
            <a:extLst>
              <a:ext uri="{FF2B5EF4-FFF2-40B4-BE49-F238E27FC236}">
                <a16:creationId xmlns:a16="http://schemas.microsoft.com/office/drawing/2014/main" id="{A6FF9E3F-3405-5C75-4BFE-49E69234B09E}"/>
              </a:ext>
            </a:extLst>
          </p:cNvPr>
          <p:cNvSpPr/>
          <p:nvPr/>
        </p:nvSpPr>
        <p:spPr>
          <a:xfrm>
            <a:off x="5406043" y="4935394"/>
            <a:ext cx="1379912" cy="45501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>
                <a:solidFill>
                  <a:schemeClr val="tx1"/>
                </a:solidFill>
                <a:latin typeface="Jumble" panose="02000503000000020004" pitchFamily="2" charset="0"/>
              </a:rPr>
              <a:t>bronche</a:t>
            </a:r>
            <a:endParaRPr lang="fr-FR"/>
          </a:p>
        </p:txBody>
      </p:sp>
      <p:sp>
        <p:nvSpPr>
          <p:cNvPr id="9" name="Rectangle : coins arrondis 7">
            <a:extLst>
              <a:ext uri="{FF2B5EF4-FFF2-40B4-BE49-F238E27FC236}">
                <a16:creationId xmlns:a16="http://schemas.microsoft.com/office/drawing/2014/main" id="{7BB83B29-7985-51BC-AD04-32D0301CCDF8}"/>
              </a:ext>
            </a:extLst>
          </p:cNvPr>
          <p:cNvSpPr/>
          <p:nvPr/>
        </p:nvSpPr>
        <p:spPr>
          <a:xfrm>
            <a:off x="7668028" y="4935394"/>
            <a:ext cx="1379912" cy="45501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Jumble" panose="02000503000000020004" pitchFamily="2" charset="0"/>
              </a:rPr>
              <a:t>bronchioles</a:t>
            </a:r>
            <a:endParaRPr lang="fr-FR" sz="1600" dirty="0"/>
          </a:p>
        </p:txBody>
      </p:sp>
      <p:sp>
        <p:nvSpPr>
          <p:cNvPr id="10" name="Rectangle : coins arrondis 8">
            <a:extLst>
              <a:ext uri="{FF2B5EF4-FFF2-40B4-BE49-F238E27FC236}">
                <a16:creationId xmlns:a16="http://schemas.microsoft.com/office/drawing/2014/main" id="{7FD85764-E655-8072-2E1B-BCE0431FEAFC}"/>
              </a:ext>
            </a:extLst>
          </p:cNvPr>
          <p:cNvSpPr/>
          <p:nvPr/>
        </p:nvSpPr>
        <p:spPr>
          <a:xfrm>
            <a:off x="9930013" y="4935394"/>
            <a:ext cx="1379912" cy="45501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>
                <a:solidFill>
                  <a:schemeClr val="tx1"/>
                </a:solidFill>
                <a:latin typeface="Jumble" panose="02000503000000020004" pitchFamily="2" charset="0"/>
              </a:rPr>
              <a:t>alvéoles</a:t>
            </a:r>
            <a:endParaRPr lang="fr-FR"/>
          </a:p>
        </p:txBody>
      </p:sp>
      <p:sp>
        <p:nvSpPr>
          <p:cNvPr id="11" name="Flèche : gauche 9">
            <a:extLst>
              <a:ext uri="{FF2B5EF4-FFF2-40B4-BE49-F238E27FC236}">
                <a16:creationId xmlns:a16="http://schemas.microsoft.com/office/drawing/2014/main" id="{D8E2B8A2-85CA-58E6-9320-0281C20EB36B}"/>
              </a:ext>
            </a:extLst>
          </p:cNvPr>
          <p:cNvSpPr/>
          <p:nvPr/>
        </p:nvSpPr>
        <p:spPr>
          <a:xfrm>
            <a:off x="9121091" y="5079255"/>
            <a:ext cx="735771" cy="167288"/>
          </a:xfrm>
          <a:prstGeom prst="lef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gauche 10">
            <a:extLst>
              <a:ext uri="{FF2B5EF4-FFF2-40B4-BE49-F238E27FC236}">
                <a16:creationId xmlns:a16="http://schemas.microsoft.com/office/drawing/2014/main" id="{23555791-ECB5-64E1-C711-D07A09643FA8}"/>
              </a:ext>
            </a:extLst>
          </p:cNvPr>
          <p:cNvSpPr/>
          <p:nvPr/>
        </p:nvSpPr>
        <p:spPr>
          <a:xfrm>
            <a:off x="6859106" y="5079255"/>
            <a:ext cx="735771" cy="167288"/>
          </a:xfrm>
          <a:prstGeom prst="lef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gauche 11">
            <a:extLst>
              <a:ext uri="{FF2B5EF4-FFF2-40B4-BE49-F238E27FC236}">
                <a16:creationId xmlns:a16="http://schemas.microsoft.com/office/drawing/2014/main" id="{EDC026C4-9E2A-466B-F61B-4290E36BCC65}"/>
              </a:ext>
            </a:extLst>
          </p:cNvPr>
          <p:cNvSpPr/>
          <p:nvPr/>
        </p:nvSpPr>
        <p:spPr>
          <a:xfrm>
            <a:off x="4593233" y="5079255"/>
            <a:ext cx="735771" cy="167288"/>
          </a:xfrm>
          <a:prstGeom prst="lef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lèche : gauche 12">
            <a:extLst>
              <a:ext uri="{FF2B5EF4-FFF2-40B4-BE49-F238E27FC236}">
                <a16:creationId xmlns:a16="http://schemas.microsoft.com/office/drawing/2014/main" id="{DE5550AE-31A9-9862-F9B2-40C824D326D2}"/>
              </a:ext>
            </a:extLst>
          </p:cNvPr>
          <p:cNvSpPr/>
          <p:nvPr/>
        </p:nvSpPr>
        <p:spPr>
          <a:xfrm>
            <a:off x="2339024" y="5079255"/>
            <a:ext cx="735771" cy="167288"/>
          </a:xfrm>
          <a:prstGeom prst="lef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Bulle narrative : rectangle à coins arrondis 13">
            <a:extLst>
              <a:ext uri="{FF2B5EF4-FFF2-40B4-BE49-F238E27FC236}">
                <a16:creationId xmlns:a16="http://schemas.microsoft.com/office/drawing/2014/main" id="{22464658-F51B-82F2-CAD7-44563905E13E}"/>
              </a:ext>
            </a:extLst>
          </p:cNvPr>
          <p:cNvSpPr/>
          <p:nvPr/>
        </p:nvSpPr>
        <p:spPr>
          <a:xfrm>
            <a:off x="9216114" y="4702295"/>
            <a:ext cx="606011" cy="335486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0070C0"/>
                </a:solidFill>
                <a:latin typeface="Cooper Black" panose="0208090404030B020404" pitchFamily="18" charset="0"/>
              </a:rPr>
              <a:t>CO2</a:t>
            </a:r>
            <a:endParaRPr lang="fr-FR" sz="7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16" name="Bulle narrative : rectangle à coins arrondis 14">
            <a:extLst>
              <a:ext uri="{FF2B5EF4-FFF2-40B4-BE49-F238E27FC236}">
                <a16:creationId xmlns:a16="http://schemas.microsoft.com/office/drawing/2014/main" id="{1FA296B2-2ADB-B03F-B16B-0F967BF94FD7}"/>
              </a:ext>
            </a:extLst>
          </p:cNvPr>
          <p:cNvSpPr/>
          <p:nvPr/>
        </p:nvSpPr>
        <p:spPr>
          <a:xfrm>
            <a:off x="4690740" y="4702295"/>
            <a:ext cx="606011" cy="335486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0070C0"/>
                </a:solidFill>
                <a:latin typeface="Cooper Black" panose="0208090404030B020404" pitchFamily="18" charset="0"/>
              </a:rPr>
              <a:t>CO2</a:t>
            </a:r>
            <a:endParaRPr lang="fr-FR" sz="7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17" name="Bulle narrative : rectangle à coins arrondis 15">
            <a:extLst>
              <a:ext uri="{FF2B5EF4-FFF2-40B4-BE49-F238E27FC236}">
                <a16:creationId xmlns:a16="http://schemas.microsoft.com/office/drawing/2014/main" id="{463C6932-8F7A-EA7F-0840-47EEC708F488}"/>
              </a:ext>
            </a:extLst>
          </p:cNvPr>
          <p:cNvSpPr/>
          <p:nvPr/>
        </p:nvSpPr>
        <p:spPr>
          <a:xfrm>
            <a:off x="2457515" y="4702295"/>
            <a:ext cx="606011" cy="335486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0070C0"/>
                </a:solidFill>
                <a:latin typeface="Cooper Black" panose="0208090404030B020404" pitchFamily="18" charset="0"/>
              </a:rPr>
              <a:t>CO2</a:t>
            </a:r>
            <a:endParaRPr lang="fr-FR" sz="7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18" name="Bulle narrative : rectangle à coins arrondis 16">
            <a:extLst>
              <a:ext uri="{FF2B5EF4-FFF2-40B4-BE49-F238E27FC236}">
                <a16:creationId xmlns:a16="http://schemas.microsoft.com/office/drawing/2014/main" id="{4F533577-62B5-41A5-F569-185A6350E59A}"/>
              </a:ext>
            </a:extLst>
          </p:cNvPr>
          <p:cNvSpPr/>
          <p:nvPr/>
        </p:nvSpPr>
        <p:spPr>
          <a:xfrm>
            <a:off x="6968499" y="4709408"/>
            <a:ext cx="606011" cy="335486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0070C0"/>
                </a:solidFill>
                <a:latin typeface="Cooper Black" panose="0208090404030B020404" pitchFamily="18" charset="0"/>
              </a:rPr>
              <a:t>CO2</a:t>
            </a:r>
            <a:endParaRPr lang="fr-FR" sz="7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19" name="Rectangle : coins arrondis 17">
            <a:extLst>
              <a:ext uri="{FF2B5EF4-FFF2-40B4-BE49-F238E27FC236}">
                <a16:creationId xmlns:a16="http://schemas.microsoft.com/office/drawing/2014/main" id="{F3D200DA-A05A-A152-2A05-3627B29878E9}"/>
              </a:ext>
            </a:extLst>
          </p:cNvPr>
          <p:cNvSpPr/>
          <p:nvPr/>
        </p:nvSpPr>
        <p:spPr>
          <a:xfrm>
            <a:off x="882073" y="2246336"/>
            <a:ext cx="1379912" cy="4218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>
                <a:solidFill>
                  <a:schemeClr val="tx1"/>
                </a:solidFill>
                <a:latin typeface="Jumble" panose="02000503000000020004" pitchFamily="2" charset="0"/>
              </a:rPr>
              <a:t>Le nez</a:t>
            </a:r>
            <a:endParaRPr lang="fr-FR"/>
          </a:p>
        </p:txBody>
      </p:sp>
      <p:sp>
        <p:nvSpPr>
          <p:cNvPr id="20" name="Rectangle : coins arrondis 18">
            <a:extLst>
              <a:ext uri="{FF2B5EF4-FFF2-40B4-BE49-F238E27FC236}">
                <a16:creationId xmlns:a16="http://schemas.microsoft.com/office/drawing/2014/main" id="{0C187840-9F03-497F-7FC1-E7515DCA4441}"/>
              </a:ext>
            </a:extLst>
          </p:cNvPr>
          <p:cNvSpPr/>
          <p:nvPr/>
        </p:nvSpPr>
        <p:spPr>
          <a:xfrm>
            <a:off x="3144058" y="2246336"/>
            <a:ext cx="1379912" cy="4218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  <a:latin typeface="Jumble" panose="02000503000000020004" pitchFamily="2" charset="0"/>
              </a:rPr>
              <a:t>trachée</a:t>
            </a:r>
            <a:endParaRPr lang="fr-FR" dirty="0"/>
          </a:p>
        </p:txBody>
      </p:sp>
      <p:sp>
        <p:nvSpPr>
          <p:cNvPr id="21" name="Rectangle : coins arrondis 19">
            <a:extLst>
              <a:ext uri="{FF2B5EF4-FFF2-40B4-BE49-F238E27FC236}">
                <a16:creationId xmlns:a16="http://schemas.microsoft.com/office/drawing/2014/main" id="{B3B4EBA3-46D7-BB12-2BC9-07680B51EC84}"/>
              </a:ext>
            </a:extLst>
          </p:cNvPr>
          <p:cNvSpPr/>
          <p:nvPr/>
        </p:nvSpPr>
        <p:spPr>
          <a:xfrm>
            <a:off x="5406043" y="2246336"/>
            <a:ext cx="1379912" cy="4218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  <a:latin typeface="Jumble" panose="02000503000000020004" pitchFamily="2" charset="0"/>
              </a:rPr>
              <a:t>bronche</a:t>
            </a:r>
            <a:endParaRPr lang="fr-FR" dirty="0"/>
          </a:p>
        </p:txBody>
      </p:sp>
      <p:sp>
        <p:nvSpPr>
          <p:cNvPr id="22" name="Rectangle : coins arrondis 20">
            <a:extLst>
              <a:ext uri="{FF2B5EF4-FFF2-40B4-BE49-F238E27FC236}">
                <a16:creationId xmlns:a16="http://schemas.microsoft.com/office/drawing/2014/main" id="{9B746A34-74E0-AB6D-4E1C-A9B8CC5FDF25}"/>
              </a:ext>
            </a:extLst>
          </p:cNvPr>
          <p:cNvSpPr/>
          <p:nvPr/>
        </p:nvSpPr>
        <p:spPr>
          <a:xfrm>
            <a:off x="7668028" y="2246336"/>
            <a:ext cx="1379912" cy="4218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Jumble" panose="02000503000000020004" pitchFamily="2" charset="0"/>
              </a:rPr>
              <a:t>bronchioles</a:t>
            </a:r>
            <a:endParaRPr lang="fr-FR" sz="1600" dirty="0"/>
          </a:p>
        </p:txBody>
      </p:sp>
      <p:sp>
        <p:nvSpPr>
          <p:cNvPr id="23" name="Rectangle : coins arrondis 21">
            <a:extLst>
              <a:ext uri="{FF2B5EF4-FFF2-40B4-BE49-F238E27FC236}">
                <a16:creationId xmlns:a16="http://schemas.microsoft.com/office/drawing/2014/main" id="{03C1A524-DFE9-06E5-BBAC-08575CF04421}"/>
              </a:ext>
            </a:extLst>
          </p:cNvPr>
          <p:cNvSpPr/>
          <p:nvPr/>
        </p:nvSpPr>
        <p:spPr>
          <a:xfrm>
            <a:off x="9930013" y="2246336"/>
            <a:ext cx="1379912" cy="42187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>
                <a:solidFill>
                  <a:schemeClr val="tx1"/>
                </a:solidFill>
                <a:latin typeface="Jumble" panose="02000503000000020004" pitchFamily="2" charset="0"/>
              </a:rPr>
              <a:t>alvéoles</a:t>
            </a:r>
            <a:endParaRPr lang="fr-FR"/>
          </a:p>
        </p:txBody>
      </p:sp>
      <p:sp>
        <p:nvSpPr>
          <p:cNvPr id="24" name="Flèche : droite 22">
            <a:extLst>
              <a:ext uri="{FF2B5EF4-FFF2-40B4-BE49-F238E27FC236}">
                <a16:creationId xmlns:a16="http://schemas.microsoft.com/office/drawing/2014/main" id="{0037D8FA-78B6-5122-D6B7-2F5359F0337C}"/>
              </a:ext>
            </a:extLst>
          </p:cNvPr>
          <p:cNvSpPr/>
          <p:nvPr/>
        </p:nvSpPr>
        <p:spPr>
          <a:xfrm>
            <a:off x="2324100" y="2393465"/>
            <a:ext cx="733425" cy="1217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5" name="Flèche : droite 23">
            <a:extLst>
              <a:ext uri="{FF2B5EF4-FFF2-40B4-BE49-F238E27FC236}">
                <a16:creationId xmlns:a16="http://schemas.microsoft.com/office/drawing/2014/main" id="{45AB357D-30B4-1223-7ED4-EF7CD916EED5}"/>
              </a:ext>
            </a:extLst>
          </p:cNvPr>
          <p:cNvSpPr/>
          <p:nvPr/>
        </p:nvSpPr>
        <p:spPr>
          <a:xfrm>
            <a:off x="4588769" y="2393465"/>
            <a:ext cx="733425" cy="1217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6" name="Flèche : droite 24">
            <a:extLst>
              <a:ext uri="{FF2B5EF4-FFF2-40B4-BE49-F238E27FC236}">
                <a16:creationId xmlns:a16="http://schemas.microsoft.com/office/drawing/2014/main" id="{7B31CD43-FAB0-2335-C462-51C380E9C6BE}"/>
              </a:ext>
            </a:extLst>
          </p:cNvPr>
          <p:cNvSpPr/>
          <p:nvPr/>
        </p:nvSpPr>
        <p:spPr>
          <a:xfrm>
            <a:off x="6879329" y="2393465"/>
            <a:ext cx="733425" cy="1217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7" name="Flèche : droite 25">
            <a:extLst>
              <a:ext uri="{FF2B5EF4-FFF2-40B4-BE49-F238E27FC236}">
                <a16:creationId xmlns:a16="http://schemas.microsoft.com/office/drawing/2014/main" id="{20CE71B4-9A29-7DEC-5E88-A2F23C5436E9}"/>
              </a:ext>
            </a:extLst>
          </p:cNvPr>
          <p:cNvSpPr/>
          <p:nvPr/>
        </p:nvSpPr>
        <p:spPr>
          <a:xfrm>
            <a:off x="9134475" y="2393465"/>
            <a:ext cx="733425" cy="1217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8" name="Bulle narrative : rectangle à coins arrondis 26">
            <a:extLst>
              <a:ext uri="{FF2B5EF4-FFF2-40B4-BE49-F238E27FC236}">
                <a16:creationId xmlns:a16="http://schemas.microsoft.com/office/drawing/2014/main" id="{32AFE87E-4198-B9CA-C4A0-1D1FFD72D40E}"/>
              </a:ext>
            </a:extLst>
          </p:cNvPr>
          <p:cNvSpPr/>
          <p:nvPr/>
        </p:nvSpPr>
        <p:spPr>
          <a:xfrm>
            <a:off x="2438198" y="1955673"/>
            <a:ext cx="476250" cy="353957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  <a:latin typeface="Cooper Black" panose="0208090404030B020404" pitchFamily="18" charset="0"/>
              </a:rPr>
              <a:t>O2</a:t>
            </a:r>
            <a:endParaRPr lang="fr-FR" sz="700" dirty="0">
              <a:solidFill>
                <a:srgbClr val="FF0000"/>
              </a:solidFill>
              <a:latin typeface="Cooper Black" panose="0208090404030B020404" pitchFamily="18" charset="0"/>
            </a:endParaRPr>
          </a:p>
        </p:txBody>
      </p:sp>
      <p:sp>
        <p:nvSpPr>
          <p:cNvPr id="29" name="Bulle narrative : rectangle à coins arrondis 27">
            <a:extLst>
              <a:ext uri="{FF2B5EF4-FFF2-40B4-BE49-F238E27FC236}">
                <a16:creationId xmlns:a16="http://schemas.microsoft.com/office/drawing/2014/main" id="{9E3A635B-0D72-D014-0379-586E14711B46}"/>
              </a:ext>
            </a:extLst>
          </p:cNvPr>
          <p:cNvSpPr/>
          <p:nvPr/>
        </p:nvSpPr>
        <p:spPr>
          <a:xfrm>
            <a:off x="4761229" y="1969373"/>
            <a:ext cx="476250" cy="353957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  <a:latin typeface="Cooper Black" panose="0208090404030B020404" pitchFamily="18" charset="0"/>
              </a:rPr>
              <a:t>O2</a:t>
            </a:r>
            <a:endParaRPr lang="fr-FR" sz="700" dirty="0">
              <a:solidFill>
                <a:srgbClr val="FF0000"/>
              </a:solidFill>
              <a:latin typeface="Cooper Black" panose="0208090404030B020404" pitchFamily="18" charset="0"/>
            </a:endParaRPr>
          </a:p>
        </p:txBody>
      </p:sp>
      <p:sp>
        <p:nvSpPr>
          <p:cNvPr id="30" name="Bulle narrative : rectangle à coins arrondis 28">
            <a:extLst>
              <a:ext uri="{FF2B5EF4-FFF2-40B4-BE49-F238E27FC236}">
                <a16:creationId xmlns:a16="http://schemas.microsoft.com/office/drawing/2014/main" id="{E4F9B8BF-B492-F8C0-FB8E-FDB6D6AFC7C7}"/>
              </a:ext>
            </a:extLst>
          </p:cNvPr>
          <p:cNvSpPr/>
          <p:nvPr/>
        </p:nvSpPr>
        <p:spPr>
          <a:xfrm>
            <a:off x="7015565" y="1969373"/>
            <a:ext cx="476250" cy="353957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  <a:latin typeface="Cooper Black" panose="0208090404030B020404" pitchFamily="18" charset="0"/>
              </a:rPr>
              <a:t>O2</a:t>
            </a:r>
            <a:endParaRPr lang="fr-FR" sz="700" dirty="0">
              <a:solidFill>
                <a:srgbClr val="FF0000"/>
              </a:solidFill>
              <a:latin typeface="Cooper Black" panose="0208090404030B020404" pitchFamily="18" charset="0"/>
            </a:endParaRPr>
          </a:p>
        </p:txBody>
      </p:sp>
      <p:sp>
        <p:nvSpPr>
          <p:cNvPr id="31" name="Bulle narrative : rectangle à coins arrondis 29">
            <a:extLst>
              <a:ext uri="{FF2B5EF4-FFF2-40B4-BE49-F238E27FC236}">
                <a16:creationId xmlns:a16="http://schemas.microsoft.com/office/drawing/2014/main" id="{0AE3CFEE-86E6-9813-CCA0-C300C776ED30}"/>
              </a:ext>
            </a:extLst>
          </p:cNvPr>
          <p:cNvSpPr/>
          <p:nvPr/>
        </p:nvSpPr>
        <p:spPr>
          <a:xfrm>
            <a:off x="9277550" y="1959471"/>
            <a:ext cx="476250" cy="353957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FF0000"/>
                </a:solidFill>
                <a:latin typeface="Cooper Black" panose="0208090404030B020404" pitchFamily="18" charset="0"/>
              </a:rPr>
              <a:t>O2</a:t>
            </a:r>
            <a:endParaRPr lang="fr-FR" sz="700" dirty="0">
              <a:solidFill>
                <a:srgbClr val="FF0000"/>
              </a:solidFill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39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L’air inspiré par le nez (ou la bouche) descend dans la </a:t>
            </a:r>
            <a:r>
              <a:rPr lang="fr-FR" sz="4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trachée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, puis pénètre dans chaque poumon par une </a:t>
            </a:r>
            <a:r>
              <a:rPr lang="fr-FR" sz="4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bronche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 puis les </a:t>
            </a:r>
            <a:r>
              <a:rPr lang="fr-FR" sz="4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bronchioles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 pour atteindre enfin les </a:t>
            </a:r>
            <a:r>
              <a:rPr lang="fr-FR" sz="4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alvéoles pulmonaires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. L’air expiré parcourt ces mêmes voies mais en sens inverse.</a:t>
            </a:r>
            <a:endParaRPr lang="ar-MA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9EBABA-3F41-C5BE-3A2E-FAF7E286F5BA}"/>
              </a:ext>
            </a:extLst>
          </p:cNvPr>
          <p:cNvSpPr txBox="1"/>
          <p:nvPr/>
        </p:nvSpPr>
        <p:spPr>
          <a:xfrm>
            <a:off x="2895600" y="2715491"/>
            <a:ext cx="18842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……………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851C07-8134-B8C9-2E28-A6875F0DB09F}"/>
              </a:ext>
            </a:extLst>
          </p:cNvPr>
          <p:cNvSpPr txBox="1"/>
          <p:nvPr/>
        </p:nvSpPr>
        <p:spPr>
          <a:xfrm>
            <a:off x="4904509" y="3238711"/>
            <a:ext cx="188421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……………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68E4A7-7FB6-BCC2-939A-22643D550739}"/>
              </a:ext>
            </a:extLst>
          </p:cNvPr>
          <p:cNvSpPr txBox="1"/>
          <p:nvPr/>
        </p:nvSpPr>
        <p:spPr>
          <a:xfrm>
            <a:off x="8600704" y="3238711"/>
            <a:ext cx="271845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….……………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72C48F-323D-2126-B1D4-FB77B1168A31}"/>
              </a:ext>
            </a:extLst>
          </p:cNvPr>
          <p:cNvSpPr txBox="1"/>
          <p:nvPr/>
        </p:nvSpPr>
        <p:spPr>
          <a:xfrm>
            <a:off x="6400799" y="3793232"/>
            <a:ext cx="469669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………………………..…</a:t>
            </a:r>
            <a:endParaRPr lang="fr-F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34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34200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Les caractéristiques de l’appareil respiratoire favorisant les échanges gazeux respiratoires:</a:t>
            </a:r>
            <a:endParaRPr lang="fr-FR" sz="4000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En exploitant  les données des images, citer les caractéristiques  de l’appareil respiratoire qui favorisent les échanges gazeux respiratoires :</a:t>
            </a:r>
          </a:p>
          <a:p>
            <a:pPr marL="0" indent="0" algn="just">
              <a:buNone/>
            </a:pPr>
            <a:endParaRPr lang="fr-FR" sz="3600" b="1" spc="-50" dirty="0">
              <a:solidFill>
                <a:srgbClr val="00602B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508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B8FEC1-E11E-9A3D-5077-BFB23A5DA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527" y="217632"/>
            <a:ext cx="8415094" cy="6422736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56BFD16-147D-4378-AB93-AE5D057D3AFD}"/>
              </a:ext>
            </a:extLst>
          </p:cNvPr>
          <p:cNvSpPr/>
          <p:nvPr/>
        </p:nvSpPr>
        <p:spPr>
          <a:xfrm>
            <a:off x="6003394" y="217632"/>
            <a:ext cx="4433455" cy="642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69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491ABB8-7A12-2196-08B8-95FF65E36395}"/>
              </a:ext>
            </a:extLst>
          </p:cNvPr>
          <p:cNvSpPr txBox="1"/>
          <p:nvPr/>
        </p:nvSpPr>
        <p:spPr>
          <a:xfrm>
            <a:off x="1664367" y="5781162"/>
            <a:ext cx="8924226" cy="4616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7C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 modèle nous informe que le poumon est richement vascularisé.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BCE2D8B-9F62-7A22-2E0B-C4FCA63DD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6643" y="286603"/>
            <a:ext cx="5178713" cy="542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9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7502B8-52BD-3DF5-751A-A415907AF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2357" y="535984"/>
            <a:ext cx="9168246" cy="558238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25B786-5670-52EA-5CE7-81F65CD95D5F}"/>
              </a:ext>
            </a:extLst>
          </p:cNvPr>
          <p:cNvSpPr/>
          <p:nvPr/>
        </p:nvSpPr>
        <p:spPr>
          <a:xfrm>
            <a:off x="2092036" y="2576945"/>
            <a:ext cx="2105891" cy="235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F4B666-72EE-04E1-CE3C-9D106EC927D6}"/>
              </a:ext>
            </a:extLst>
          </p:cNvPr>
          <p:cNvSpPr/>
          <p:nvPr/>
        </p:nvSpPr>
        <p:spPr>
          <a:xfrm>
            <a:off x="2092036" y="3154780"/>
            <a:ext cx="2105891" cy="235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FFA2CB-5DAA-8A3C-578F-B2FE57B854BE}"/>
              </a:ext>
            </a:extLst>
          </p:cNvPr>
          <p:cNvSpPr/>
          <p:nvPr/>
        </p:nvSpPr>
        <p:spPr>
          <a:xfrm>
            <a:off x="8409709" y="3037016"/>
            <a:ext cx="2105891" cy="235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820DD2-71B3-B5A7-BFC7-F60A9AB88B93}"/>
              </a:ext>
            </a:extLst>
          </p:cNvPr>
          <p:cNvSpPr/>
          <p:nvPr/>
        </p:nvSpPr>
        <p:spPr>
          <a:xfrm>
            <a:off x="4710545" y="4045527"/>
            <a:ext cx="969819" cy="249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6F4BFF-511B-F546-5C82-E093C8EA7B3F}"/>
              </a:ext>
            </a:extLst>
          </p:cNvPr>
          <p:cNvSpPr/>
          <p:nvPr/>
        </p:nvSpPr>
        <p:spPr>
          <a:xfrm>
            <a:off x="3851563" y="4308762"/>
            <a:ext cx="2382982" cy="249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4E2681-A578-B622-640A-A4F9CA0F1EDD}"/>
              </a:ext>
            </a:extLst>
          </p:cNvPr>
          <p:cNvSpPr/>
          <p:nvPr/>
        </p:nvSpPr>
        <p:spPr>
          <a:xfrm>
            <a:off x="6802580" y="4558143"/>
            <a:ext cx="2521529" cy="562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64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DSCN2013">
            <a:extLst>
              <a:ext uri="{FF2B5EF4-FFF2-40B4-BE49-F238E27FC236}">
                <a16:creationId xmlns:a16="http://schemas.microsoft.com/office/drawing/2014/main" id="{60134ECA-3FEA-E9D0-A679-74BF55FAF0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6663" y="634820"/>
            <a:ext cx="6938673" cy="5204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0651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">
            <a:extLst>
              <a:ext uri="{FF2B5EF4-FFF2-40B4-BE49-F238E27FC236}">
                <a16:creationId xmlns:a16="http://schemas.microsoft.com/office/drawing/2014/main" id="{2F30F011-241D-D96C-11D1-103FDCA8741E}"/>
              </a:ext>
            </a:extLst>
          </p:cNvPr>
          <p:cNvSpPr txBox="1"/>
          <p:nvPr/>
        </p:nvSpPr>
        <p:spPr>
          <a:xfrm>
            <a:off x="1740024" y="2564904"/>
            <a:ext cx="2483768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800" b="1" dirty="0"/>
              <a:t>La trachée est un tube formé  d’anneaux</a:t>
            </a:r>
          </a:p>
          <a:p>
            <a:r>
              <a:rPr lang="fr-FR" sz="2800" b="1" dirty="0"/>
              <a:t>de cartilage rigides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8BE964-0C76-AD90-7B71-02FBECD2E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189602"/>
            <a:ext cx="6120680" cy="518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FC76A1E3-9983-2B5D-838B-DF29BE6383E6}"/>
              </a:ext>
            </a:extLst>
          </p:cNvPr>
          <p:cNvSpPr txBox="1"/>
          <p:nvPr/>
        </p:nvSpPr>
        <p:spPr>
          <a:xfrm>
            <a:off x="5113389" y="5543058"/>
            <a:ext cx="4867189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Trachée du mouton</a:t>
            </a:r>
          </a:p>
        </p:txBody>
      </p:sp>
    </p:spTree>
    <p:extLst>
      <p:ext uri="{BB962C8B-B14F-4D97-AF65-F5344CB8AC3E}">
        <p14:creationId xmlns:p14="http://schemas.microsoft.com/office/powerpoint/2010/main" val="395511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600" dirty="0">
                <a:latin typeface="Calibri" panose="020F0502020204030204" pitchFamily="34" charset="0"/>
                <a:cs typeface="Calibri" panose="020F0502020204030204" pitchFamily="34" charset="0"/>
              </a:rPr>
              <a:t>les caractéristiques  de l’appareil respiratoire qui favorisent les échanges gazeux respiratoires sont :</a:t>
            </a:r>
          </a:p>
          <a:p>
            <a:pPr algn="just">
              <a:buClr>
                <a:schemeClr val="tx1"/>
              </a:buClr>
              <a:buFont typeface="Calibri" panose="020F0502020204030204" pitchFamily="34" charset="0"/>
              <a:buChar char="-"/>
            </a:pPr>
            <a:r>
              <a:rPr lang="fr-FR" sz="3000" b="1" dirty="0">
                <a:latin typeface="Calibri" panose="020F0502020204030204" pitchFamily="34" charset="0"/>
                <a:cs typeface="Calibri" panose="020F0502020204030204" pitchFamily="34" charset="0"/>
              </a:rPr>
              <a:t> Un grand nombre d’alvéoles pulmonaires augmentant la surface d’échange entre le sang et l’air.</a:t>
            </a:r>
          </a:p>
          <a:p>
            <a:pPr algn="just">
              <a:buClr>
                <a:schemeClr val="tx1"/>
              </a:buClr>
              <a:buFont typeface="Calibri" panose="020F0502020204030204" pitchFamily="34" charset="0"/>
              <a:buChar char="-"/>
            </a:pPr>
            <a:r>
              <a:rPr lang="fr-FR" sz="3000" b="1" dirty="0">
                <a:latin typeface="Calibri" panose="020F0502020204030204" pitchFamily="34" charset="0"/>
                <a:cs typeface="Calibri" panose="020F0502020204030204" pitchFamily="34" charset="0"/>
              </a:rPr>
              <a:t> Une paroi très fine facilitant le passage des gaz respiratoires.</a:t>
            </a:r>
          </a:p>
          <a:p>
            <a:pPr algn="just">
              <a:buClr>
                <a:schemeClr val="tx1"/>
              </a:buClr>
              <a:buFont typeface="Calibri" panose="020F0502020204030204" pitchFamily="34" charset="0"/>
              <a:buChar char="-"/>
            </a:pPr>
            <a:r>
              <a:rPr lang="fr-FR" sz="3000" b="1" dirty="0">
                <a:latin typeface="Calibri" panose="020F0502020204030204" pitchFamily="34" charset="0"/>
                <a:cs typeface="Calibri" panose="020F0502020204030204" pitchFamily="34" charset="0"/>
              </a:rPr>
              <a:t> Un réseau de capillaires sanguin.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FC2222-DED4-019A-9832-8A11581C8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Conclusion:</a:t>
            </a:r>
          </a:p>
        </p:txBody>
      </p:sp>
    </p:spTree>
    <p:extLst>
      <p:ext uri="{BB962C8B-B14F-4D97-AF65-F5344CB8AC3E}">
        <p14:creationId xmlns:p14="http://schemas.microsoft.com/office/powerpoint/2010/main" val="2180378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803563"/>
            <a:ext cx="10734305" cy="84241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3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II) Le mécanisme des échanges gazeux respiratoires 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00FC2-7862-03F1-F09B-A1F5EE0F1449}"/>
              </a:ext>
            </a:extLst>
          </p:cNvPr>
          <p:cNvSpPr txBox="1"/>
          <p:nvPr/>
        </p:nvSpPr>
        <p:spPr>
          <a:xfrm>
            <a:off x="1208313" y="1888217"/>
            <a:ext cx="99861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AutoNum type="arabicParenR"/>
            </a:pPr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solidFill>
                  <a:srgbClr val="00602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Le principe de la diffusion des gazes :</a:t>
            </a:r>
          </a:p>
          <a:p>
            <a:pPr marL="742950" indent="-742950">
              <a:buAutoNum type="arabicParenR"/>
            </a:pPr>
            <a:endParaRPr kumimoji="0" lang="fr-FR" sz="3600" b="1" i="0" u="none" strike="noStrike" kern="1200" cap="none" spc="-50" normalizeH="0" baseline="0" noProof="0" dirty="0">
              <a:ln>
                <a:noFill/>
              </a:ln>
              <a:solidFill>
                <a:srgbClr val="00602B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  <a:p>
            <a:r>
              <a:rPr lang="fr-FR" sz="3600" spc="-50" dirty="0">
                <a:latin typeface="Calibri" panose="020F0502020204030204"/>
                <a:ea typeface="+mj-ea"/>
                <a:cs typeface="+mj-cs"/>
              </a:rPr>
              <a:t>Un gaz diffus du milieu où sa pression est </a:t>
            </a:r>
            <a:r>
              <a:rPr lang="fr-FR" sz="3600" b="1" spc="-50" dirty="0">
                <a:solidFill>
                  <a:srgbClr val="FF0000"/>
                </a:solidFill>
                <a:latin typeface="Calibri" panose="020F0502020204030204"/>
                <a:ea typeface="+mj-ea"/>
                <a:cs typeface="+mj-cs"/>
              </a:rPr>
              <a:t>élevée</a:t>
            </a:r>
            <a:r>
              <a:rPr lang="fr-FR" sz="3600" spc="-50" dirty="0">
                <a:latin typeface="Calibri" panose="020F0502020204030204"/>
                <a:ea typeface="+mj-ea"/>
                <a:cs typeface="+mj-cs"/>
              </a:rPr>
              <a:t> vers le milieu de </a:t>
            </a:r>
            <a:r>
              <a:rPr lang="fr-FR" sz="3600" b="1" spc="-50" dirty="0">
                <a:solidFill>
                  <a:srgbClr val="FF0000"/>
                </a:solidFill>
                <a:latin typeface="Calibri" panose="020F0502020204030204"/>
                <a:ea typeface="+mj-ea"/>
                <a:cs typeface="+mj-cs"/>
              </a:rPr>
              <a:t>faible</a:t>
            </a:r>
            <a:r>
              <a:rPr lang="fr-FR" sz="3600" spc="-50" dirty="0">
                <a:latin typeface="Calibri" panose="020F0502020204030204"/>
                <a:ea typeface="+mj-ea"/>
                <a:cs typeface="+mj-cs"/>
              </a:rPr>
              <a:t> pression jusqu’à ce que les deux pressions deviennent </a:t>
            </a:r>
            <a:r>
              <a:rPr lang="fr-FR" sz="3600" b="1" spc="-50" dirty="0">
                <a:solidFill>
                  <a:srgbClr val="FF0000"/>
                </a:solidFill>
                <a:latin typeface="Calibri" panose="020F0502020204030204"/>
                <a:ea typeface="+mj-ea"/>
                <a:cs typeface="+mj-cs"/>
              </a:rPr>
              <a:t>égales</a:t>
            </a:r>
            <a:r>
              <a:rPr lang="fr-FR" sz="3600" spc="-50" dirty="0">
                <a:latin typeface="Calibri" panose="020F0502020204030204"/>
                <a:ea typeface="+mj-ea"/>
                <a:cs typeface="+mj-cs"/>
              </a:rPr>
              <a:t>.</a:t>
            </a:r>
          </a:p>
          <a:p>
            <a:endParaRPr lang="fr-FR" sz="3600" b="1" spc="-50" dirty="0">
              <a:solidFill>
                <a:srgbClr val="00602B"/>
              </a:solidFill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94030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es concentrations en O2 et en CO2 sont différentes de chaque côté de la membrane perméable.">
            <a:extLst>
              <a:ext uri="{FF2B5EF4-FFF2-40B4-BE49-F238E27FC236}">
                <a16:creationId xmlns:a16="http://schemas.microsoft.com/office/drawing/2014/main" id="{53830DFB-C2ED-A08D-9712-885706A59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3728" y="643467"/>
            <a:ext cx="5222873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614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avantage de particules de O2 se dirigent vers la gauche et davantage de particules de CO2 se dirigent vers la droite.">
            <a:extLst>
              <a:ext uri="{FF2B5EF4-FFF2-40B4-BE49-F238E27FC236}">
                <a16:creationId xmlns:a16="http://schemas.microsoft.com/office/drawing/2014/main" id="{A478759E-5593-F8F8-3741-6F7DBB2DB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3728" y="643467"/>
            <a:ext cx="5222873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087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es concentrations en O2 et en CO2 sont semblables de chaque côté de la membrane perméable.">
            <a:extLst>
              <a:ext uri="{FF2B5EF4-FFF2-40B4-BE49-F238E27FC236}">
                <a16:creationId xmlns:a16="http://schemas.microsoft.com/office/drawing/2014/main" id="{2BD6178C-C6BF-1532-1443-BA0004B94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3728" y="643466"/>
            <a:ext cx="5222873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548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es échanges gazeux pulmonaires entre une alvéole et un capillaire sanguin">
            <a:extLst>
              <a:ext uri="{FF2B5EF4-FFF2-40B4-BE49-F238E27FC236}">
                <a16:creationId xmlns:a16="http://schemas.microsoft.com/office/drawing/2014/main" id="{33DC4C94-3FD0-A82F-9295-E9232676F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9628" y="643467"/>
            <a:ext cx="8192743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66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00FC2-7862-03F1-F09B-A1F5EE0F1449}"/>
              </a:ext>
            </a:extLst>
          </p:cNvPr>
          <p:cNvSpPr txBox="1"/>
          <p:nvPr/>
        </p:nvSpPr>
        <p:spPr>
          <a:xfrm>
            <a:off x="1208313" y="2128849"/>
            <a:ext cx="9986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solidFill>
                  <a:srgbClr val="00602B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2) </a:t>
            </a:r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solidFill>
                  <a:srgbClr val="00602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Les échanges gazeux entre le sang et les alvéoles pulmonaires : </a:t>
            </a:r>
            <a:r>
              <a:rPr kumimoji="0" lang="ar-MA" sz="3600" b="1" i="0" u="none" strike="noStrike" kern="1200" cap="none" spc="-50" normalizeH="0" baseline="0" noProof="0" dirty="0">
                <a:ln>
                  <a:noFill/>
                </a:ln>
                <a:solidFill>
                  <a:srgbClr val="00602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التبادلات الغازية بين الدم والأسناخ الرئوية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4548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E378ECD-5041-BCED-4EDE-343C51661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710" y="2052643"/>
            <a:ext cx="3072200" cy="369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4A75F6BD-0595-4D91-2B2D-C3E035C18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111" y="3476589"/>
            <a:ext cx="6900863" cy="316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922FB8-2D4D-3522-4CA5-3AC0A0037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124" y="1552277"/>
            <a:ext cx="3349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81019E-8F16-3919-CB53-6AC0696C9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519" y="1679954"/>
            <a:ext cx="3349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34C1F27D-C0A4-CF17-A27E-3295C0A5B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312" y="1456071"/>
            <a:ext cx="3349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Connecteur droit avec flèche 7">
            <a:extLst>
              <a:ext uri="{FF2B5EF4-FFF2-40B4-BE49-F238E27FC236}">
                <a16:creationId xmlns:a16="http://schemas.microsoft.com/office/drawing/2014/main" id="{F5D53FB8-1E01-0B48-F458-F59988D38ACC}"/>
              </a:ext>
            </a:extLst>
          </p:cNvPr>
          <p:cNvCxnSpPr/>
          <p:nvPr/>
        </p:nvCxnSpPr>
        <p:spPr>
          <a:xfrm flipH="1">
            <a:off x="6270382" y="2484690"/>
            <a:ext cx="2210769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avec flèche 8">
            <a:extLst>
              <a:ext uri="{FF2B5EF4-FFF2-40B4-BE49-F238E27FC236}">
                <a16:creationId xmlns:a16="http://schemas.microsoft.com/office/drawing/2014/main" id="{613841A3-B3CE-BF7C-CB6D-9B2352D7EF88}"/>
              </a:ext>
            </a:extLst>
          </p:cNvPr>
          <p:cNvCxnSpPr/>
          <p:nvPr/>
        </p:nvCxnSpPr>
        <p:spPr>
          <a:xfrm flipH="1">
            <a:off x="8286451" y="4814706"/>
            <a:ext cx="89982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ZoneTexte 9">
            <a:extLst>
              <a:ext uri="{FF2B5EF4-FFF2-40B4-BE49-F238E27FC236}">
                <a16:creationId xmlns:a16="http://schemas.microsoft.com/office/drawing/2014/main" id="{0EBEEFFB-3109-DBA3-36B2-62558436184D}"/>
              </a:ext>
            </a:extLst>
          </p:cNvPr>
          <p:cNvSpPr txBox="1"/>
          <p:nvPr/>
        </p:nvSpPr>
        <p:spPr>
          <a:xfrm>
            <a:off x="8729879" y="2249424"/>
            <a:ext cx="2682209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prstClr val="white"/>
                </a:solidFill>
              </a:rPr>
              <a:t>Alvéole Pulmonaire</a:t>
            </a:r>
          </a:p>
        </p:txBody>
      </p:sp>
      <p:sp>
        <p:nvSpPr>
          <p:cNvPr id="12" name="ZoneTexte 10">
            <a:extLst>
              <a:ext uri="{FF2B5EF4-FFF2-40B4-BE49-F238E27FC236}">
                <a16:creationId xmlns:a16="http://schemas.microsoft.com/office/drawing/2014/main" id="{C4C8DFC7-CB57-94AD-888F-31ADCC487A7C}"/>
              </a:ext>
            </a:extLst>
          </p:cNvPr>
          <p:cNvSpPr txBox="1"/>
          <p:nvPr/>
        </p:nvSpPr>
        <p:spPr>
          <a:xfrm>
            <a:off x="9186272" y="4582185"/>
            <a:ext cx="2441438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prstClr val="white"/>
                </a:solidFill>
              </a:rPr>
              <a:t>Capillaire sanguin</a:t>
            </a:r>
          </a:p>
        </p:txBody>
      </p:sp>
      <p:sp>
        <p:nvSpPr>
          <p:cNvPr id="13" name="ZoneTexte 11">
            <a:extLst>
              <a:ext uri="{FF2B5EF4-FFF2-40B4-BE49-F238E27FC236}">
                <a16:creationId xmlns:a16="http://schemas.microsoft.com/office/drawing/2014/main" id="{3B089A0F-05B7-CA16-FE8E-D9BFF124B8D6}"/>
              </a:ext>
            </a:extLst>
          </p:cNvPr>
          <p:cNvSpPr txBox="1"/>
          <p:nvPr/>
        </p:nvSpPr>
        <p:spPr>
          <a:xfrm>
            <a:off x="5322499" y="914096"/>
            <a:ext cx="1156086" cy="461665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prstClr val="white"/>
                </a:solidFill>
              </a:rPr>
              <a:t> Gaz O2</a:t>
            </a:r>
          </a:p>
        </p:txBody>
      </p:sp>
      <p:sp>
        <p:nvSpPr>
          <p:cNvPr id="14" name="ZoneTexte 12">
            <a:extLst>
              <a:ext uri="{FF2B5EF4-FFF2-40B4-BE49-F238E27FC236}">
                <a16:creationId xmlns:a16="http://schemas.microsoft.com/office/drawing/2014/main" id="{3673FC2B-14D2-336C-86BF-19C34056184A}"/>
              </a:ext>
            </a:extLst>
          </p:cNvPr>
          <p:cNvSpPr txBox="1"/>
          <p:nvPr/>
        </p:nvSpPr>
        <p:spPr>
          <a:xfrm>
            <a:off x="9603488" y="3031707"/>
            <a:ext cx="2368065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Sang allant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Vers les organes riche en O2</a:t>
            </a:r>
          </a:p>
        </p:txBody>
      </p:sp>
      <p:sp>
        <p:nvSpPr>
          <p:cNvPr id="15" name="Flèche droite 13">
            <a:extLst>
              <a:ext uri="{FF2B5EF4-FFF2-40B4-BE49-F238E27FC236}">
                <a16:creationId xmlns:a16="http://schemas.microsoft.com/office/drawing/2014/main" id="{CBB82EE6-C6FC-F381-8402-3E3CE61DA623}"/>
              </a:ext>
            </a:extLst>
          </p:cNvPr>
          <p:cNvSpPr/>
          <p:nvPr/>
        </p:nvSpPr>
        <p:spPr>
          <a:xfrm rot="19488528">
            <a:off x="8028299" y="3763217"/>
            <a:ext cx="1679108" cy="36338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6" name="Text Box 63">
            <a:extLst>
              <a:ext uri="{FF2B5EF4-FFF2-40B4-BE49-F238E27FC236}">
                <a16:creationId xmlns:a16="http://schemas.microsoft.com/office/drawing/2014/main" id="{E735C976-2BAB-7D96-77FA-A9B2DB964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606" y="2023393"/>
            <a:ext cx="228408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r-FR" altLang="fr-FR" sz="2400" b="1" dirty="0">
                <a:solidFill>
                  <a:srgbClr val="002060"/>
                </a:solidFill>
                <a:latin typeface="Times New Roman" pitchFamily="18" charset="0"/>
              </a:rPr>
              <a:t>Sang venant de l’organe riche </a:t>
            </a:r>
            <a:r>
              <a:rPr lang="fr-FR" sz="2000" b="1" dirty="0">
                <a:solidFill>
                  <a:srgbClr val="003300"/>
                </a:solidFill>
                <a:latin typeface="ArialUnicodeMS"/>
                <a:ea typeface="Calibri"/>
                <a:cs typeface="ArialUnicodeMS"/>
              </a:rPr>
              <a:t>CO</a:t>
            </a:r>
            <a:r>
              <a:rPr lang="fr-FR" sz="2000" b="1" dirty="0">
                <a:solidFill>
                  <a:srgbClr val="003300"/>
                </a:solidFill>
                <a:latin typeface="ArialUnicodeMS,Bold"/>
                <a:ea typeface="Calibri"/>
                <a:cs typeface="ArialUnicodeMS,Bold"/>
              </a:rPr>
              <a:t>2</a:t>
            </a:r>
            <a:r>
              <a:rPr lang="ar-SA" altLang="fr-FR" sz="2400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fr-FR" altLang="fr-FR" sz="24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7" name="Flèche droite 15">
            <a:extLst>
              <a:ext uri="{FF2B5EF4-FFF2-40B4-BE49-F238E27FC236}">
                <a16:creationId xmlns:a16="http://schemas.microsoft.com/office/drawing/2014/main" id="{E79B1CEA-50B2-1D22-A5EA-59D20E4D1249}"/>
              </a:ext>
            </a:extLst>
          </p:cNvPr>
          <p:cNvSpPr/>
          <p:nvPr/>
        </p:nvSpPr>
        <p:spPr>
          <a:xfrm rot="1738663">
            <a:off x="1778654" y="3530812"/>
            <a:ext cx="1342913" cy="340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839EE86E-AE21-D099-CB81-E3A73CA119C5}"/>
              </a:ext>
            </a:extLst>
          </p:cNvPr>
          <p:cNvSpPr/>
          <p:nvPr/>
        </p:nvSpPr>
        <p:spPr>
          <a:xfrm>
            <a:off x="3185048" y="4048094"/>
            <a:ext cx="114300" cy="14922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9" name="Organigramme : Connecteur 19">
            <a:extLst>
              <a:ext uri="{FF2B5EF4-FFF2-40B4-BE49-F238E27FC236}">
                <a16:creationId xmlns:a16="http://schemas.microsoft.com/office/drawing/2014/main" id="{EF6F09E3-43A2-922B-A2B9-EB23E888EE2A}"/>
              </a:ext>
            </a:extLst>
          </p:cNvPr>
          <p:cNvSpPr/>
          <p:nvPr/>
        </p:nvSpPr>
        <p:spPr>
          <a:xfrm>
            <a:off x="3425902" y="4151701"/>
            <a:ext cx="114300" cy="14922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0" name="Organigramme : Connecteur 20">
            <a:extLst>
              <a:ext uri="{FF2B5EF4-FFF2-40B4-BE49-F238E27FC236}">
                <a16:creationId xmlns:a16="http://schemas.microsoft.com/office/drawing/2014/main" id="{F0213C90-5B26-3E2F-5EB2-B7A3400F89EB}"/>
              </a:ext>
            </a:extLst>
          </p:cNvPr>
          <p:cNvSpPr/>
          <p:nvPr/>
        </p:nvSpPr>
        <p:spPr>
          <a:xfrm>
            <a:off x="3722837" y="4309210"/>
            <a:ext cx="114300" cy="14922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1" name="ZoneTexte 4">
            <a:extLst>
              <a:ext uri="{FF2B5EF4-FFF2-40B4-BE49-F238E27FC236}">
                <a16:creationId xmlns:a16="http://schemas.microsoft.com/office/drawing/2014/main" id="{D8180A3A-4DD7-045B-6059-897A5FC6292A}"/>
              </a:ext>
            </a:extLst>
          </p:cNvPr>
          <p:cNvSpPr txBox="1"/>
          <p:nvPr/>
        </p:nvSpPr>
        <p:spPr>
          <a:xfrm>
            <a:off x="181583" y="231715"/>
            <a:ext cx="1182883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Mécanisme  des  échanges  gazeux  respiratoires  au niveau des  alvéoles  pulmonaires :</a:t>
            </a:r>
          </a:p>
        </p:txBody>
      </p:sp>
      <p:sp>
        <p:nvSpPr>
          <p:cNvPr id="22" name="ZoneTexte 18">
            <a:extLst>
              <a:ext uri="{FF2B5EF4-FFF2-40B4-BE49-F238E27FC236}">
                <a16:creationId xmlns:a16="http://schemas.microsoft.com/office/drawing/2014/main" id="{8F8A7D0A-097C-74E2-D790-AF956DC6F2F5}"/>
              </a:ext>
            </a:extLst>
          </p:cNvPr>
          <p:cNvSpPr txBox="1"/>
          <p:nvPr/>
        </p:nvSpPr>
        <p:spPr>
          <a:xfrm>
            <a:off x="5633605" y="6016352"/>
            <a:ext cx="991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Le sang</a:t>
            </a:r>
          </a:p>
        </p:txBody>
      </p:sp>
      <p:sp>
        <p:nvSpPr>
          <p:cNvPr id="23" name="ZoneTexte 21">
            <a:extLst>
              <a:ext uri="{FF2B5EF4-FFF2-40B4-BE49-F238E27FC236}">
                <a16:creationId xmlns:a16="http://schemas.microsoft.com/office/drawing/2014/main" id="{041B8BCD-401E-AD0F-34BD-36AD2FE6E92A}"/>
              </a:ext>
            </a:extLst>
          </p:cNvPr>
          <p:cNvSpPr txBox="1"/>
          <p:nvPr/>
        </p:nvSpPr>
        <p:spPr>
          <a:xfrm>
            <a:off x="5135197" y="3930904"/>
            <a:ext cx="1890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L’alvéole pulmonaire</a:t>
            </a:r>
          </a:p>
        </p:txBody>
      </p:sp>
      <p:sp>
        <p:nvSpPr>
          <p:cNvPr id="24" name="ZoneTexte 11">
            <a:extLst>
              <a:ext uri="{FF2B5EF4-FFF2-40B4-BE49-F238E27FC236}">
                <a16:creationId xmlns:a16="http://schemas.microsoft.com/office/drawing/2014/main" id="{861DF59D-C39D-29CA-7139-759791CCBDDC}"/>
              </a:ext>
            </a:extLst>
          </p:cNvPr>
          <p:cNvSpPr txBox="1"/>
          <p:nvPr/>
        </p:nvSpPr>
        <p:spPr>
          <a:xfrm>
            <a:off x="1041511" y="4233948"/>
            <a:ext cx="1317348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prstClr val="white"/>
                </a:solidFill>
              </a:rPr>
              <a:t> Gaz CO2</a:t>
            </a:r>
          </a:p>
        </p:txBody>
      </p:sp>
    </p:spTree>
    <p:extLst>
      <p:ext uri="{BB962C8B-B14F-4D97-AF65-F5344CB8AC3E}">
        <p14:creationId xmlns:p14="http://schemas.microsoft.com/office/powerpoint/2010/main" val="181909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0"/>
                            </p:stCondLst>
                            <p:childTnLst>
                              <p:par>
                                <p:cTn id="4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500"/>
                            </p:stCondLst>
                            <p:childTnLst>
                              <p:par>
                                <p:cTn id="5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7" presetClass="path" presetSubtype="0" repeatCount="indefinite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1823 -0.0007 L -0.01719 0.43588 C -0.03841 0.71458 0.07865 0.55579 0.10404 0.55579 C 0.11471 0.5375 0.17565 0.51435 0.1918 0.41944 L 0.38138 0.27083 " pathEditMode="relative" rAng="0" ptsTypes="AAAAA">
                                      <p:cBhvr>
                                        <p:cTn id="6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96" y="3006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8" presetClass="entr" presetSubtype="3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2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200"/>
                            </p:stCondLst>
                            <p:childTnLst>
                              <p:par>
                                <p:cTn id="78" presetID="3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0.06706 0.44977 C 0.08112 0.55116 0.10208 0.60579 0.12396 0.60579 C 0.14896 0.60579 0.19049 0.59491 0.20456 0.49352 L 0.41979 0.25903 " pathEditMode="relative" rAng="0" ptsTypes="AAAAA"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90" y="3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200"/>
                            </p:stCondLst>
                            <p:childTnLst>
                              <p:par>
                                <p:cTn id="81" presetID="37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0.00742 0.63889 C 0.02148 0.73565 0.10208 0.57801 0.12395 0.57801 C 0.14895 0.57801 0.19948 0.55393 0.21354 0.45718 L 0.42408 0.28727 " pathEditMode="relative" rAng="0" ptsTypes="AAAAA">
                                      <p:cBhvr>
                                        <p:cTn id="8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98" y="33495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-0.00404 0.48264 C 0.01003 0.58125 0.08086 0.58264 0.10273 0.58264 C 0.12773 0.58264 0.16888 0.53426 0.18294 0.43588 L 0.34362 0.26296 L 0.36185 0.24745 " pathEditMode="relative" rAng="0" ptsTypes="AAAAAA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91" y="2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3200"/>
                            </p:stCondLst>
                            <p:childTnLst>
                              <p:par>
                                <p:cTn id="8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700"/>
                            </p:stCondLst>
                            <p:childTnLst>
                              <p:par>
                                <p:cTn id="9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4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8" presetClass="entr" presetSubtype="6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700"/>
                            </p:stCondLst>
                            <p:childTnLst>
                              <p:par>
                                <p:cTn id="10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6200"/>
                            </p:stCondLst>
                            <p:childTnLst>
                              <p:par>
                                <p:cTn id="10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6700"/>
                            </p:stCondLst>
                            <p:childTnLst>
                              <p:par>
                                <p:cTn id="1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200"/>
                            </p:stCondLst>
                            <p:childTnLst>
                              <p:par>
                                <p:cTn id="116" presetID="37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11 -0.00718 L 0.0358 0.06065 C 0.04635 0.07593 0.0625 0.08449 0.07916 0.08449 C 0.0983 0.08449 0.21562 0.30347 0.2263 0.28819 L 0.21185 -0.33866 " pathEditMode="relative" rAng="0" ptsTypes="AAAAA">
                                      <p:cBhvr>
                                        <p:cTn id="1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70" y="-1782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37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55 0.02454 L 0.02213 0.07848 C 0.03372 0.09028 0.05052 0.13149 0.06849 0.13149 C 0.08893 0.13149 0.21002 0.3551 0.22148 0.34329 L 0.2362 -0.31574 " pathEditMode="relative" rAng="0" ptsTypes="AAAAA">
                                      <p:cBhvr>
                                        <p:cTn id="1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-1065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7" presetClass="path" presetSubtype="0" repeatCount="indefinite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2344 0.01782 L 0.03033 0.05694 C 0.04153 0.06551 0.05872 0.11528 0.0763 0.11528 C 0.09635 0.11528 0.2789 0.35949 0.29023 0.35092 L 0.25599 -0.3007 " pathEditMode="relative" rAng="0" ptsTypes="AAAAA">
                                      <p:cBhvr>
                                        <p:cTn id="1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77" y="718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1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9400"/>
                            </p:stCondLst>
                            <p:childTnLst>
                              <p:par>
                                <p:cTn id="12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9900"/>
                            </p:stCondLst>
                            <p:childTnLst>
                              <p:par>
                                <p:cTn id="13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build="allAtOnce" animBg="1"/>
      <p:bldP spid="13" grpId="1" build="allAtOnce" animBg="1"/>
      <p:bldP spid="14" grpId="0" animBg="1"/>
      <p:bldP spid="15" grpId="0" animBg="1"/>
      <p:bldP spid="16" grpId="0" animBg="1"/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4" grpId="0" build="allAtOnce" animBg="1"/>
      <p:bldP spid="24" grpId="1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352949"/>
            <a:ext cx="107343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0602B"/>
                </a:solidFill>
                <a:latin typeface="+mn-lt"/>
              </a:rPr>
              <a:t>2) </a:t>
            </a:r>
            <a:r>
              <a:rPr lang="fr-FR" sz="36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échanges gazeux entre le sang et les alvéoles pulmonaires : </a:t>
            </a:r>
            <a:r>
              <a:rPr lang="ar-MA" sz="36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التبادلات الغازية بين الدم والأسناخ الرئوية</a:t>
            </a:r>
            <a:endParaRPr lang="fr-FR" sz="3600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D334BE-8FB1-24E7-F29D-300202276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449" y="2090959"/>
            <a:ext cx="8945101" cy="401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58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97530"/>
            <a:ext cx="10124705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Comparaison</a:t>
            </a:r>
            <a:r>
              <a:rPr lang="en-US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</a:t>
            </a:r>
            <a:endParaRPr lang="fr-FR" sz="4000" b="1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2" y="2145079"/>
            <a:ext cx="10415651" cy="3909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La PO2 du sang entrant dans l’alvéole (5,3 </a:t>
            </a:r>
            <a:r>
              <a:rPr lang="fr-FR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kpal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) est </a:t>
            </a:r>
            <a:r>
              <a:rPr lang="fr-FR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inférieure 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à la PO2 de l’air dans l’alvéole (13,3 </a:t>
            </a:r>
            <a:r>
              <a:rPr lang="fr-FR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kpal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b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- La PCO2 du sang entrant dans l’alvéole (6, 1 </a:t>
            </a:r>
            <a:r>
              <a:rPr lang="fr-FR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kpal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) est </a:t>
            </a:r>
            <a:r>
              <a:rPr lang="fr-FR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supérieure 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à celle de l’air alvéolaire (5, 3 </a:t>
            </a:r>
            <a:r>
              <a:rPr lang="fr-FR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kpal</a:t>
            </a:r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9EBABA-3F41-C5BE-3A2E-FAF7E286F5BA}"/>
              </a:ext>
            </a:extLst>
          </p:cNvPr>
          <p:cNvSpPr txBox="1"/>
          <p:nvPr/>
        </p:nvSpPr>
        <p:spPr>
          <a:xfrm>
            <a:off x="1898072" y="2706610"/>
            <a:ext cx="21336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……………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851C07-8134-B8C9-2E28-A6875F0DB09F}"/>
              </a:ext>
            </a:extLst>
          </p:cNvPr>
          <p:cNvSpPr txBox="1"/>
          <p:nvPr/>
        </p:nvSpPr>
        <p:spPr>
          <a:xfrm>
            <a:off x="1787235" y="4380523"/>
            <a:ext cx="236912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……………</a:t>
            </a:r>
            <a:endParaRPr lang="fr-F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23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D506DA-33A0-91E7-96D4-69F55322AB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713" y="665019"/>
            <a:ext cx="9014869" cy="5317115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8F2AC27-35EC-740D-8AD8-63DB9D89EF9E}"/>
              </a:ext>
            </a:extLst>
          </p:cNvPr>
          <p:cNvSpPr/>
          <p:nvPr/>
        </p:nvSpPr>
        <p:spPr>
          <a:xfrm>
            <a:off x="44334" y="1274618"/>
            <a:ext cx="8545484" cy="651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E4EBA7-5F90-F0AD-F825-BF9B3C9D8536}"/>
              </a:ext>
            </a:extLst>
          </p:cNvPr>
          <p:cNvSpPr/>
          <p:nvPr/>
        </p:nvSpPr>
        <p:spPr>
          <a:xfrm>
            <a:off x="126713" y="3088048"/>
            <a:ext cx="8463105" cy="651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3B8DF1-1430-A39C-3BAB-C0389CA4C764}"/>
              </a:ext>
            </a:extLst>
          </p:cNvPr>
          <p:cNvSpPr/>
          <p:nvPr/>
        </p:nvSpPr>
        <p:spPr>
          <a:xfrm>
            <a:off x="0" y="5029200"/>
            <a:ext cx="8769927" cy="952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70DC78-3AC7-0F6A-43BC-7BED172E9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570" y="1001240"/>
            <a:ext cx="5562024" cy="49046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417FEE-11AA-9652-5085-ABCA3EA3A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570" y="985870"/>
            <a:ext cx="5562024" cy="490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28101-03A2-8D0F-418E-C3BF392BD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Déduction 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40A336-D304-DD2E-F6E7-7164060FF6E9}"/>
              </a:ext>
            </a:extLst>
          </p:cNvPr>
          <p:cNvSpPr/>
          <p:nvPr/>
        </p:nvSpPr>
        <p:spPr>
          <a:xfrm>
            <a:off x="697470" y="2459286"/>
            <a:ext cx="11024276" cy="196451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On déduit </a:t>
            </a:r>
            <a:r>
              <a:rPr lang="ar-MA" sz="2800" dirty="0">
                <a:latin typeface="Calibri" panose="020F0502020204030204" pitchFamily="34" charset="0"/>
                <a:cs typeface="Calibri" panose="020F0502020204030204" pitchFamily="34" charset="0"/>
              </a:rPr>
              <a:t>نستنتج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 que les échanges gazeux pulmonaires  se font au niveau </a:t>
            </a:r>
            <a:r>
              <a:rPr lang="fr-FR" sz="2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 alvéoles pulmonaires 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grâce a </a:t>
            </a:r>
            <a:r>
              <a:rPr lang="fr-FR" sz="2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différence de pressions partielles 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des gaz: </a:t>
            </a:r>
            <a:r>
              <a:rPr lang="fr-FR" sz="2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PO2 et PCO2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7457DF30-E544-091A-2215-8956C2967A25}"/>
              </a:ext>
            </a:extLst>
          </p:cNvPr>
          <p:cNvSpPr txBox="1"/>
          <p:nvPr/>
        </p:nvSpPr>
        <p:spPr>
          <a:xfrm>
            <a:off x="780594" y="3319225"/>
            <a:ext cx="369442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D806F-A664-E8AA-A009-60D0DFEFDF6A}"/>
              </a:ext>
            </a:extLst>
          </p:cNvPr>
          <p:cNvSpPr/>
          <p:nvPr/>
        </p:nvSpPr>
        <p:spPr>
          <a:xfrm>
            <a:off x="5877174" y="5145724"/>
            <a:ext cx="3559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 alvéoles pulmonaires, 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5">
            <a:extLst>
              <a:ext uri="{FF2B5EF4-FFF2-40B4-BE49-F238E27FC236}">
                <a16:creationId xmlns:a16="http://schemas.microsoft.com/office/drawing/2014/main" id="{3779D07F-9869-9621-43B0-BA0DF42E6484}"/>
              </a:ext>
            </a:extLst>
          </p:cNvPr>
          <p:cNvSpPr txBox="1"/>
          <p:nvPr/>
        </p:nvSpPr>
        <p:spPr>
          <a:xfrm>
            <a:off x="5679956" y="3319225"/>
            <a:ext cx="538982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E1C214-5514-CA67-EE1D-718BEC92D22C}"/>
              </a:ext>
            </a:extLst>
          </p:cNvPr>
          <p:cNvSpPr/>
          <p:nvPr/>
        </p:nvSpPr>
        <p:spPr>
          <a:xfrm>
            <a:off x="1096185" y="5145724"/>
            <a:ext cx="4780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différence de pressions partielles,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35EBBD-92F8-ADE1-1940-5799FEBD0617}"/>
              </a:ext>
            </a:extLst>
          </p:cNvPr>
          <p:cNvSpPr/>
          <p:nvPr/>
        </p:nvSpPr>
        <p:spPr>
          <a:xfrm>
            <a:off x="9356341" y="5145724"/>
            <a:ext cx="1799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PO2 et PCO2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793B13-2D0E-ACCB-0224-5185DDC357A5}"/>
              </a:ext>
            </a:extLst>
          </p:cNvPr>
          <p:cNvSpPr txBox="1"/>
          <p:nvPr/>
        </p:nvSpPr>
        <p:spPr>
          <a:xfrm>
            <a:off x="1358414" y="3935723"/>
            <a:ext cx="216064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79545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352949"/>
            <a:ext cx="9986160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0602B"/>
                </a:solidFill>
                <a:latin typeface="+mn-lt"/>
              </a:rPr>
              <a:t>3) Les échanges gazeux au niveau des organes:</a:t>
            </a:r>
            <a:br>
              <a:rPr lang="fr-FR" sz="36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MA" sz="36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التبادلات الغازية على مستوى الأعضاء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2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830159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9079F26-7F57-9706-7EFA-DE5A87F39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233" y="1010300"/>
            <a:ext cx="10735533" cy="48374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18FB36-73E8-5DD6-6822-DFCC5FDDFE0F}"/>
              </a:ext>
            </a:extLst>
          </p:cNvPr>
          <p:cNvSpPr/>
          <p:nvPr/>
        </p:nvSpPr>
        <p:spPr>
          <a:xfrm>
            <a:off x="1330036" y="4184073"/>
            <a:ext cx="9393382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C74558-CB40-574D-A21C-830A1839B354}"/>
              </a:ext>
            </a:extLst>
          </p:cNvPr>
          <p:cNvSpPr/>
          <p:nvPr/>
        </p:nvSpPr>
        <p:spPr>
          <a:xfrm>
            <a:off x="1330036" y="5120641"/>
            <a:ext cx="9393382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29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046384-74C7-74F0-5CA7-E68F4B03E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540" y="706581"/>
            <a:ext cx="10918920" cy="5120843"/>
          </a:xfrm>
        </p:spPr>
      </p:pic>
    </p:spTree>
    <p:extLst>
      <p:ext uri="{BB962C8B-B14F-4D97-AF65-F5344CB8AC3E}">
        <p14:creationId xmlns:p14="http://schemas.microsoft.com/office/powerpoint/2010/main" val="5381543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DF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FA81AA-19FF-5690-451B-761844FE5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12" y="590079"/>
            <a:ext cx="11540477" cy="5279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E2BD71-BE43-ED36-9A69-A76BC3E46D7E}"/>
              </a:ext>
            </a:extLst>
          </p:cNvPr>
          <p:cNvSpPr/>
          <p:nvPr/>
        </p:nvSpPr>
        <p:spPr>
          <a:xfrm>
            <a:off x="2521526" y="961196"/>
            <a:ext cx="7315200" cy="258003"/>
          </a:xfrm>
          <a:prstGeom prst="rect">
            <a:avLst/>
          </a:prstGeom>
          <a:solidFill>
            <a:srgbClr val="FDF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28E6E4-3884-E9E1-9899-E6CED71A59E6}"/>
              </a:ext>
            </a:extLst>
          </p:cNvPr>
          <p:cNvSpPr/>
          <p:nvPr/>
        </p:nvSpPr>
        <p:spPr>
          <a:xfrm>
            <a:off x="4876800" y="1491671"/>
            <a:ext cx="5430982" cy="738911"/>
          </a:xfrm>
          <a:prstGeom prst="rect">
            <a:avLst/>
          </a:prstGeom>
          <a:solidFill>
            <a:srgbClr val="FDF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7201F8-F6E2-D5BA-33DE-1989BD74068E}"/>
              </a:ext>
            </a:extLst>
          </p:cNvPr>
          <p:cNvSpPr/>
          <p:nvPr/>
        </p:nvSpPr>
        <p:spPr>
          <a:xfrm>
            <a:off x="4876800" y="2120791"/>
            <a:ext cx="6428508" cy="738911"/>
          </a:xfrm>
          <a:prstGeom prst="rect">
            <a:avLst/>
          </a:prstGeom>
          <a:solidFill>
            <a:srgbClr val="FDF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E51AB9-49B7-48D9-9973-EECEBAC069D1}"/>
              </a:ext>
            </a:extLst>
          </p:cNvPr>
          <p:cNvSpPr/>
          <p:nvPr/>
        </p:nvSpPr>
        <p:spPr>
          <a:xfrm>
            <a:off x="2867891" y="2873557"/>
            <a:ext cx="7786254" cy="369455"/>
          </a:xfrm>
          <a:prstGeom prst="rect">
            <a:avLst/>
          </a:prstGeom>
          <a:solidFill>
            <a:srgbClr val="FDF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96BF1F-43CB-3C32-E7EA-9FA56C8029FC}"/>
              </a:ext>
            </a:extLst>
          </p:cNvPr>
          <p:cNvSpPr/>
          <p:nvPr/>
        </p:nvSpPr>
        <p:spPr>
          <a:xfrm>
            <a:off x="506471" y="3487959"/>
            <a:ext cx="11240018" cy="738911"/>
          </a:xfrm>
          <a:prstGeom prst="rect">
            <a:avLst/>
          </a:prstGeom>
          <a:solidFill>
            <a:srgbClr val="FDF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B51228-3C0E-9860-674E-035004880707}"/>
              </a:ext>
            </a:extLst>
          </p:cNvPr>
          <p:cNvSpPr/>
          <p:nvPr/>
        </p:nvSpPr>
        <p:spPr>
          <a:xfrm>
            <a:off x="362512" y="4516830"/>
            <a:ext cx="10942795" cy="1352264"/>
          </a:xfrm>
          <a:prstGeom prst="rect">
            <a:avLst/>
          </a:prstGeom>
          <a:solidFill>
            <a:srgbClr val="FDF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721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8FC701-7164-8EB9-5118-E81F092E455F}"/>
              </a:ext>
            </a:extLst>
          </p:cNvPr>
          <p:cNvSpPr/>
          <p:nvPr/>
        </p:nvSpPr>
        <p:spPr>
          <a:xfrm>
            <a:off x="499352" y="1778248"/>
            <a:ext cx="11167353" cy="397031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On déduit que les échanges gazeux au niveau de l’organe se font entre </a:t>
            </a: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cellules et le sang</a:t>
            </a: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grâce a la </a:t>
            </a: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différence de pressions partielles</a:t>
            </a:r>
            <a:r>
              <a:rPr lang="ar-MA" sz="3600" b="1" dirty="0">
                <a:latin typeface="Calibri" panose="020F0502020204030204" pitchFamily="34" charset="0"/>
                <a:cs typeface="Calibri" panose="020F0502020204030204" pitchFamily="34" charset="0"/>
              </a:rPr>
              <a:t>فارق الضغط الجزئي </a:t>
            </a: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des gaz: </a:t>
            </a: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PCO2</a:t>
            </a: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/>
            <a:endParaRPr lang="fr-F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Les cellules musculaires </a:t>
            </a: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absorbent  de l’O2 </a:t>
            </a: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rejettent  du CO2 </a:t>
            </a: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: on dit qu’elles  </a:t>
            </a:r>
            <a:r>
              <a:rPr lang="fr-F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respirent</a:t>
            </a:r>
            <a:r>
              <a:rPr lang="fr-F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388FC64A-51A5-652C-05AF-9BFD271C28DD}"/>
              </a:ext>
            </a:extLst>
          </p:cNvPr>
          <p:cNvSpPr txBox="1"/>
          <p:nvPr/>
        </p:nvSpPr>
        <p:spPr>
          <a:xfrm>
            <a:off x="499352" y="934829"/>
            <a:ext cx="212711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Déduction </a:t>
            </a:r>
          </a:p>
        </p:txBody>
      </p:sp>
    </p:spTree>
    <p:extLst>
      <p:ext uri="{BB962C8B-B14F-4D97-AF65-F5344CB8AC3E}">
        <p14:creationId xmlns:p14="http://schemas.microsoft.com/office/powerpoint/2010/main" val="1047176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352949"/>
            <a:ext cx="9986160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3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III) Les cellules produisent de l’énergie :</a:t>
            </a:r>
            <a:br>
              <a:rPr lang="fr-FR" sz="3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3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		</a:t>
            </a:r>
            <a:r>
              <a:rPr lang="ar-MA" sz="36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الخلايا تنتج الطاقة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2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232170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ED651EB-8650-1A48-4F20-EB5ED85122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1778" y="0"/>
            <a:ext cx="9928444" cy="5816787"/>
          </a:xfrm>
        </p:spPr>
      </p:pic>
    </p:spTree>
    <p:extLst>
      <p:ext uri="{BB962C8B-B14F-4D97-AF65-F5344CB8AC3E}">
        <p14:creationId xmlns:p14="http://schemas.microsoft.com/office/powerpoint/2010/main" val="383378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36CA618-62F9-3192-DEE2-FC0745EF8A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6214" y="1270235"/>
            <a:ext cx="7739572" cy="431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194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6CA0372-ED75-94D6-DC5F-B60DF7EF1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2873" y="417781"/>
            <a:ext cx="7433341" cy="62422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6276B2-45A4-297C-A821-133AE1E5329B}"/>
              </a:ext>
            </a:extLst>
          </p:cNvPr>
          <p:cNvSpPr/>
          <p:nvPr/>
        </p:nvSpPr>
        <p:spPr>
          <a:xfrm>
            <a:off x="2555786" y="1011981"/>
            <a:ext cx="4953378" cy="290346"/>
          </a:xfrm>
          <a:prstGeom prst="rect">
            <a:avLst/>
          </a:prstGeom>
          <a:solidFill>
            <a:srgbClr val="F3F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362823-A655-6361-140D-02961DC14341}"/>
              </a:ext>
            </a:extLst>
          </p:cNvPr>
          <p:cNvSpPr/>
          <p:nvPr/>
        </p:nvSpPr>
        <p:spPr>
          <a:xfrm>
            <a:off x="2320258" y="2041214"/>
            <a:ext cx="7170105" cy="591150"/>
          </a:xfrm>
          <a:prstGeom prst="rect">
            <a:avLst/>
          </a:prstGeom>
          <a:solidFill>
            <a:srgbClr val="F3F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8E3315-4EC5-FC55-DEEC-6D73D96D02F1}"/>
              </a:ext>
            </a:extLst>
          </p:cNvPr>
          <p:cNvSpPr/>
          <p:nvPr/>
        </p:nvSpPr>
        <p:spPr>
          <a:xfrm>
            <a:off x="2202873" y="3096052"/>
            <a:ext cx="7550727" cy="1309693"/>
          </a:xfrm>
          <a:prstGeom prst="rect">
            <a:avLst/>
          </a:prstGeom>
          <a:solidFill>
            <a:srgbClr val="F3F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5CFFD7-EB8C-9CA6-4ABF-7794FD9FA3B0}"/>
              </a:ext>
            </a:extLst>
          </p:cNvPr>
          <p:cNvSpPr/>
          <p:nvPr/>
        </p:nvSpPr>
        <p:spPr>
          <a:xfrm>
            <a:off x="2956308" y="4392873"/>
            <a:ext cx="5374556" cy="422125"/>
          </a:xfrm>
          <a:prstGeom prst="rect">
            <a:avLst/>
          </a:prstGeom>
          <a:solidFill>
            <a:srgbClr val="F3F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204AB3-1178-9989-42E8-B1A79579828D}"/>
              </a:ext>
            </a:extLst>
          </p:cNvPr>
          <p:cNvSpPr/>
          <p:nvPr/>
        </p:nvSpPr>
        <p:spPr>
          <a:xfrm>
            <a:off x="2202873" y="5242558"/>
            <a:ext cx="7433340" cy="1309693"/>
          </a:xfrm>
          <a:prstGeom prst="rect">
            <a:avLst/>
          </a:prstGeom>
          <a:solidFill>
            <a:srgbClr val="F3F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3634EDEC-6821-4D4F-28EA-99B6A7FC1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14" y="54936"/>
            <a:ext cx="3431183" cy="19140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BD2F9F-6BE2-1AEB-6E45-FDCDE40B9CBC}"/>
              </a:ext>
            </a:extLst>
          </p:cNvPr>
          <p:cNvSpPr txBox="1"/>
          <p:nvPr/>
        </p:nvSpPr>
        <p:spPr>
          <a:xfrm>
            <a:off x="4074695" y="450762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83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613A0A-797E-2CD7-C98A-02D2961EF287}"/>
              </a:ext>
            </a:extLst>
          </p:cNvPr>
          <p:cNvSpPr/>
          <p:nvPr/>
        </p:nvSpPr>
        <p:spPr>
          <a:xfrm>
            <a:off x="0" y="1553313"/>
            <a:ext cx="11817927" cy="44330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71550" lvl="1" indent="-514350">
              <a:lnSpc>
                <a:spcPct val="150000"/>
              </a:lnSpc>
              <a:buAutoNum type="arabicPeriod"/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Les besoins de la cellule sont </a:t>
            </a:r>
            <a:r>
              <a:rPr lang="fr-FR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O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le glucose.</a:t>
            </a:r>
          </a:p>
          <a:p>
            <a:pPr lvl="1">
              <a:lnSpc>
                <a:spcPct val="150000"/>
              </a:lnSpc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2. La cellule rejettent </a:t>
            </a:r>
            <a:r>
              <a:rPr lang="fr-F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des déchets.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3. La cellule produit de </a:t>
            </a:r>
            <a:r>
              <a:rPr lang="fr-F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l’énergie.</a:t>
            </a:r>
            <a:b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</a:p>
          <a:p>
            <a:pPr lvl="1">
              <a:lnSpc>
                <a:spcPct val="150000"/>
              </a:lnSpc>
            </a:pP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lnSpc>
                <a:spcPct val="150000"/>
              </a:lnSpc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Cette réaction s’appelle  : </a:t>
            </a:r>
            <a:r>
              <a:rPr lang="fr-F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Oxydation du glucose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ZoneTexte 4">
            <a:extLst>
              <a:ext uri="{FF2B5EF4-FFF2-40B4-BE49-F238E27FC236}">
                <a16:creationId xmlns:a16="http://schemas.microsoft.com/office/drawing/2014/main" id="{9783BA92-98F4-A745-B70E-A7C72AB3220F}"/>
              </a:ext>
            </a:extLst>
          </p:cNvPr>
          <p:cNvSpPr txBox="1"/>
          <p:nvPr/>
        </p:nvSpPr>
        <p:spPr>
          <a:xfrm>
            <a:off x="7630702" y="4478288"/>
            <a:ext cx="1190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L’eau</a:t>
            </a:r>
          </a:p>
        </p:txBody>
      </p:sp>
      <p:sp>
        <p:nvSpPr>
          <p:cNvPr id="6" name="ZoneTexte 3">
            <a:extLst>
              <a:ext uri="{FF2B5EF4-FFF2-40B4-BE49-F238E27FC236}">
                <a16:creationId xmlns:a16="http://schemas.microsoft.com/office/drawing/2014/main" id="{948CDAB8-71C6-64FF-FE80-A5227DF45386}"/>
              </a:ext>
            </a:extLst>
          </p:cNvPr>
          <p:cNvSpPr txBox="1"/>
          <p:nvPr/>
        </p:nvSpPr>
        <p:spPr>
          <a:xfrm>
            <a:off x="1145850" y="4493862"/>
            <a:ext cx="1731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Le glucose</a:t>
            </a:r>
          </a:p>
        </p:txBody>
      </p:sp>
      <p:pic>
        <p:nvPicPr>
          <p:cNvPr id="5" name="Image 2">
            <a:extLst>
              <a:ext uri="{FF2B5EF4-FFF2-40B4-BE49-F238E27FC236}">
                <a16:creationId xmlns:a16="http://schemas.microsoft.com/office/drawing/2014/main" id="{B0267F5D-8426-E54A-6AE4-ADCE25BA9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93" y="3695273"/>
            <a:ext cx="10568214" cy="94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91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">
            <a:extLst>
              <a:ext uri="{FF2B5EF4-FFF2-40B4-BE49-F238E27FC236}">
                <a16:creationId xmlns:a16="http://schemas.microsoft.com/office/drawing/2014/main" id="{75ED0364-17FD-C0F9-5F5F-FA25FEDD2DA6}"/>
              </a:ext>
            </a:extLst>
          </p:cNvPr>
          <p:cNvSpPr txBox="1"/>
          <p:nvPr/>
        </p:nvSpPr>
        <p:spPr>
          <a:xfrm>
            <a:off x="350192" y="1845734"/>
            <a:ext cx="1110898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4000" b="1" dirty="0">
                <a:latin typeface="Calibri" panose="020F0502020204030204" pitchFamily="34" charset="0"/>
                <a:cs typeface="Calibri" panose="020F0502020204030204" pitchFamily="34" charset="0"/>
              </a:rPr>
              <a:t>Les  cellules  consomment  l’  O2  et  du glucose  et  rejettent   du  CO2  et  de  l’eau  pour produire de l'énergie , on parle  de </a:t>
            </a:r>
            <a:r>
              <a:rPr lang="fr-FR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respiration  cellulaire</a:t>
            </a:r>
            <a:r>
              <a:rPr lang="fr-FR" sz="4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fr-FR" sz="4000" b="1" dirty="0">
                <a:latin typeface="Calibri" panose="020F0502020204030204" pitchFamily="34" charset="0"/>
                <a:cs typeface="Calibri" panose="020F0502020204030204" pitchFamily="34" charset="0"/>
              </a:rPr>
              <a:t>Alors  qu’elles  utilisent cette énergie pour  produire d’autres  matières organiques  comme les protéines, on parle d’</a:t>
            </a:r>
            <a:r>
              <a:rPr lang="fr-FR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assimilation  cellulaire </a:t>
            </a:r>
            <a:r>
              <a:rPr lang="fr-FR" sz="4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/>
            <a:endParaRPr lang="fr-FR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D5EC1-A009-3058-F0C4-F311E7726BA4}"/>
              </a:ext>
            </a:extLst>
          </p:cNvPr>
          <p:cNvSpPr/>
          <p:nvPr/>
        </p:nvSpPr>
        <p:spPr>
          <a:xfrm>
            <a:off x="350192" y="1875094"/>
            <a:ext cx="11491616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2">
            <a:extLst>
              <a:ext uri="{FF2B5EF4-FFF2-40B4-BE49-F238E27FC236}">
                <a16:creationId xmlns:a16="http://schemas.microsoft.com/office/drawing/2014/main" id="{1B5A831E-066B-8D7D-0C08-65B191A3F681}"/>
              </a:ext>
            </a:extLst>
          </p:cNvPr>
          <p:cNvSpPr txBox="1"/>
          <p:nvPr/>
        </p:nvSpPr>
        <p:spPr>
          <a:xfrm>
            <a:off x="3939697" y="825919"/>
            <a:ext cx="392997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Conclusion </a:t>
            </a:r>
          </a:p>
        </p:txBody>
      </p:sp>
    </p:spTree>
    <p:extLst>
      <p:ext uri="{BB962C8B-B14F-4D97-AF65-F5344CB8AC3E}">
        <p14:creationId xmlns:p14="http://schemas.microsoft.com/office/powerpoint/2010/main" val="42103506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rganigramme : Disque magnétique 4">
            <a:extLst>
              <a:ext uri="{FF2B5EF4-FFF2-40B4-BE49-F238E27FC236}">
                <a16:creationId xmlns:a16="http://schemas.microsoft.com/office/drawing/2014/main" id="{54421E8D-9D8C-F2DC-5684-F4B06E1F9885}"/>
              </a:ext>
            </a:extLst>
          </p:cNvPr>
          <p:cNvSpPr/>
          <p:nvPr/>
        </p:nvSpPr>
        <p:spPr>
          <a:xfrm>
            <a:off x="8241512" y="1955772"/>
            <a:ext cx="1219840" cy="478634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Sang </a:t>
            </a:r>
          </a:p>
          <a:p>
            <a:pPr algn="ctr"/>
            <a:r>
              <a:rPr lang="fr-FR" sz="2400" b="1" dirty="0"/>
              <a:t>Rouge</a:t>
            </a:r>
          </a:p>
          <a:p>
            <a:pPr algn="ctr"/>
            <a:r>
              <a:rPr lang="fr-FR" sz="2400" b="1" dirty="0"/>
              <a:t>sombre</a:t>
            </a:r>
            <a:r>
              <a:rPr lang="ar-MA" sz="2400" b="1" dirty="0"/>
              <a:t> </a:t>
            </a:r>
            <a:endParaRPr lang="fr-FR" sz="2400" b="1" dirty="0"/>
          </a:p>
        </p:txBody>
      </p:sp>
      <p:sp>
        <p:nvSpPr>
          <p:cNvPr id="6" name="Organigramme : Disque magnétique 5">
            <a:extLst>
              <a:ext uri="{FF2B5EF4-FFF2-40B4-BE49-F238E27FC236}">
                <a16:creationId xmlns:a16="http://schemas.microsoft.com/office/drawing/2014/main" id="{1C254ACA-F07F-C2D9-F3FD-70C2DA51B966}"/>
              </a:ext>
            </a:extLst>
          </p:cNvPr>
          <p:cNvSpPr/>
          <p:nvPr/>
        </p:nvSpPr>
        <p:spPr>
          <a:xfrm>
            <a:off x="2503806" y="2071654"/>
            <a:ext cx="1084066" cy="4786346"/>
          </a:xfrm>
          <a:prstGeom prst="flowChartMagneticDis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FF00"/>
                </a:solidFill>
              </a:rPr>
              <a:t>Sang 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Rouge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clair</a:t>
            </a:r>
            <a:r>
              <a:rPr lang="ar-MA" sz="2400" b="1" dirty="0">
                <a:solidFill>
                  <a:srgbClr val="FFFF00"/>
                </a:solidFill>
              </a:rPr>
              <a:t> 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E508BD0-D485-1934-C37F-DB6CE9D5999F}"/>
              </a:ext>
            </a:extLst>
          </p:cNvPr>
          <p:cNvSpPr/>
          <p:nvPr/>
        </p:nvSpPr>
        <p:spPr>
          <a:xfrm>
            <a:off x="4139665" y="1392993"/>
            <a:ext cx="3443274" cy="485778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dirty="0"/>
          </a:p>
          <a:p>
            <a:pPr algn="ctr"/>
            <a:endParaRPr lang="ar-MA" dirty="0"/>
          </a:p>
          <a:p>
            <a:pPr algn="ctr"/>
            <a:endParaRPr lang="en-US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Hg</a:t>
            </a:r>
            <a:r>
              <a:rPr lang="fr-FR" sz="4000" b="1" dirty="0">
                <a:solidFill>
                  <a:srgbClr val="7030A0"/>
                </a:solidFill>
              </a:rPr>
              <a:t>Cellule</a:t>
            </a:r>
            <a:endParaRPr lang="en-US" sz="4400" b="1" dirty="0">
              <a:solidFill>
                <a:srgbClr val="7030A0"/>
              </a:solidFill>
            </a:endParaRPr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ar-MA" sz="4400" dirty="0" err="1"/>
              <a:t>ال</a:t>
            </a:r>
            <a:r>
              <a:rPr lang="ar-MA" sz="4400" dirty="0" err="1">
                <a:solidFill>
                  <a:schemeClr val="tx1"/>
                </a:solidFill>
              </a:rPr>
              <a:t>ا</a:t>
            </a:r>
            <a:endParaRPr lang="ar-MA" sz="4400" dirty="0">
              <a:solidFill>
                <a:schemeClr val="tx1"/>
              </a:solidFill>
            </a:endParaRPr>
          </a:p>
          <a:p>
            <a:pPr algn="ctr"/>
            <a:endParaRPr lang="ar-MA" sz="4400" dirty="0">
              <a:solidFill>
                <a:schemeClr val="tx1"/>
              </a:solidFill>
            </a:endParaRPr>
          </a:p>
          <a:p>
            <a:pPr algn="ctr"/>
            <a:endParaRPr lang="ar-MA" sz="4400" dirty="0">
              <a:solidFill>
                <a:schemeClr val="tx1"/>
              </a:solidFill>
            </a:endParaRPr>
          </a:p>
          <a:p>
            <a:pPr algn="ctr"/>
            <a:endParaRPr lang="ar-MA" sz="4400" dirty="0">
              <a:solidFill>
                <a:schemeClr val="tx1"/>
              </a:solidFill>
            </a:endParaRPr>
          </a:p>
          <a:p>
            <a:pPr algn="ctr"/>
            <a:endParaRPr lang="ar-MA" sz="4400" dirty="0">
              <a:solidFill>
                <a:schemeClr val="tx1"/>
              </a:solidFill>
            </a:endParaRPr>
          </a:p>
          <a:p>
            <a:pPr algn="ctr"/>
            <a:endParaRPr lang="ar-MA" sz="4400" dirty="0">
              <a:solidFill>
                <a:schemeClr val="tx1"/>
              </a:solidFill>
            </a:endParaRPr>
          </a:p>
          <a:p>
            <a:pPr algn="ctr"/>
            <a:endParaRPr lang="ar-MA" sz="4400" dirty="0">
              <a:solidFill>
                <a:schemeClr val="tx1"/>
              </a:solidFill>
            </a:endParaRPr>
          </a:p>
          <a:p>
            <a:pPr algn="ctr"/>
            <a:endParaRPr lang="ar-MA" sz="4400" dirty="0"/>
          </a:p>
        </p:txBody>
      </p:sp>
      <p:sp>
        <p:nvSpPr>
          <p:cNvPr id="8" name="Rectangle à coins arrondis 7">
            <a:extLst>
              <a:ext uri="{FF2B5EF4-FFF2-40B4-BE49-F238E27FC236}">
                <a16:creationId xmlns:a16="http://schemas.microsoft.com/office/drawing/2014/main" id="{9AA0D0CD-9408-7197-6EDA-7405BE1CC4CF}"/>
              </a:ext>
            </a:extLst>
          </p:cNvPr>
          <p:cNvSpPr/>
          <p:nvPr/>
        </p:nvSpPr>
        <p:spPr>
          <a:xfrm>
            <a:off x="4722107" y="1999756"/>
            <a:ext cx="2221988" cy="184095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Oxydation</a:t>
            </a:r>
          </a:p>
          <a:p>
            <a:pPr algn="ctr"/>
            <a:r>
              <a:rPr lang="fr-FR" sz="3200" b="1" dirty="0">
                <a:solidFill>
                  <a:srgbClr val="FF0000"/>
                </a:solidFill>
              </a:rPr>
              <a:t>Du </a:t>
            </a:r>
            <a:r>
              <a:rPr lang="ar-MA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FR" sz="3200" b="1" dirty="0">
                <a:solidFill>
                  <a:srgbClr val="FF0000"/>
                </a:solidFill>
              </a:rPr>
              <a:t>glucose</a:t>
            </a:r>
          </a:p>
        </p:txBody>
      </p:sp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28849826-1E3E-F0B8-7EAD-84F3A5A9E022}"/>
              </a:ext>
            </a:extLst>
          </p:cNvPr>
          <p:cNvSpPr/>
          <p:nvPr/>
        </p:nvSpPr>
        <p:spPr>
          <a:xfrm>
            <a:off x="1711716" y="286603"/>
            <a:ext cx="2533389" cy="12528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>
                <a:ln>
                  <a:solidFill>
                    <a:sysClr val="windowText" lastClr="000000"/>
                  </a:solidFill>
                </a:ln>
              </a:rPr>
              <a:t>Entrée du</a:t>
            </a:r>
          </a:p>
          <a:p>
            <a:pPr algn="ctr"/>
            <a:r>
              <a:rPr lang="fr-FR" sz="3600" dirty="0">
                <a:ln>
                  <a:solidFill>
                    <a:sysClr val="windowText" lastClr="000000"/>
                  </a:solidFill>
                </a:ln>
              </a:rPr>
              <a:t>sang</a:t>
            </a:r>
          </a:p>
        </p:txBody>
      </p:sp>
      <p:sp>
        <p:nvSpPr>
          <p:cNvPr id="10" name="Rectangle à coins arrondis 9">
            <a:extLst>
              <a:ext uri="{FF2B5EF4-FFF2-40B4-BE49-F238E27FC236}">
                <a16:creationId xmlns:a16="http://schemas.microsoft.com/office/drawing/2014/main" id="{1660ED4E-9616-84D8-A2F3-BDDE14F63E2A}"/>
              </a:ext>
            </a:extLst>
          </p:cNvPr>
          <p:cNvSpPr/>
          <p:nvPr/>
        </p:nvSpPr>
        <p:spPr>
          <a:xfrm>
            <a:off x="7554557" y="267773"/>
            <a:ext cx="2533390" cy="12107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>
                <a:ln>
                  <a:solidFill>
                    <a:sysClr val="windowText" lastClr="000000"/>
                  </a:solidFill>
                </a:ln>
              </a:rPr>
              <a:t>Sortie du sang</a:t>
            </a:r>
          </a:p>
        </p:txBody>
      </p:sp>
      <p:sp>
        <p:nvSpPr>
          <p:cNvPr id="11" name="Flèche droite 10">
            <a:extLst>
              <a:ext uri="{FF2B5EF4-FFF2-40B4-BE49-F238E27FC236}">
                <a16:creationId xmlns:a16="http://schemas.microsoft.com/office/drawing/2014/main" id="{3A4EFBAA-7A0D-9AAE-D3FF-52746C1B1712}"/>
              </a:ext>
            </a:extLst>
          </p:cNvPr>
          <p:cNvSpPr/>
          <p:nvPr/>
        </p:nvSpPr>
        <p:spPr>
          <a:xfrm rot="5400000">
            <a:off x="2662977" y="1678073"/>
            <a:ext cx="678661" cy="33532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3">
            <a:extLst>
              <a:ext uri="{FF2B5EF4-FFF2-40B4-BE49-F238E27FC236}">
                <a16:creationId xmlns:a16="http://schemas.microsoft.com/office/drawing/2014/main" id="{A97AC5C7-3A28-159B-5DB6-07C4791869BD}"/>
              </a:ext>
            </a:extLst>
          </p:cNvPr>
          <p:cNvSpPr/>
          <p:nvPr/>
        </p:nvSpPr>
        <p:spPr>
          <a:xfrm>
            <a:off x="3454730" y="2571720"/>
            <a:ext cx="1713372" cy="42862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dioxygène</a:t>
            </a:r>
          </a:p>
        </p:txBody>
      </p:sp>
      <p:sp>
        <p:nvSpPr>
          <p:cNvPr id="13" name="Flèche droite 14">
            <a:extLst>
              <a:ext uri="{FF2B5EF4-FFF2-40B4-BE49-F238E27FC236}">
                <a16:creationId xmlns:a16="http://schemas.microsoft.com/office/drawing/2014/main" id="{C442C07F-E8CD-8D84-E6B5-3FDB17311BB1}"/>
              </a:ext>
            </a:extLst>
          </p:cNvPr>
          <p:cNvSpPr/>
          <p:nvPr/>
        </p:nvSpPr>
        <p:spPr>
          <a:xfrm>
            <a:off x="3410619" y="3321819"/>
            <a:ext cx="1708812" cy="5000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Nutriments</a:t>
            </a:r>
          </a:p>
        </p:txBody>
      </p:sp>
      <p:sp>
        <p:nvSpPr>
          <p:cNvPr id="14" name="Flèche droite 15">
            <a:extLst>
              <a:ext uri="{FF2B5EF4-FFF2-40B4-BE49-F238E27FC236}">
                <a16:creationId xmlns:a16="http://schemas.microsoft.com/office/drawing/2014/main" id="{664D038C-FFA5-206C-65DB-C45215834A76}"/>
              </a:ext>
            </a:extLst>
          </p:cNvPr>
          <p:cNvSpPr/>
          <p:nvPr/>
        </p:nvSpPr>
        <p:spPr>
          <a:xfrm>
            <a:off x="6727714" y="3321819"/>
            <a:ext cx="1857388" cy="500066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Déchets azotés</a:t>
            </a:r>
          </a:p>
        </p:txBody>
      </p:sp>
      <p:sp>
        <p:nvSpPr>
          <p:cNvPr id="15" name="Flèche droite 16">
            <a:extLst>
              <a:ext uri="{FF2B5EF4-FFF2-40B4-BE49-F238E27FC236}">
                <a16:creationId xmlns:a16="http://schemas.microsoft.com/office/drawing/2014/main" id="{F5C505F1-F6A0-1AA3-556C-67FDEB73776E}"/>
              </a:ext>
            </a:extLst>
          </p:cNvPr>
          <p:cNvSpPr/>
          <p:nvPr/>
        </p:nvSpPr>
        <p:spPr>
          <a:xfrm>
            <a:off x="6625863" y="2571720"/>
            <a:ext cx="1857388" cy="500066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CO2</a:t>
            </a:r>
          </a:p>
        </p:txBody>
      </p:sp>
      <p:sp>
        <p:nvSpPr>
          <p:cNvPr id="16" name="Flèche droite 17">
            <a:extLst>
              <a:ext uri="{FF2B5EF4-FFF2-40B4-BE49-F238E27FC236}">
                <a16:creationId xmlns:a16="http://schemas.microsoft.com/office/drawing/2014/main" id="{B033C76C-8AB7-1619-535A-C70F09B45D2C}"/>
              </a:ext>
            </a:extLst>
          </p:cNvPr>
          <p:cNvSpPr/>
          <p:nvPr/>
        </p:nvSpPr>
        <p:spPr>
          <a:xfrm rot="16373207">
            <a:off x="8529810" y="1516605"/>
            <a:ext cx="678661" cy="331471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xplosion 2 18">
            <a:extLst>
              <a:ext uri="{FF2B5EF4-FFF2-40B4-BE49-F238E27FC236}">
                <a16:creationId xmlns:a16="http://schemas.microsoft.com/office/drawing/2014/main" id="{84145904-07F0-B36E-A69B-5B2D482ECFD2}"/>
              </a:ext>
            </a:extLst>
          </p:cNvPr>
          <p:cNvSpPr/>
          <p:nvPr/>
        </p:nvSpPr>
        <p:spPr>
          <a:xfrm>
            <a:off x="4592038" y="4143356"/>
            <a:ext cx="2304256" cy="928694"/>
          </a:xfrm>
          <a:prstGeom prst="irregularSeal2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FF00"/>
                </a:solidFill>
              </a:rPr>
              <a:t>Energie</a:t>
            </a:r>
          </a:p>
        </p:txBody>
      </p:sp>
    </p:spTree>
    <p:extLst>
      <p:ext uri="{BB962C8B-B14F-4D97-AF65-F5344CB8AC3E}">
        <p14:creationId xmlns:p14="http://schemas.microsoft.com/office/powerpoint/2010/main" val="345480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animBg="1"/>
      <p:bldP spid="8" grpId="0" build="p" animBg="1"/>
      <p:bldP spid="9" grpId="0" build="p" animBg="1"/>
      <p:bldP spid="10" grpId="0" build="p" animBg="1"/>
      <p:bldP spid="11" grpId="0" animBg="1"/>
      <p:bldP spid="12" grpId="0" build="p" animBg="1"/>
      <p:bldP spid="13" grpId="0" build="p" animBg="1"/>
      <p:bldP spid="14" grpId="0" build="p" animBg="1"/>
      <p:bldP spid="15" grpId="0" build="p" animBg="1"/>
      <p:bldP spid="16" grpId="0" animBg="1"/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803563"/>
            <a:ext cx="10734305" cy="84241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IV) Hygiène de l’appareil respiratoire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00FC2-7862-03F1-F09B-A1F5EE0F1449}"/>
              </a:ext>
            </a:extLst>
          </p:cNvPr>
          <p:cNvSpPr txBox="1"/>
          <p:nvPr/>
        </p:nvSpPr>
        <p:spPr>
          <a:xfrm>
            <a:off x="1208313" y="1888217"/>
            <a:ext cx="998616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Le système respiratoire est exposé à tout ce qui  flotte dans l’air. En fait, quand on respire, on fait entrer dans nos poumons toutes sortes de choses qu’on ne voit pas nécessairement. </a:t>
            </a:r>
          </a:p>
          <a:p>
            <a:endParaRPr lang="fr-FR" sz="3600" b="1" spc="-50" dirty="0">
              <a:latin typeface="Calibri" panose="020F0502020204030204"/>
              <a:ea typeface="+mj-ea"/>
              <a:cs typeface="+mj-cs"/>
            </a:endParaRPr>
          </a:p>
          <a:p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Certaines sont </a:t>
            </a:r>
            <a:r>
              <a:rPr kumimoji="0" lang="fr-FR" sz="3600" b="1" i="0" u="sng" strike="noStrike" kern="120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mauvaises</a:t>
            </a:r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pour la santé. </a:t>
            </a:r>
          </a:p>
          <a:p>
            <a:endParaRPr lang="fr-FR" sz="3600" b="1" spc="-50" dirty="0">
              <a:solidFill>
                <a:srgbClr val="00602B"/>
              </a:solidFill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96660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00FC2-7862-03F1-F09B-A1F5EE0F1449}"/>
              </a:ext>
            </a:extLst>
          </p:cNvPr>
          <p:cNvSpPr txBox="1"/>
          <p:nvPr/>
        </p:nvSpPr>
        <p:spPr>
          <a:xfrm>
            <a:off x="1208313" y="1888217"/>
            <a:ext cx="99861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Les plus dangereuses sont les suivantes :</a:t>
            </a:r>
          </a:p>
          <a:p>
            <a:endParaRPr lang="fr-FR" sz="3600" b="1" spc="-50" dirty="0">
              <a:latin typeface="Calibri" panose="020F0502020204030204"/>
              <a:ea typeface="+mj-ea"/>
              <a:cs typeface="+mj-cs"/>
            </a:endParaRPr>
          </a:p>
          <a:p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* Les virus et les bactéries.</a:t>
            </a:r>
          </a:p>
          <a:p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* Les polluants atmosphériques.</a:t>
            </a:r>
          </a:p>
          <a:p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* La fumée du tabac et les polluants industriels.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26EB04-C6DC-6BDA-1161-0AE2420DD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73" y="452659"/>
            <a:ext cx="3054227" cy="33848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B53EC1-C7B4-BADD-D692-1D632E06B5E4}"/>
              </a:ext>
            </a:extLst>
          </p:cNvPr>
          <p:cNvSpPr/>
          <p:nvPr/>
        </p:nvSpPr>
        <p:spPr>
          <a:xfrm>
            <a:off x="9137773" y="452659"/>
            <a:ext cx="117063" cy="3772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82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352949"/>
            <a:ext cx="9986161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0602B"/>
                </a:solidFill>
                <a:latin typeface="+mn-lt"/>
              </a:rPr>
              <a:t>1) Les conséquences du tabac sur l’appareil respiratoire  : </a:t>
            </a:r>
            <a:endParaRPr lang="ar-MA" sz="3600" b="1" dirty="0">
              <a:solidFill>
                <a:srgbClr val="0060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2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25C836-8400-D4EB-5CF3-E53143E63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52" y="3241530"/>
            <a:ext cx="11104896" cy="113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867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03EAD6-4E0C-8B36-9AB2-AAD1651B3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753" y="272535"/>
            <a:ext cx="5551976" cy="604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967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0584A5-C5A5-97DD-864A-45D9D970E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3592" y="748145"/>
            <a:ext cx="4459631" cy="5058240"/>
          </a:xfrm>
        </p:spPr>
      </p:pic>
    </p:spTree>
    <p:extLst>
      <p:ext uri="{BB962C8B-B14F-4D97-AF65-F5344CB8AC3E}">
        <p14:creationId xmlns:p14="http://schemas.microsoft.com/office/powerpoint/2010/main" val="25941287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8528BF-BFE1-85F1-0174-8F228D6C2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22" y="1308476"/>
            <a:ext cx="11387916" cy="402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39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F3A628-4DDA-6E7C-C6C9-A9A16AA10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5521" y="591985"/>
            <a:ext cx="4405023" cy="5439938"/>
          </a:xfrm>
        </p:spPr>
      </p:pic>
    </p:spTree>
    <p:extLst>
      <p:ext uri="{BB962C8B-B14F-4D97-AF65-F5344CB8AC3E}">
        <p14:creationId xmlns:p14="http://schemas.microsoft.com/office/powerpoint/2010/main" val="31152468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5B30C90-F3BA-694D-B395-6E8ACDD32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9267" y="571617"/>
            <a:ext cx="6194425" cy="5372849"/>
          </a:xfrm>
        </p:spPr>
      </p:pic>
    </p:spTree>
    <p:extLst>
      <p:ext uri="{BB962C8B-B14F-4D97-AF65-F5344CB8AC3E}">
        <p14:creationId xmlns:p14="http://schemas.microsoft.com/office/powerpoint/2010/main" val="29852044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2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A48BB2-ACF5-2ED5-35BC-1305385AA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12" y="2189994"/>
            <a:ext cx="7800975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8882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2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  <p:grpSp>
        <p:nvGrpSpPr>
          <p:cNvPr id="4" name="Groupe 12">
            <a:extLst>
              <a:ext uri="{FF2B5EF4-FFF2-40B4-BE49-F238E27FC236}">
                <a16:creationId xmlns:a16="http://schemas.microsoft.com/office/drawing/2014/main" id="{00308024-AB4D-8AC3-800F-1C220B245ABE}"/>
              </a:ext>
            </a:extLst>
          </p:cNvPr>
          <p:cNvGrpSpPr>
            <a:grpSpLocks/>
          </p:cNvGrpSpPr>
          <p:nvPr/>
        </p:nvGrpSpPr>
        <p:grpSpPr bwMode="auto">
          <a:xfrm>
            <a:off x="3938700" y="988558"/>
            <a:ext cx="4608512" cy="4539405"/>
            <a:chOff x="2438400" y="1447800"/>
            <a:chExt cx="5054600" cy="3165170"/>
          </a:xfrm>
        </p:grpSpPr>
        <p:pic>
          <p:nvPicPr>
            <p:cNvPr id="6" name="Picture 1" descr="C:\Documents and Settings\Assistant\سطح المكتب\Image23.jpg">
              <a:extLst>
                <a:ext uri="{FF2B5EF4-FFF2-40B4-BE49-F238E27FC236}">
                  <a16:creationId xmlns:a16="http://schemas.microsoft.com/office/drawing/2014/main" id="{E6A9DAC4-2E21-AF63-A57B-C2BC8EE46F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38400" y="1447800"/>
              <a:ext cx="5054600" cy="3165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ZoneTexte 10">
              <a:extLst>
                <a:ext uri="{FF2B5EF4-FFF2-40B4-BE49-F238E27FC236}">
                  <a16:creationId xmlns:a16="http://schemas.microsoft.com/office/drawing/2014/main" id="{89694FAB-CDD9-0A02-6FE3-1A896D8143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3290" y="3799502"/>
              <a:ext cx="1421606" cy="81144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1"/>
              <a:r>
                <a:rPr lang="fr-FR" b="1" dirty="0"/>
                <a:t>Poumons</a:t>
              </a:r>
            </a:p>
            <a:p>
              <a:pPr algn="ctr" rtl="1"/>
              <a:r>
                <a:rPr lang="fr-FR" b="1" dirty="0"/>
                <a:t>d’un </a:t>
              </a:r>
            </a:p>
            <a:p>
              <a:pPr algn="ctr" rtl="1"/>
              <a:r>
                <a:rPr lang="fr-FR" b="1" dirty="0"/>
                <a:t>fumeur</a:t>
              </a:r>
            </a:p>
          </p:txBody>
        </p:sp>
      </p:grpSp>
      <p:sp>
        <p:nvSpPr>
          <p:cNvPr id="8" name="ZoneTexte 10">
            <a:extLst>
              <a:ext uri="{FF2B5EF4-FFF2-40B4-BE49-F238E27FC236}">
                <a16:creationId xmlns:a16="http://schemas.microsoft.com/office/drawing/2014/main" id="{2B6EC5E7-BA2B-DBBB-26F3-9BFFAF4AD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863" y="4305886"/>
            <a:ext cx="1296144" cy="120032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fr-FR" b="1" dirty="0"/>
              <a:t>Poumons</a:t>
            </a:r>
          </a:p>
          <a:p>
            <a:pPr algn="ctr" rtl="1"/>
            <a:r>
              <a:rPr lang="fr-FR" b="1" dirty="0"/>
              <a:t>d’un non</a:t>
            </a:r>
          </a:p>
          <a:p>
            <a:pPr algn="ctr" rtl="1"/>
            <a:r>
              <a:rPr lang="fr-FR" b="1" dirty="0"/>
              <a:t>Fumeur</a:t>
            </a:r>
          </a:p>
          <a:p>
            <a:pPr algn="ctr" rtl="1"/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293779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66696F-0C1F-2897-33F0-008E6CCF4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003657"/>
            <a:ext cx="10058400" cy="4850685"/>
          </a:xfrm>
        </p:spPr>
      </p:pic>
    </p:spTree>
    <p:extLst>
      <p:ext uri="{BB962C8B-B14F-4D97-AF65-F5344CB8AC3E}">
        <p14:creationId xmlns:p14="http://schemas.microsoft.com/office/powerpoint/2010/main" val="25841994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352949"/>
            <a:ext cx="9986161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0602B"/>
                </a:solidFill>
                <a:latin typeface="+mn-lt"/>
              </a:rPr>
              <a:t>2) Les conséquences de la pollution sur l’appareil respiratoire  : </a:t>
            </a:r>
            <a:endParaRPr lang="ar-MA" sz="3600" b="1" dirty="0">
              <a:solidFill>
                <a:srgbClr val="0060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45079"/>
            <a:ext cx="9986162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3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DF49AB-2F41-6824-2D9B-75A7ADAC0168}"/>
              </a:ext>
            </a:extLst>
          </p:cNvPr>
          <p:cNvSpPr txBox="1"/>
          <p:nvPr/>
        </p:nvSpPr>
        <p:spPr>
          <a:xfrm>
            <a:off x="1208313" y="2274608"/>
            <a:ext cx="472143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50" dirty="0">
                <a:solidFill>
                  <a:srgbClr val="C00000"/>
                </a:solidFill>
                <a:latin typeface="Calibri" panose="020F0502020204030204"/>
                <a:ea typeface="+mj-ea"/>
                <a:cs typeface="+mj-cs"/>
              </a:rPr>
              <a:t>L’asthme</a:t>
            </a:r>
            <a:r>
              <a:rPr lang="fr-FR" sz="3600" b="1" spc="-50" dirty="0">
                <a:latin typeface="Calibri" panose="020F0502020204030204"/>
                <a:ea typeface="+mj-ea"/>
                <a:cs typeface="+mj-cs"/>
              </a:rPr>
              <a:t> est une maladie qui ne se guérit pas (les médicaments pour soulager  les symptômes).</a:t>
            </a:r>
          </a:p>
        </p:txBody>
      </p:sp>
      <p:pic>
        <p:nvPicPr>
          <p:cNvPr id="10" name="Picture 7" descr="C:\Users\basmahosna\Desktop\دروس الدورة 1 للثالثات\الربو.jpg">
            <a:extLst>
              <a:ext uri="{FF2B5EF4-FFF2-40B4-BE49-F238E27FC236}">
                <a16:creationId xmlns:a16="http://schemas.microsoft.com/office/drawing/2014/main" id="{B62C68D4-5E50-631F-BBA9-67DA42847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2257" y="2145079"/>
            <a:ext cx="4536504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875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asmahosna\Desktop\دروس الدورة 1 للثالثات\images.jpg'44.jpg">
            <a:extLst>
              <a:ext uri="{FF2B5EF4-FFF2-40B4-BE49-F238E27FC236}">
                <a16:creationId xmlns:a16="http://schemas.microsoft.com/office/drawing/2014/main" id="{ACAC3DBE-6631-0854-D2D9-7D8B9CE05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1684" y="286603"/>
            <a:ext cx="5688632" cy="4140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DD208407-978B-687C-D18D-2FC8A2F8B018}"/>
              </a:ext>
            </a:extLst>
          </p:cNvPr>
          <p:cNvSpPr txBox="1"/>
          <p:nvPr/>
        </p:nvSpPr>
        <p:spPr>
          <a:xfrm>
            <a:off x="4259796" y="3646535"/>
            <a:ext cx="1692188" cy="95410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2800" b="1" dirty="0"/>
              <a:t>Bronche normale </a:t>
            </a:r>
          </a:p>
        </p:txBody>
      </p:sp>
      <p:sp>
        <p:nvSpPr>
          <p:cNvPr id="6" name="ZoneTexte 3">
            <a:extLst>
              <a:ext uri="{FF2B5EF4-FFF2-40B4-BE49-F238E27FC236}">
                <a16:creationId xmlns:a16="http://schemas.microsoft.com/office/drawing/2014/main" id="{9EBE9C55-427B-0566-E847-76F7EAE5FB3F}"/>
              </a:ext>
            </a:extLst>
          </p:cNvPr>
          <p:cNvSpPr txBox="1"/>
          <p:nvPr/>
        </p:nvSpPr>
        <p:spPr>
          <a:xfrm>
            <a:off x="7140116" y="3620566"/>
            <a:ext cx="1872208" cy="95410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2800" b="1" dirty="0"/>
              <a:t>Bronche obstruée </a:t>
            </a:r>
          </a:p>
        </p:txBody>
      </p:sp>
      <p:sp>
        <p:nvSpPr>
          <p:cNvPr id="7" name="ZoneTexte 5">
            <a:extLst>
              <a:ext uri="{FF2B5EF4-FFF2-40B4-BE49-F238E27FC236}">
                <a16:creationId xmlns:a16="http://schemas.microsoft.com/office/drawing/2014/main" id="{47059B95-4D2D-64F0-8985-E980D0AE716E}"/>
              </a:ext>
            </a:extLst>
          </p:cNvPr>
          <p:cNvSpPr txBox="1"/>
          <p:nvPr/>
        </p:nvSpPr>
        <p:spPr>
          <a:xfrm>
            <a:off x="1883532" y="5786396"/>
            <a:ext cx="864096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Les muscles autour </a:t>
            </a:r>
            <a:r>
              <a:rPr lang="fr-FR" sz="2400" b="1" dirty="0">
                <a:solidFill>
                  <a:srgbClr val="FF0000"/>
                </a:solidFill>
              </a:rPr>
              <a:t>des bronches se resserrent </a:t>
            </a:r>
            <a:r>
              <a:rPr lang="fr-FR" sz="2400" b="1" dirty="0"/>
              <a:t>et les </a:t>
            </a:r>
            <a:r>
              <a:rPr lang="fr-FR" sz="2400" b="1" dirty="0">
                <a:solidFill>
                  <a:srgbClr val="FF0000"/>
                </a:solidFill>
              </a:rPr>
              <a:t>muqueuses</a:t>
            </a:r>
            <a:r>
              <a:rPr lang="fr-FR" sz="2400" b="1" dirty="0"/>
              <a:t> deviennent </a:t>
            </a:r>
            <a:r>
              <a:rPr lang="fr-FR" sz="2400" b="1" dirty="0">
                <a:solidFill>
                  <a:srgbClr val="FF0000"/>
                </a:solidFill>
              </a:rPr>
              <a:t>enflées</a:t>
            </a:r>
            <a:r>
              <a:rPr lang="fr-FR" sz="2400" b="1" dirty="0"/>
              <a:t>, ce qui rend la respiration </a:t>
            </a:r>
            <a:r>
              <a:rPr lang="fr-FR" sz="2400" b="1" dirty="0">
                <a:solidFill>
                  <a:srgbClr val="FF0000"/>
                </a:solidFill>
              </a:rPr>
              <a:t>sifflante</a:t>
            </a:r>
            <a:r>
              <a:rPr lang="fr-FR" sz="2400" b="1" dirty="0"/>
              <a:t> et </a:t>
            </a:r>
            <a:r>
              <a:rPr lang="fr-FR" sz="2400" b="1" dirty="0">
                <a:solidFill>
                  <a:srgbClr val="FF0000"/>
                </a:solidFill>
              </a:rPr>
              <a:t>difficile </a:t>
            </a:r>
            <a:r>
              <a:rPr lang="fr-FR" sz="2400" b="1" dirty="0"/>
              <a:t>.  </a:t>
            </a:r>
          </a:p>
        </p:txBody>
      </p:sp>
      <p:sp>
        <p:nvSpPr>
          <p:cNvPr id="8" name="ZoneTexte 6">
            <a:extLst>
              <a:ext uri="{FF2B5EF4-FFF2-40B4-BE49-F238E27FC236}">
                <a16:creationId xmlns:a16="http://schemas.microsoft.com/office/drawing/2014/main" id="{44B2E614-361B-BF51-221F-BD50EA70B222}"/>
              </a:ext>
            </a:extLst>
          </p:cNvPr>
          <p:cNvSpPr txBox="1"/>
          <p:nvPr/>
        </p:nvSpPr>
        <p:spPr>
          <a:xfrm>
            <a:off x="1883532" y="4828168"/>
            <a:ext cx="813690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Déclencheurs</a:t>
            </a:r>
            <a:r>
              <a:rPr lang="fr-FR" sz="2400" b="1" dirty="0"/>
              <a:t> : poussières , poils  ou plumes d’animaux , moisissures , humidité , froid , stress …</a:t>
            </a:r>
          </a:p>
        </p:txBody>
      </p:sp>
    </p:spTree>
    <p:extLst>
      <p:ext uri="{BB962C8B-B14F-4D97-AF65-F5344CB8AC3E}">
        <p14:creationId xmlns:p14="http://schemas.microsoft.com/office/powerpoint/2010/main" val="349882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ssistant\سطح المكتب\untitled.bmp">
            <a:extLst>
              <a:ext uri="{FF2B5EF4-FFF2-40B4-BE49-F238E27FC236}">
                <a16:creationId xmlns:a16="http://schemas.microsoft.com/office/drawing/2014/main" id="{A6091B14-5278-971A-8756-69E7BD18E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9573" y="443492"/>
            <a:ext cx="4970463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ACAEC55D-4B1B-3C0F-5FB7-D85744A2CA59}"/>
              </a:ext>
            </a:extLst>
          </p:cNvPr>
          <p:cNvSpPr txBox="1"/>
          <p:nvPr/>
        </p:nvSpPr>
        <p:spPr>
          <a:xfrm>
            <a:off x="1423596" y="5209875"/>
            <a:ext cx="8981167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Inflammation pulmonaire </a:t>
            </a:r>
            <a:r>
              <a:rPr lang="fr-FR" sz="2800" b="1" dirty="0"/>
              <a:t>due aux infections microbiennes (se transmettent par la toux).</a:t>
            </a:r>
          </a:p>
        </p:txBody>
      </p:sp>
    </p:spTree>
    <p:extLst>
      <p:ext uri="{BB962C8B-B14F-4D97-AF65-F5344CB8AC3E}">
        <p14:creationId xmlns:p14="http://schemas.microsoft.com/office/powerpoint/2010/main" val="139172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C83718-7FDC-F39E-8C36-F9EF25902E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2483" y="637987"/>
            <a:ext cx="8767994" cy="5582026"/>
          </a:xfrm>
        </p:spPr>
      </p:pic>
    </p:spTree>
    <p:extLst>
      <p:ext uri="{BB962C8B-B14F-4D97-AF65-F5344CB8AC3E}">
        <p14:creationId xmlns:p14="http://schemas.microsoft.com/office/powerpoint/2010/main" val="5541542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0D6465-8DD7-E10A-95EF-A0149BB2D619}"/>
              </a:ext>
            </a:extLst>
          </p:cNvPr>
          <p:cNvSpPr/>
          <p:nvPr/>
        </p:nvSpPr>
        <p:spPr>
          <a:xfrm>
            <a:off x="1175767" y="259476"/>
            <a:ext cx="99189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spc="-5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Quelques méthodes préventives pour préserver la santé de l’ appareil  respiratoire :</a:t>
            </a:r>
          </a:p>
        </p:txBody>
      </p:sp>
      <p:pic>
        <p:nvPicPr>
          <p:cNvPr id="5" name="Picture 2" descr="C:\Documents and Settings\Assistant\سطح المكتب\sport_enfants.jpg">
            <a:extLst>
              <a:ext uri="{FF2B5EF4-FFF2-40B4-BE49-F238E27FC236}">
                <a16:creationId xmlns:a16="http://schemas.microsoft.com/office/drawing/2014/main" id="{5A778885-FEB3-E8D4-12B2-E21EA7CA2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4388" y="2034541"/>
            <a:ext cx="38100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1E6BED4-43D8-4F3A-8B43-BD02123DDB76}"/>
              </a:ext>
            </a:extLst>
          </p:cNvPr>
          <p:cNvSpPr txBox="1"/>
          <p:nvPr/>
        </p:nvSpPr>
        <p:spPr>
          <a:xfrm>
            <a:off x="1693224" y="5299724"/>
            <a:ext cx="2823358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Exercices  Sportifs </a:t>
            </a:r>
          </a:p>
        </p:txBody>
      </p:sp>
      <p:pic>
        <p:nvPicPr>
          <p:cNvPr id="7" name="Picture 1" descr="C:\Documents and Settings\Assistant\سطح المكتب\hikers.jpg">
            <a:extLst>
              <a:ext uri="{FF2B5EF4-FFF2-40B4-BE49-F238E27FC236}">
                <a16:creationId xmlns:a16="http://schemas.microsoft.com/office/drawing/2014/main" id="{353B779C-2996-165A-DBBB-30674F784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4802" y="2330674"/>
            <a:ext cx="4382855" cy="2739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8">
            <a:extLst>
              <a:ext uri="{FF2B5EF4-FFF2-40B4-BE49-F238E27FC236}">
                <a16:creationId xmlns:a16="http://schemas.microsoft.com/office/drawing/2014/main" id="{44747CE0-13E9-E057-CDD6-8FC2CB0C597F}"/>
              </a:ext>
            </a:extLst>
          </p:cNvPr>
          <p:cNvSpPr txBox="1"/>
          <p:nvPr/>
        </p:nvSpPr>
        <p:spPr>
          <a:xfrm>
            <a:off x="5894802" y="5330501"/>
            <a:ext cx="447985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Excursion dans  la nature (air pur)</a:t>
            </a:r>
          </a:p>
        </p:txBody>
      </p:sp>
    </p:spTree>
    <p:extLst>
      <p:ext uri="{BB962C8B-B14F-4D97-AF65-F5344CB8AC3E}">
        <p14:creationId xmlns:p14="http://schemas.microsoft.com/office/powerpoint/2010/main" val="139158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Documents and Settings\Assistant\سطح المكتب\kamar_23.jpg">
            <a:extLst>
              <a:ext uri="{FF2B5EF4-FFF2-40B4-BE49-F238E27FC236}">
                <a16:creationId xmlns:a16="http://schemas.microsoft.com/office/drawing/2014/main" id="{7DC39291-F3B3-48EF-69C1-9EBF1ADB2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8429" y="2240868"/>
            <a:ext cx="238375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D9627836-A00A-350B-0354-50B924D9BC07}"/>
              </a:ext>
            </a:extLst>
          </p:cNvPr>
          <p:cNvSpPr txBox="1"/>
          <p:nvPr/>
        </p:nvSpPr>
        <p:spPr>
          <a:xfrm>
            <a:off x="1944124" y="5049180"/>
            <a:ext cx="297424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ARRETER de fumer </a:t>
            </a:r>
          </a:p>
        </p:txBody>
      </p:sp>
      <p:pic>
        <p:nvPicPr>
          <p:cNvPr id="15" name="Picture 4" descr="C:\Documents and Settings\Assistant\سطح المكتب\vaccin.jpg">
            <a:extLst>
              <a:ext uri="{FF2B5EF4-FFF2-40B4-BE49-F238E27FC236}">
                <a16:creationId xmlns:a16="http://schemas.microsoft.com/office/drawing/2014/main" id="{4E1C494F-EA1F-0926-4DD8-5C861BC38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7805" y="2240868"/>
            <a:ext cx="352839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4">
            <a:extLst>
              <a:ext uri="{FF2B5EF4-FFF2-40B4-BE49-F238E27FC236}">
                <a16:creationId xmlns:a16="http://schemas.microsoft.com/office/drawing/2014/main" id="{AF174B1C-547D-4B5F-E703-8A8240EF7DA3}"/>
              </a:ext>
            </a:extLst>
          </p:cNvPr>
          <p:cNvSpPr txBox="1"/>
          <p:nvPr/>
        </p:nvSpPr>
        <p:spPr>
          <a:xfrm>
            <a:off x="7743889" y="5056321"/>
            <a:ext cx="201622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Vaccination</a:t>
            </a:r>
          </a:p>
        </p:txBody>
      </p:sp>
    </p:spTree>
    <p:extLst>
      <p:ext uri="{BB962C8B-B14F-4D97-AF65-F5344CB8AC3E}">
        <p14:creationId xmlns:p14="http://schemas.microsoft.com/office/powerpoint/2010/main" val="214563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C9BE0-2D68-4438-63A3-6D1EBEDAC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EXERCICE 1: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84A8C-1573-13CC-EBD3-00CD5EDD9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36680"/>
            <a:ext cx="10346575" cy="4023360"/>
          </a:xfrm>
        </p:spPr>
        <p:txBody>
          <a:bodyPr/>
          <a:lstStyle/>
          <a:p>
            <a:pPr algn="just"/>
            <a:r>
              <a:rPr lang="fr-FR" sz="3200" dirty="0">
                <a:solidFill>
                  <a:schemeClr val="tx1"/>
                </a:solidFill>
              </a:rPr>
              <a:t>1) Répondre par </a:t>
            </a:r>
            <a:r>
              <a:rPr lang="fr-FR" sz="3200" u="sng" dirty="0">
                <a:solidFill>
                  <a:schemeClr val="tx1"/>
                </a:solidFill>
              </a:rPr>
              <a:t>vrai</a:t>
            </a:r>
            <a:r>
              <a:rPr lang="fr-FR" sz="3200" dirty="0">
                <a:solidFill>
                  <a:schemeClr val="tx1"/>
                </a:solidFill>
              </a:rPr>
              <a:t> ou </a:t>
            </a:r>
            <a:r>
              <a:rPr lang="fr-FR" sz="3200" u="sng" dirty="0">
                <a:solidFill>
                  <a:schemeClr val="tx1"/>
                </a:solidFill>
              </a:rPr>
              <a:t>faux</a:t>
            </a:r>
            <a:r>
              <a:rPr lang="fr-FR" sz="3200" dirty="0">
                <a:solidFill>
                  <a:schemeClr val="tx1"/>
                </a:solidFill>
              </a:rPr>
              <a:t> :</a:t>
            </a:r>
          </a:p>
          <a:p>
            <a:pPr algn="just"/>
            <a:r>
              <a:rPr lang="fr-FR" sz="3200" dirty="0">
                <a:solidFill>
                  <a:schemeClr val="tx1"/>
                </a:solidFill>
              </a:rPr>
              <a:t>- L’expiration se limite à l’élimination de CO₂ seulement.</a:t>
            </a:r>
          </a:p>
          <a:p>
            <a:pPr algn="just"/>
            <a:r>
              <a:rPr lang="fr-FR" sz="3200" dirty="0">
                <a:solidFill>
                  <a:schemeClr val="tx1"/>
                </a:solidFill>
              </a:rPr>
              <a:t>- Les échanges gazeux respiratoire entre l'air et le sang s’effectuent au niveau des bronchioles.</a:t>
            </a:r>
          </a:p>
          <a:p>
            <a:pPr algn="just"/>
            <a:r>
              <a:rPr lang="fr-FR" sz="3200" dirty="0">
                <a:solidFill>
                  <a:schemeClr val="tx1"/>
                </a:solidFill>
              </a:rPr>
              <a:t>- Les organes consomment le dioxyde de carbone et rejette le dioxygène.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4886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84A8C-1573-13CC-EBD3-00CD5EDD9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36680"/>
            <a:ext cx="10346575" cy="4023360"/>
          </a:xfrm>
        </p:spPr>
        <p:txBody>
          <a:bodyPr/>
          <a:lstStyle/>
          <a:p>
            <a:pPr algn="just"/>
            <a:r>
              <a:rPr lang="fr-FR" sz="3200" dirty="0">
                <a:solidFill>
                  <a:schemeClr val="tx1"/>
                </a:solidFill>
              </a:rPr>
              <a:t>2) Complete le texte par les termes suivants :</a:t>
            </a:r>
          </a:p>
          <a:p>
            <a:pPr algn="just"/>
            <a:r>
              <a:rPr lang="fr-FR" sz="3200" u="sng" dirty="0">
                <a:solidFill>
                  <a:schemeClr val="tx1"/>
                </a:solidFill>
              </a:rPr>
              <a:t>Les alvéoles pulmonaires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u="sng" dirty="0">
                <a:solidFill>
                  <a:schemeClr val="tx1"/>
                </a:solidFill>
              </a:rPr>
              <a:t>Là trachée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u="sng" dirty="0">
                <a:solidFill>
                  <a:schemeClr val="tx1"/>
                </a:solidFill>
              </a:rPr>
              <a:t>Les bronchioles</a:t>
            </a:r>
            <a:r>
              <a:rPr lang="fr-FR" sz="3200" dirty="0">
                <a:solidFill>
                  <a:schemeClr val="tx1"/>
                </a:solidFill>
              </a:rPr>
              <a:t>, </a:t>
            </a:r>
            <a:r>
              <a:rPr lang="fr-FR" sz="3200" u="sng" dirty="0">
                <a:solidFill>
                  <a:schemeClr val="tx1"/>
                </a:solidFill>
              </a:rPr>
              <a:t>Bronche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  <a:p>
            <a:r>
              <a:rPr lang="fr-FR" sz="3200" dirty="0">
                <a:solidFill>
                  <a:schemeClr val="tx1"/>
                </a:solidFill>
              </a:rPr>
              <a:t>L’air inspiré entre par le nez descend dans  ………………………. puis pénètre dans chaque poumon par une  ………………….  puis   …………………………………   pour atteindre enfin ………………………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3673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C9BE0-2D68-4438-63A3-6D1EBEDAC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EXERCICE 2: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84A8C-1573-13CC-EBD3-00CD5EDD9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sz="3200" dirty="0">
                <a:solidFill>
                  <a:schemeClr val="tx1"/>
                </a:solidFill>
              </a:rPr>
              <a:t>La respiration est une caractéristique spécifique aux êtres vivants, à travers laquelle se font des échanges gazeux respiratoires avec leur milieu de vie.</a:t>
            </a:r>
          </a:p>
          <a:p>
            <a:pPr algn="just"/>
            <a:r>
              <a:rPr lang="fr-FR" sz="3200" dirty="0">
                <a:solidFill>
                  <a:schemeClr val="tx1"/>
                </a:solidFill>
              </a:rPr>
              <a:t>Pour savoir comment se déroulent ces échanges on propose les données suivantes :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sz="2400" b="1" dirty="0">
                <a:solidFill>
                  <a:schemeClr val="tx1"/>
                </a:solidFill>
              </a:rPr>
              <a:t>Tableau 1: représente les analyses du sang entrant et sortant des poumons </a:t>
            </a:r>
          </a:p>
          <a:p>
            <a:r>
              <a:rPr lang="fr-FR" sz="2400" b="1" dirty="0">
                <a:solidFill>
                  <a:schemeClr val="tx1"/>
                </a:solidFill>
              </a:rPr>
              <a:t>Tableau 2: représente les analyses du sang entrant et sortant des muscles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7758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4677174-EBFD-0291-1653-C25E21A87E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647636"/>
              </p:ext>
            </p:extLst>
          </p:nvPr>
        </p:nvGraphicFramePr>
        <p:xfrm>
          <a:off x="1330034" y="521225"/>
          <a:ext cx="9531927" cy="2296098"/>
        </p:xfrm>
        <a:graphic>
          <a:graphicData uri="http://schemas.openxmlformats.org/drawingml/2006/table">
            <a:tbl>
              <a:tblPr firstRow="1" firstCol="1" bandRow="1"/>
              <a:tblGrid>
                <a:gridCol w="3788779">
                  <a:extLst>
                    <a:ext uri="{9D8B030D-6E8A-4147-A177-3AD203B41FA5}">
                      <a16:colId xmlns:a16="http://schemas.microsoft.com/office/drawing/2014/main" val="1960305907"/>
                    </a:ext>
                  </a:extLst>
                </a:gridCol>
                <a:gridCol w="2878033">
                  <a:extLst>
                    <a:ext uri="{9D8B030D-6E8A-4147-A177-3AD203B41FA5}">
                      <a16:colId xmlns:a16="http://schemas.microsoft.com/office/drawing/2014/main" val="531996342"/>
                    </a:ext>
                  </a:extLst>
                </a:gridCol>
                <a:gridCol w="2865115">
                  <a:extLst>
                    <a:ext uri="{9D8B030D-6E8A-4147-A177-3AD203B41FA5}">
                      <a16:colId xmlns:a16="http://schemas.microsoft.com/office/drawing/2014/main" val="2342443220"/>
                    </a:ext>
                  </a:extLst>
                </a:gridCol>
              </a:tblGrid>
              <a:tr h="697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400" b="1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quantité d’O₂ dans 100 ml du sang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quantité d’CO₂ dans 100 ml du sang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48216"/>
                  </a:ext>
                </a:extLst>
              </a:tr>
              <a:tr h="6444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</a:t>
                      </a:r>
                      <a:r>
                        <a:rPr lang="fr-FR" sz="2400" b="1" u="sng" dirty="0">
                          <a:solidFill>
                            <a:srgbClr val="BD582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sang entrant </a:t>
                      </a: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dans les poumons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150405"/>
                  </a:ext>
                </a:extLst>
              </a:tr>
              <a:tr h="6444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</a:t>
                      </a:r>
                      <a:r>
                        <a:rPr lang="fr-FR" sz="2400" b="1" u="sng" dirty="0">
                          <a:solidFill>
                            <a:srgbClr val="BD582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sang sortant </a:t>
                      </a: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dans les poumons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14689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CD17971-A67A-9CE2-4779-7B9179F3B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935225"/>
              </p:ext>
            </p:extLst>
          </p:nvPr>
        </p:nvGraphicFramePr>
        <p:xfrm>
          <a:off x="1330034" y="3676085"/>
          <a:ext cx="9531927" cy="2296098"/>
        </p:xfrm>
        <a:graphic>
          <a:graphicData uri="http://schemas.openxmlformats.org/drawingml/2006/table">
            <a:tbl>
              <a:tblPr firstRow="1" firstCol="1" bandRow="1"/>
              <a:tblGrid>
                <a:gridCol w="3788779">
                  <a:extLst>
                    <a:ext uri="{9D8B030D-6E8A-4147-A177-3AD203B41FA5}">
                      <a16:colId xmlns:a16="http://schemas.microsoft.com/office/drawing/2014/main" val="4168716655"/>
                    </a:ext>
                  </a:extLst>
                </a:gridCol>
                <a:gridCol w="2878034">
                  <a:extLst>
                    <a:ext uri="{9D8B030D-6E8A-4147-A177-3AD203B41FA5}">
                      <a16:colId xmlns:a16="http://schemas.microsoft.com/office/drawing/2014/main" val="3645761322"/>
                    </a:ext>
                  </a:extLst>
                </a:gridCol>
                <a:gridCol w="2865114">
                  <a:extLst>
                    <a:ext uri="{9D8B030D-6E8A-4147-A177-3AD203B41FA5}">
                      <a16:colId xmlns:a16="http://schemas.microsoft.com/office/drawing/2014/main" val="413763815"/>
                    </a:ext>
                  </a:extLst>
                </a:gridCol>
              </a:tblGrid>
              <a:tr h="6995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2800" b="1" u="sng" kern="12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quantité d’O₂ dans 100 ml du sang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quantité d’CO₂ dans 100 ml du sang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437607"/>
                  </a:ext>
                </a:extLst>
              </a:tr>
              <a:tr h="6995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</a:t>
                      </a:r>
                      <a:r>
                        <a:rPr lang="fr-FR" sz="2400" b="1" dirty="0">
                          <a:solidFill>
                            <a:srgbClr val="BD582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sang entrant </a:t>
                      </a: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dans les muscles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</a:t>
                      </a:r>
                      <a:endParaRPr lang="fr-F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801950"/>
                  </a:ext>
                </a:extLst>
              </a:tr>
              <a:tr h="6995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 </a:t>
                      </a:r>
                      <a:r>
                        <a:rPr lang="fr-FR" sz="2400" b="1" dirty="0">
                          <a:solidFill>
                            <a:srgbClr val="BD582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sang sortant </a:t>
                      </a:r>
                      <a:r>
                        <a:rPr lang="fr-F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dans les muscles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49745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5526B45-7C7E-A952-0905-5D619AEF6044}"/>
              </a:ext>
            </a:extLst>
          </p:cNvPr>
          <p:cNvSpPr txBox="1"/>
          <p:nvPr/>
        </p:nvSpPr>
        <p:spPr>
          <a:xfrm>
            <a:off x="2216727" y="3062038"/>
            <a:ext cx="8506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</a:rPr>
              <a:t>Tableau 1: représente les analyses du sang entrant et sortant des poumons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4D0D62-25E8-BD01-06DF-97E1FF9794B0}"/>
              </a:ext>
            </a:extLst>
          </p:cNvPr>
          <p:cNvSpPr txBox="1"/>
          <p:nvPr/>
        </p:nvSpPr>
        <p:spPr>
          <a:xfrm>
            <a:off x="2216727" y="6152109"/>
            <a:ext cx="8021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</a:rPr>
              <a:t>Tableau 2: représente les analyses du sang entrant et sortant des muscles</a:t>
            </a:r>
          </a:p>
        </p:txBody>
      </p:sp>
    </p:spTree>
    <p:extLst>
      <p:ext uri="{BB962C8B-B14F-4D97-AF65-F5344CB8AC3E}">
        <p14:creationId xmlns:p14="http://schemas.microsoft.com/office/powerpoint/2010/main" val="477852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84A8C-1573-13CC-EBD3-00CD5EDD9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56569"/>
            <a:ext cx="10058400" cy="4277976"/>
          </a:xfrm>
        </p:spPr>
        <p:txBody>
          <a:bodyPr>
            <a:normAutofit lnSpcReduction="10000"/>
          </a:bodyPr>
          <a:lstStyle/>
          <a:p>
            <a:pPr marL="514350" indent="-514350" algn="just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solidFill>
                  <a:schemeClr val="tx1"/>
                </a:solidFill>
              </a:rPr>
              <a:t>Comparer la quantité d’O₂ et CO₂ dans le sang entrant et sortant des </a:t>
            </a:r>
            <a:r>
              <a:rPr lang="fr-FR" sz="2800" b="1" dirty="0">
                <a:solidFill>
                  <a:schemeClr val="tx1"/>
                </a:solidFill>
              </a:rPr>
              <a:t>poumons</a:t>
            </a:r>
            <a:r>
              <a:rPr lang="fr-FR" sz="2800" dirty="0">
                <a:solidFill>
                  <a:schemeClr val="tx1"/>
                </a:solidFill>
              </a:rPr>
              <a:t> ?</a:t>
            </a:r>
          </a:p>
          <a:p>
            <a:pPr marL="514350" indent="-514350" algn="just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solidFill>
                  <a:schemeClr val="tx1"/>
                </a:solidFill>
              </a:rPr>
              <a:t>Comparer la quantité d’O₂ et CO₂ dans le sang entrant et sortant des </a:t>
            </a:r>
            <a:r>
              <a:rPr lang="fr-FR" sz="2800" b="1" dirty="0">
                <a:solidFill>
                  <a:schemeClr val="tx1"/>
                </a:solidFill>
              </a:rPr>
              <a:t>muscles</a:t>
            </a:r>
            <a:r>
              <a:rPr lang="fr-FR" sz="2800" dirty="0">
                <a:solidFill>
                  <a:schemeClr val="tx1"/>
                </a:solidFill>
              </a:rPr>
              <a:t>?</a:t>
            </a:r>
          </a:p>
          <a:p>
            <a:pPr marL="514350" indent="-514350" algn="just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solidFill>
                  <a:schemeClr val="tx1"/>
                </a:solidFill>
              </a:rPr>
              <a:t>Expliquer ce qui se déroule au niveau des poumons et au niveau des muscles en exploitant les données des deux tableaux.</a:t>
            </a:r>
          </a:p>
          <a:p>
            <a:pPr marL="514350" indent="-514350" algn="just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solidFill>
                  <a:schemeClr val="tx1"/>
                </a:solidFill>
              </a:rPr>
              <a:t>Déduire le rôle du sang ?</a:t>
            </a:r>
          </a:p>
          <a:p>
            <a:pPr marL="514350" indent="-514350" algn="just">
              <a:buClr>
                <a:schemeClr val="tx1"/>
              </a:buClr>
              <a:buFont typeface="+mj-lt"/>
              <a:buAutoNum type="arabicParenR"/>
            </a:pPr>
            <a:r>
              <a:rPr lang="fr-FR" sz="2800" dirty="0">
                <a:solidFill>
                  <a:schemeClr val="tx1"/>
                </a:solidFill>
              </a:rPr>
              <a:t>Au niveau des cellules l’O₂ réagit avec le glucose (C6H12O6), donner l’équation responsable à cette réaction, et nommer ce phénomène ?</a:t>
            </a:r>
          </a:p>
        </p:txBody>
      </p:sp>
    </p:spTree>
    <p:extLst>
      <p:ext uri="{BB962C8B-B14F-4D97-AF65-F5344CB8AC3E}">
        <p14:creationId xmlns:p14="http://schemas.microsoft.com/office/powerpoint/2010/main" val="32331066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1">
            <a:extLst>
              <a:ext uri="{FF2B5EF4-FFF2-40B4-BE49-F238E27FC236}">
                <a16:creationId xmlns:a16="http://schemas.microsoft.com/office/drawing/2014/main" id="{4DC7879A-6498-4EC5-C9D8-E805176D94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945430"/>
              </p:ext>
            </p:extLst>
          </p:nvPr>
        </p:nvGraphicFramePr>
        <p:xfrm>
          <a:off x="468009" y="1191525"/>
          <a:ext cx="11255982" cy="44749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5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9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0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990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FF0000"/>
                          </a:solidFill>
                        </a:rPr>
                        <a:t>L’appareil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FF0000"/>
                          </a:solidFill>
                        </a:rPr>
                        <a:t>Les dangers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الأخطار</a:t>
                      </a:r>
                      <a:endParaRPr lang="fr-FR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>
                          <a:solidFill>
                            <a:srgbClr val="FF0000"/>
                          </a:solidFill>
                        </a:rPr>
                        <a:t>La prévention </a:t>
                      </a:r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الوقاية</a:t>
                      </a:r>
                      <a:endParaRPr lang="fr-FR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990">
                <a:tc rowSpan="4"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Appareil respiratoire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499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49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499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075510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TM04033937[[fn=Traînée de condensation]]</Template>
  <TotalTime>2248</TotalTime>
  <Words>1312</Words>
  <Application>Microsoft Office PowerPoint</Application>
  <PresentationFormat>Widescreen</PresentationFormat>
  <Paragraphs>215</Paragraphs>
  <Slides>60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1" baseType="lpstr">
      <vt:lpstr>Arial</vt:lpstr>
      <vt:lpstr>ArialUnicodeMS</vt:lpstr>
      <vt:lpstr>ArialUnicodeMS,Bold</vt:lpstr>
      <vt:lpstr>Calibri</vt:lpstr>
      <vt:lpstr>Calibri Light</vt:lpstr>
      <vt:lpstr>Cambria</vt:lpstr>
      <vt:lpstr>Cooper Black</vt:lpstr>
      <vt:lpstr>Jumble</vt:lpstr>
      <vt:lpstr>Times New Roman</vt:lpstr>
      <vt:lpstr>Wingdings</vt:lpstr>
      <vt:lpstr>Retrospect</vt:lpstr>
      <vt:lpstr>LA RESPIRATION CHEZ L’HOMME التنفس عند الانسان</vt:lpstr>
      <vt:lpstr>PowerPoint Presentation</vt:lpstr>
      <vt:lpstr>Introduction :</vt:lpstr>
      <vt:lpstr>I) Le système respiratoire chez l’Homme : (Documents P40)</vt:lpstr>
      <vt:lpstr>PowerPoint Presentation</vt:lpstr>
      <vt:lpstr>PowerPoint Presentation</vt:lpstr>
      <vt:lpstr>PowerPoint Presentation</vt:lpstr>
      <vt:lpstr>2) Les caractéristiques de l’appareil respiratoire favorisant les échanges gazeux respiratoires: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Conclusion:</vt:lpstr>
      <vt:lpstr>II) Le mécanisme des échanges gazeux respiratoires 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2) Les échanges gazeux entre le sang et les alvéoles pulmonaires : التبادلات الغازية بين الدم والأسناخ الرئوية</vt:lpstr>
      <vt:lpstr>Comparaison :</vt:lpstr>
      <vt:lpstr>PowerPoint Presentation</vt:lpstr>
      <vt:lpstr>Déduction :</vt:lpstr>
      <vt:lpstr>3) Les échanges gazeux au niveau des organes: التبادلات الغازية على مستوى الأعضاء</vt:lpstr>
      <vt:lpstr>PowerPoint Presentation</vt:lpstr>
      <vt:lpstr>PowerPoint Presentation</vt:lpstr>
      <vt:lpstr>PowerPoint Presentation</vt:lpstr>
      <vt:lpstr>PowerPoint Presentation</vt:lpstr>
      <vt:lpstr>III) Les cellules produisent de l’énergie :        الخلايا تنتج الطاقة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IV) Hygiène de l’appareil respiratoire :</vt:lpstr>
      <vt:lpstr>PowerPoint Presentation</vt:lpstr>
      <vt:lpstr>1) Les conséquences du tabac sur l’appareil respiratoire  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2) Les conséquences de la pollution sur l’appareil respiratoire  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EXERCICE 1:</vt:lpstr>
      <vt:lpstr>PowerPoint Presentation</vt:lpstr>
      <vt:lpstr>EXERCICE 2: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HADIRI.YASSINE</cp:lastModifiedBy>
  <cp:revision>565</cp:revision>
  <dcterms:created xsi:type="dcterms:W3CDTF">2019-09-29T19:18:53Z</dcterms:created>
  <dcterms:modified xsi:type="dcterms:W3CDTF">2026-10-12T19:14:39Z</dcterms:modified>
</cp:coreProperties>
</file>