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  <p:sldMasterId id="2147483762" r:id="rId2"/>
  </p:sldMasterIdLst>
  <p:notesMasterIdLst>
    <p:notesMasterId r:id="rId87"/>
  </p:notesMasterIdLst>
  <p:sldIdLst>
    <p:sldId id="256" r:id="rId3"/>
    <p:sldId id="257" r:id="rId4"/>
    <p:sldId id="258" r:id="rId5"/>
    <p:sldId id="683" r:id="rId6"/>
    <p:sldId id="679" r:id="rId7"/>
    <p:sldId id="680" r:id="rId8"/>
    <p:sldId id="681" r:id="rId9"/>
    <p:sldId id="682" r:id="rId10"/>
    <p:sldId id="693" r:id="rId11"/>
    <p:sldId id="694" r:id="rId12"/>
    <p:sldId id="260" r:id="rId13"/>
    <p:sldId id="684" r:id="rId14"/>
    <p:sldId id="685" r:id="rId15"/>
    <p:sldId id="686" r:id="rId16"/>
    <p:sldId id="687" r:id="rId17"/>
    <p:sldId id="272" r:id="rId18"/>
    <p:sldId id="273" r:id="rId19"/>
    <p:sldId id="289" r:id="rId20"/>
    <p:sldId id="688" r:id="rId21"/>
    <p:sldId id="689" r:id="rId22"/>
    <p:sldId id="276" r:id="rId23"/>
    <p:sldId id="690" r:id="rId24"/>
    <p:sldId id="277" r:id="rId25"/>
    <p:sldId id="279" r:id="rId26"/>
    <p:sldId id="280" r:id="rId27"/>
    <p:sldId id="691" r:id="rId28"/>
    <p:sldId id="692" r:id="rId29"/>
    <p:sldId id="284" r:id="rId30"/>
    <p:sldId id="285" r:id="rId31"/>
    <p:sldId id="286" r:id="rId32"/>
    <p:sldId id="283" r:id="rId33"/>
    <p:sldId id="699" r:id="rId34"/>
    <p:sldId id="698" r:id="rId35"/>
    <p:sldId id="696" r:id="rId36"/>
    <p:sldId id="697" r:id="rId37"/>
    <p:sldId id="700" r:id="rId38"/>
    <p:sldId id="701" r:id="rId39"/>
    <p:sldId id="702" r:id="rId40"/>
    <p:sldId id="705" r:id="rId41"/>
    <p:sldId id="706" r:id="rId42"/>
    <p:sldId id="707" r:id="rId43"/>
    <p:sldId id="710" r:id="rId44"/>
    <p:sldId id="708" r:id="rId45"/>
    <p:sldId id="709" r:id="rId46"/>
    <p:sldId id="703" r:id="rId47"/>
    <p:sldId id="712" r:id="rId48"/>
    <p:sldId id="711" r:id="rId49"/>
    <p:sldId id="713" r:id="rId50"/>
    <p:sldId id="758" r:id="rId51"/>
    <p:sldId id="714" r:id="rId52"/>
    <p:sldId id="715" r:id="rId53"/>
    <p:sldId id="716" r:id="rId54"/>
    <p:sldId id="717" r:id="rId55"/>
    <p:sldId id="718" r:id="rId56"/>
    <p:sldId id="704" r:id="rId57"/>
    <p:sldId id="746" r:id="rId58"/>
    <p:sldId id="719" r:id="rId59"/>
    <p:sldId id="720" r:id="rId60"/>
    <p:sldId id="721" r:id="rId61"/>
    <p:sldId id="757" r:id="rId62"/>
    <p:sldId id="722" r:id="rId63"/>
    <p:sldId id="723" r:id="rId64"/>
    <p:sldId id="724" r:id="rId65"/>
    <p:sldId id="725" r:id="rId66"/>
    <p:sldId id="728" r:id="rId67"/>
    <p:sldId id="726" r:id="rId68"/>
    <p:sldId id="727" r:id="rId69"/>
    <p:sldId id="729" r:id="rId70"/>
    <p:sldId id="730" r:id="rId71"/>
    <p:sldId id="731" r:id="rId72"/>
    <p:sldId id="732" r:id="rId73"/>
    <p:sldId id="733" r:id="rId74"/>
    <p:sldId id="734" r:id="rId75"/>
    <p:sldId id="739" r:id="rId76"/>
    <p:sldId id="748" r:id="rId77"/>
    <p:sldId id="740" r:id="rId78"/>
    <p:sldId id="737" r:id="rId79"/>
    <p:sldId id="735" r:id="rId80"/>
    <p:sldId id="743" r:id="rId81"/>
    <p:sldId id="738" r:id="rId82"/>
    <p:sldId id="736" r:id="rId83"/>
    <p:sldId id="742" r:id="rId84"/>
    <p:sldId id="741" r:id="rId85"/>
    <p:sldId id="744" r:id="rId8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02B"/>
    <a:srgbClr val="BD582C"/>
    <a:srgbClr val="CBCBCB"/>
    <a:srgbClr val="E7E7E7"/>
    <a:srgbClr val="FBF2D6"/>
    <a:srgbClr val="C6C6C6"/>
    <a:srgbClr val="A7CD78"/>
    <a:srgbClr val="FFC62F"/>
    <a:srgbClr val="F6FCFC"/>
    <a:srgbClr val="DDF7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53699" autoAdjust="0"/>
  </p:normalViewPr>
  <p:slideViewPr>
    <p:cSldViewPr snapToGrid="0">
      <p:cViewPr>
        <p:scale>
          <a:sx n="100" d="100"/>
          <a:sy n="100" d="100"/>
        </p:scale>
        <p:origin x="1320" y="6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viewProps" Target="viewProp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theme" Target="theme/theme1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82789C-6C93-4C4A-928B-2ACAE0D98AEA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DC59A-B0A9-43FC-AA0C-D8158F86C7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7230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DC59A-B0A9-43FC-AA0C-D8158F86C74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943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DC59A-B0A9-43FC-AA0C-D8158F86C7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608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D’énergie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DC59A-B0A9-43FC-AA0C-D8158F86C747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3097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 besoins énergétiques de la femme allaitante sont plus importants</a:t>
            </a:r>
            <a:br>
              <a:rPr lang="fr-F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(10 500kj) que ceux de la femme enceinte (9 500kj) qui sont supérieurs à</a:t>
            </a:r>
            <a:br>
              <a:rPr lang="fr-F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ceux de la femme normale</a:t>
            </a:r>
            <a:endParaRPr lang="fr-FR" sz="1200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DC59A-B0A9-43FC-AA0C-D8158F86C747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4878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Inférieure – supérieure </a:t>
            </a:r>
            <a:r>
              <a:rPr lang="fr-FR" baseline="0" dirty="0"/>
              <a:t>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DC59A-B0A9-43FC-AA0C-D8158F86C747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8057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DC59A-B0A9-43FC-AA0C-D8158F86C747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031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DC59A-B0A9-43FC-AA0C-D8158F86C747}" type="slidenum">
              <a:rPr lang="fr-FR" smtClean="0"/>
              <a:t>67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1559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A0BF8-6686-4F02-AB36-9614142B36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B406FE-1165-421C-8D35-96F0CFEA6D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B22AA-13F6-430C-B5C3-3ED6A1325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B799C-1B8A-42C0-AD53-6DBEF2EC7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8C035E-958A-44D5-9920-E77375E90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7585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28C7A-67F3-4CAD-9852-569FF656A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E717F-25DD-4AF6-8E4C-C3F0B7258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B9BF79-C6C8-4A28-B317-36AB52011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2C1D1-F1BF-42DD-A7C6-2ED272DF8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916BF-016F-4056-985B-466516E68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6082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FAECB-6827-4D91-8EB5-800DD8EA2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CEBD6D-8344-4937-9A0D-E2DBE531B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598055-7F4B-4E57-92A1-C43CE07ED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8293C-337A-46B9-801C-405BA28F9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FE3A87-6EF6-4E32-958D-D3BDE968E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0284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C1E4F-8411-4152-A040-45E4E38D4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93C882-D441-40BC-AAB7-FB3EF79F6F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0FF742-A50B-4EB6-86AE-E67F120A5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CB9172-F4DE-4657-A074-EF8778EE7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507DBE-C8F7-423C-9124-EE7B3D22E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81AC0B-71D5-43A5-AD86-9668B4D92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8151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204D3-549C-4770-B620-7E3D4678A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06D22-9474-474E-A4DD-36D304E57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9ED9F3-E75B-4CB6-9C20-44656AF015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AB8604-4E78-4EF6-AF81-B832751C75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C7266C-4F95-4B63-B8A4-5D430A6FCB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605C0-AC58-49C3-BFDA-E7ADCFC7B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CDB99B-8E2F-47DA-B6C3-50842D8C3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0ACA83-753D-4AEE-B568-755DCF5ED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864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38EDC-8D44-427B-90E0-FBD0FBAC9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AE544B-A36F-473A-86AF-50F024291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6F2748-531A-4318-A370-27EDE490E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AD6E57-F20B-43D2-A268-2449E7D4A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7750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EC2F6E-BB8D-4A07-B873-A379FEAE4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C64672-2E28-45BB-AB1E-9CA10E908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3CCF35-5028-4E4D-8F6E-2E2DF0FB4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9365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0471D-7A64-4A50-B9A6-0F3A78088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427B1-871E-4C56-AF97-3F78ADBFA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52702-EC0A-4FBA-9939-DCF10E412D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DDBB8-93FE-4585-A97D-0E391EE24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B77A2A-D97D-4B06-A029-77A3A88DA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F4E011-48A8-486A-BF53-E7C085173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376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A2B76-0D50-4AE7-8E70-B69B2F112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700288-1A1C-45A8-B99A-68E661D708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19D42-4449-4938-BE9F-F8A026382E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CB693-3AD5-4FB5-9BD7-DDA6EA895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28CAAB-378F-4646-836D-6723AF226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8A5F22-2F00-4B7E-95E3-D4E37EE6F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2764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E3A36-A7B5-4AED-90CE-DAABE341C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6DD818-2AC6-4AD8-ADB0-757AE6DE1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B561BE-2670-413D-B85D-350DC6A08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469BC-9B02-4F1D-9332-C52CAA6CD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37A4D-841D-4B35-BD23-CCB82FC1C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0807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4028CB-78B2-414A-9948-C32EA4A46C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2AA2E1-9030-407F-A8FB-98BCFFFDF7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722082-BED4-46DC-B1C0-9696140EF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85038-E165-45A4-8C75-C8A3CA817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D7943-C606-446E-B743-3AB1AE587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71506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808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8283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27526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2270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5818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47356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86847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3118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89127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307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0374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73493B-E27E-4DC0-A41A-7E254FDDD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619A8B-408B-4DCB-AC39-AC640BF856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87CC5-FBB1-4FE5-893F-7BD071C75E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1375A-C223-44C8-917C-F7C3A1BCD50F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8E1BCB-E2F2-4D1B-BCFC-521169C8EA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1173B-B48E-4DCF-8715-5805390549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3841B-0DB4-4C99-B5E5-79625F01DBF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346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7604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png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microsoft.com/office/2007/relationships/hdphoto" Target="../media/hdphoto1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hyperlink" Target="../Animations/digestion%20amidon%20exp.exe" TargetMode="Externa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2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5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7" Type="http://schemas.openxmlformats.org/officeDocument/2006/relationships/image" Target="../media/image44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43.wmf"/><Relationship Id="rId4" Type="http://schemas.openxmlformats.org/officeDocument/2006/relationships/oleObject" Target="../embeddings/oleObject3.bin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46313" y="1326659"/>
            <a:ext cx="11179629" cy="2503715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/>
            <a:r>
              <a:rPr lang="fr-F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LES FONCTIONS DE NUTRITION ET L'ÉDUCATION NUTRITIONNELLE</a:t>
            </a:r>
            <a:br>
              <a:rPr lang="fr-FR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LES ALIMENTS, LA DIGESTION ET L’ABSORPTION</a:t>
            </a:r>
            <a:endParaRPr lang="fr-FR" sz="7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9658771" y="260547"/>
            <a:ext cx="2910840" cy="374642"/>
          </a:xfrm>
        </p:spPr>
        <p:txBody>
          <a:bodyPr/>
          <a:lstStyle/>
          <a:p>
            <a:pPr algn="ctr"/>
            <a:fld id="{7F437F2F-1DD6-415E-8034-D81F83C0BC5F}" type="datetime1">
              <a:rPr lang="fr-FR" sz="2000" b="1" smtClean="0">
                <a:solidFill>
                  <a:schemeClr val="tx1"/>
                </a:solidFill>
              </a:rPr>
              <a:pPr algn="ctr"/>
              <a:t>12/10/2026</a:t>
            </a:fld>
            <a:endParaRPr lang="fr-FR" sz="2000" b="1" dirty="0">
              <a:solidFill>
                <a:schemeClr val="tx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720764" y="5208175"/>
            <a:ext cx="6630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Pr. Yassine HADIRI</a:t>
            </a:r>
          </a:p>
        </p:txBody>
      </p:sp>
    </p:spTree>
    <p:extLst>
      <p:ext uri="{BB962C8B-B14F-4D97-AF65-F5344CB8AC3E}">
        <p14:creationId xmlns:p14="http://schemas.microsoft.com/office/powerpoint/2010/main" val="3576169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23388C-BA16-DD64-6A06-E2879F88FC6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2888" b="35583"/>
          <a:stretch>
            <a:fillRect/>
          </a:stretch>
        </p:blipFill>
        <p:spPr>
          <a:xfrm>
            <a:off x="4667133" y="4931904"/>
            <a:ext cx="2853175" cy="19202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05078BD-42F7-C94B-CEB1-719C57289D8D}"/>
              </a:ext>
            </a:extLst>
          </p:cNvPr>
          <p:cNvSpPr txBox="1"/>
          <p:nvPr/>
        </p:nvSpPr>
        <p:spPr>
          <a:xfrm>
            <a:off x="1794163" y="2459504"/>
            <a:ext cx="8603673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4800" b="1" i="0" u="none" strike="noStrike" kern="1200" cap="none" spc="-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L’ÉDUCATION NUTRITIONNELLE</a:t>
            </a:r>
            <a:br>
              <a:rPr kumimoji="0" lang="fr-FR" sz="6000" b="1" i="0" u="none" strike="noStrike" kern="1200" cap="none" spc="-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ar-MA" sz="4400" b="1" i="0" u="none" strike="noStrike" kern="1200" cap="none" spc="-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التربية الغذائية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FC7D2D9-FA53-E62F-82FC-C2A24A25265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" b="30988"/>
          <a:stretch>
            <a:fillRect/>
          </a:stretch>
        </p:blipFill>
        <p:spPr>
          <a:xfrm>
            <a:off x="5349969" y="5495776"/>
            <a:ext cx="133514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351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3" y="283676"/>
            <a:ext cx="10124705" cy="1293028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r-FR" sz="66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Introduction</a:t>
            </a:r>
            <a:r>
              <a:rPr lang="fr-FR" sz="6000" b="1" dirty="0">
                <a:solidFill>
                  <a:srgbClr val="FF0000"/>
                </a:solidFill>
              </a:rPr>
              <a:t>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4" y="2158933"/>
            <a:ext cx="9986160" cy="39093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3000" dirty="0">
                <a:solidFill>
                  <a:schemeClr val="tx1"/>
                </a:solidFill>
              </a:rPr>
              <a:t>Pour maintenir l’activité de notre organisme, nous consommons des aliments d’origine animale et d’origine végétale.</a:t>
            </a:r>
          </a:p>
          <a:p>
            <a:pPr marL="0" indent="0" algn="just">
              <a:buNone/>
            </a:pPr>
            <a:endParaRPr lang="fr-FR" sz="30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fr-FR" sz="2800" dirty="0">
                <a:solidFill>
                  <a:srgbClr val="00B050"/>
                </a:solidFill>
              </a:rPr>
              <a:t>- Quelles sont les composants des aliments que nous consommons?</a:t>
            </a:r>
            <a:br>
              <a:rPr lang="fr-FR" sz="2800" dirty="0">
                <a:solidFill>
                  <a:srgbClr val="00B050"/>
                </a:solidFill>
              </a:rPr>
            </a:br>
            <a:r>
              <a:rPr lang="fr-FR" sz="2800" dirty="0">
                <a:solidFill>
                  <a:srgbClr val="00B050"/>
                </a:solidFill>
              </a:rPr>
              <a:t>- Quels sont les rôles des aliments ?</a:t>
            </a:r>
          </a:p>
          <a:p>
            <a:pPr marL="0" indent="0" algn="just">
              <a:buNone/>
            </a:pP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257219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3" y="283676"/>
            <a:ext cx="10124705" cy="129302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I) mise en évidence de la composition des aliments (</a:t>
            </a:r>
            <a:r>
              <a:rPr lang="ar-MA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مكونات الأغذية</a:t>
            </a:r>
            <a:r>
              <a:rPr lang="fr-FR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  <a:r>
              <a:rPr lang="ar-MA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46858" y="2255915"/>
            <a:ext cx="9986160" cy="39093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3000" b="1" dirty="0">
                <a:solidFill>
                  <a:srgbClr val="00602B"/>
                </a:solidFill>
              </a:rPr>
              <a:t>1) Manipulations :</a:t>
            </a:r>
            <a:r>
              <a:rPr lang="ar-MA" sz="3000" b="1" dirty="0">
                <a:solidFill>
                  <a:srgbClr val="00602B"/>
                </a:solidFill>
              </a:rPr>
              <a:t>مناولات </a:t>
            </a:r>
            <a:endParaRPr lang="fr-FR" sz="3000" b="1" dirty="0">
              <a:solidFill>
                <a:srgbClr val="00602B"/>
              </a:solidFill>
            </a:endParaRPr>
          </a:p>
          <a:p>
            <a:pPr marL="0" indent="0" algn="just">
              <a:buNone/>
            </a:pPr>
            <a:endParaRPr lang="fr-FR" sz="30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fr-FR" sz="3000" dirty="0">
                <a:solidFill>
                  <a:schemeClr val="tx1"/>
                </a:solidFill>
              </a:rPr>
              <a:t>Le tableau ci-dessous représente les manipulations qui permettent de mettre en évidence les compositions minérales et organiques de l’aliment, cela par utilisation de techniques et de réactifs</a:t>
            </a:r>
            <a:r>
              <a:rPr lang="ar-MA" sz="3000" dirty="0">
                <a:solidFill>
                  <a:schemeClr val="tx1"/>
                </a:solidFill>
              </a:rPr>
              <a:t>الكواشف </a:t>
            </a:r>
            <a:r>
              <a:rPr lang="en-US" sz="3000" dirty="0">
                <a:solidFill>
                  <a:schemeClr val="tx1"/>
                </a:solidFill>
              </a:rPr>
              <a:t> </a:t>
            </a:r>
            <a:r>
              <a:rPr lang="fr-FR" sz="3000" dirty="0">
                <a:solidFill>
                  <a:schemeClr val="tx1"/>
                </a:solidFill>
              </a:rPr>
              <a:t>indicateurs colorés spécifiques :</a:t>
            </a:r>
          </a:p>
          <a:p>
            <a:pPr marL="0" indent="0" algn="just">
              <a:buNone/>
            </a:pP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095558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>
            <a:extLst>
              <a:ext uri="{FF2B5EF4-FFF2-40B4-BE49-F238E27FC236}">
                <a16:creationId xmlns:a16="http://schemas.microsoft.com/office/drawing/2014/main" id="{36E5F78B-1253-4512-AAAF-39B8794647E8}"/>
              </a:ext>
            </a:extLst>
          </p:cNvPr>
          <p:cNvSpPr/>
          <p:nvPr/>
        </p:nvSpPr>
        <p:spPr>
          <a:xfrm>
            <a:off x="11512283" y="243039"/>
            <a:ext cx="451117" cy="45111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4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01F06602-033A-E5D3-418C-FCAB448201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" t="4865" r="68290" b="51506"/>
          <a:stretch/>
        </p:blipFill>
        <p:spPr bwMode="auto">
          <a:xfrm>
            <a:off x="3665936" y="652427"/>
            <a:ext cx="3874770" cy="5528033"/>
          </a:xfrm>
          <a:custGeom>
            <a:avLst/>
            <a:gdLst>
              <a:gd name="csX0" fmla="*/ 0 w 3874770"/>
              <a:gd name="csY0" fmla="*/ 0 h 5528033"/>
              <a:gd name="csX1" fmla="*/ 529552 w 3874770"/>
              <a:gd name="csY1" fmla="*/ 0 h 5528033"/>
              <a:gd name="csX2" fmla="*/ 1175347 w 3874770"/>
              <a:gd name="csY2" fmla="*/ 0 h 5528033"/>
              <a:gd name="csX3" fmla="*/ 1898637 w 3874770"/>
              <a:gd name="csY3" fmla="*/ 0 h 5528033"/>
              <a:gd name="csX4" fmla="*/ 2583180 w 3874770"/>
              <a:gd name="csY4" fmla="*/ 0 h 5528033"/>
              <a:gd name="csX5" fmla="*/ 3267723 w 3874770"/>
              <a:gd name="csY5" fmla="*/ 0 h 5528033"/>
              <a:gd name="csX6" fmla="*/ 3874770 w 3874770"/>
              <a:gd name="csY6" fmla="*/ 0 h 5528033"/>
              <a:gd name="csX7" fmla="*/ 3874770 w 3874770"/>
              <a:gd name="csY7" fmla="*/ 580443 h 5528033"/>
              <a:gd name="csX8" fmla="*/ 3874770 w 3874770"/>
              <a:gd name="csY8" fmla="*/ 1216167 h 5528033"/>
              <a:gd name="csX9" fmla="*/ 3874770 w 3874770"/>
              <a:gd name="csY9" fmla="*/ 1851891 h 5528033"/>
              <a:gd name="csX10" fmla="*/ 3874770 w 3874770"/>
              <a:gd name="csY10" fmla="*/ 2542895 h 5528033"/>
              <a:gd name="csX11" fmla="*/ 3874770 w 3874770"/>
              <a:gd name="csY11" fmla="*/ 3178619 h 5528033"/>
              <a:gd name="csX12" fmla="*/ 3874770 w 3874770"/>
              <a:gd name="csY12" fmla="*/ 3869623 h 5528033"/>
              <a:gd name="csX13" fmla="*/ 3874770 w 3874770"/>
              <a:gd name="csY13" fmla="*/ 4560627 h 5528033"/>
              <a:gd name="csX14" fmla="*/ 3874770 w 3874770"/>
              <a:gd name="csY14" fmla="*/ 5528033 h 5528033"/>
              <a:gd name="csX15" fmla="*/ 3151480 w 3874770"/>
              <a:gd name="csY15" fmla="*/ 5528033 h 5528033"/>
              <a:gd name="csX16" fmla="*/ 2544432 w 3874770"/>
              <a:gd name="csY16" fmla="*/ 5528033 h 5528033"/>
              <a:gd name="csX17" fmla="*/ 2014880 w 3874770"/>
              <a:gd name="csY17" fmla="*/ 5528033 h 5528033"/>
              <a:gd name="csX18" fmla="*/ 1407833 w 3874770"/>
              <a:gd name="csY18" fmla="*/ 5528033 h 5528033"/>
              <a:gd name="csX19" fmla="*/ 684543 w 3874770"/>
              <a:gd name="csY19" fmla="*/ 5528033 h 5528033"/>
              <a:gd name="csX20" fmla="*/ 0 w 3874770"/>
              <a:gd name="csY20" fmla="*/ 5528033 h 5528033"/>
              <a:gd name="csX21" fmla="*/ 0 w 3874770"/>
              <a:gd name="csY21" fmla="*/ 4947590 h 5528033"/>
              <a:gd name="csX22" fmla="*/ 0 w 3874770"/>
              <a:gd name="csY22" fmla="*/ 4256585 h 5528033"/>
              <a:gd name="csX23" fmla="*/ 0 w 3874770"/>
              <a:gd name="csY23" fmla="*/ 3510301 h 5528033"/>
              <a:gd name="csX24" fmla="*/ 0 w 3874770"/>
              <a:gd name="csY24" fmla="*/ 2819297 h 5528033"/>
              <a:gd name="csX25" fmla="*/ 0 w 3874770"/>
              <a:gd name="csY25" fmla="*/ 2128293 h 5528033"/>
              <a:gd name="csX26" fmla="*/ 0 w 3874770"/>
              <a:gd name="csY26" fmla="*/ 1492569 h 5528033"/>
              <a:gd name="csX27" fmla="*/ 0 w 3874770"/>
              <a:gd name="csY27" fmla="*/ 691004 h 5528033"/>
              <a:gd name="csX28" fmla="*/ 0 w 3874770"/>
              <a:gd name="csY28" fmla="*/ 0 h 55280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3874770" h="5528033" fill="none" extrusionOk="0">
                <a:moveTo>
                  <a:pt x="0" y="0"/>
                </a:moveTo>
                <a:cubicBezTo>
                  <a:pt x="159524" y="-5493"/>
                  <a:pt x="289671" y="19637"/>
                  <a:pt x="529552" y="0"/>
                </a:cubicBezTo>
                <a:cubicBezTo>
                  <a:pt x="769433" y="-19637"/>
                  <a:pt x="1038566" y="22631"/>
                  <a:pt x="1175347" y="0"/>
                </a:cubicBezTo>
                <a:cubicBezTo>
                  <a:pt x="1312128" y="-22631"/>
                  <a:pt x="1706138" y="-8583"/>
                  <a:pt x="1898637" y="0"/>
                </a:cubicBezTo>
                <a:cubicBezTo>
                  <a:pt x="2091136" y="8583"/>
                  <a:pt x="2388944" y="5829"/>
                  <a:pt x="2583180" y="0"/>
                </a:cubicBezTo>
                <a:cubicBezTo>
                  <a:pt x="2777416" y="-5829"/>
                  <a:pt x="2995086" y="-8325"/>
                  <a:pt x="3267723" y="0"/>
                </a:cubicBezTo>
                <a:cubicBezTo>
                  <a:pt x="3540360" y="8325"/>
                  <a:pt x="3669485" y="-21246"/>
                  <a:pt x="3874770" y="0"/>
                </a:cubicBezTo>
                <a:cubicBezTo>
                  <a:pt x="3878123" y="194464"/>
                  <a:pt x="3878865" y="373766"/>
                  <a:pt x="3874770" y="580443"/>
                </a:cubicBezTo>
                <a:cubicBezTo>
                  <a:pt x="3870675" y="787120"/>
                  <a:pt x="3881713" y="906786"/>
                  <a:pt x="3874770" y="1216167"/>
                </a:cubicBezTo>
                <a:cubicBezTo>
                  <a:pt x="3867827" y="1525548"/>
                  <a:pt x="3851716" y="1699748"/>
                  <a:pt x="3874770" y="1851891"/>
                </a:cubicBezTo>
                <a:cubicBezTo>
                  <a:pt x="3897824" y="2004034"/>
                  <a:pt x="3891637" y="2334617"/>
                  <a:pt x="3874770" y="2542895"/>
                </a:cubicBezTo>
                <a:cubicBezTo>
                  <a:pt x="3857903" y="2751173"/>
                  <a:pt x="3896581" y="2869781"/>
                  <a:pt x="3874770" y="3178619"/>
                </a:cubicBezTo>
                <a:cubicBezTo>
                  <a:pt x="3852959" y="3487457"/>
                  <a:pt x="3845364" y="3608822"/>
                  <a:pt x="3874770" y="3869623"/>
                </a:cubicBezTo>
                <a:cubicBezTo>
                  <a:pt x="3904176" y="4130424"/>
                  <a:pt x="3875788" y="4411644"/>
                  <a:pt x="3874770" y="4560627"/>
                </a:cubicBezTo>
                <a:cubicBezTo>
                  <a:pt x="3873752" y="4709610"/>
                  <a:pt x="3903211" y="5126520"/>
                  <a:pt x="3874770" y="5528033"/>
                </a:cubicBezTo>
                <a:cubicBezTo>
                  <a:pt x="3716471" y="5517272"/>
                  <a:pt x="3422300" y="5534319"/>
                  <a:pt x="3151480" y="5528033"/>
                </a:cubicBezTo>
                <a:cubicBezTo>
                  <a:pt x="2880660" y="5521748"/>
                  <a:pt x="2824977" y="5523868"/>
                  <a:pt x="2544432" y="5528033"/>
                </a:cubicBezTo>
                <a:cubicBezTo>
                  <a:pt x="2263887" y="5532198"/>
                  <a:pt x="2251744" y="5544340"/>
                  <a:pt x="2014880" y="5528033"/>
                </a:cubicBezTo>
                <a:cubicBezTo>
                  <a:pt x="1778016" y="5511726"/>
                  <a:pt x="1548016" y="5502962"/>
                  <a:pt x="1407833" y="5528033"/>
                </a:cubicBezTo>
                <a:cubicBezTo>
                  <a:pt x="1267650" y="5553104"/>
                  <a:pt x="1012922" y="5516523"/>
                  <a:pt x="684543" y="5528033"/>
                </a:cubicBezTo>
                <a:cubicBezTo>
                  <a:pt x="356164" y="5539544"/>
                  <a:pt x="186370" y="5556931"/>
                  <a:pt x="0" y="5528033"/>
                </a:cubicBezTo>
                <a:cubicBezTo>
                  <a:pt x="-13326" y="5407784"/>
                  <a:pt x="5944" y="5103634"/>
                  <a:pt x="0" y="4947590"/>
                </a:cubicBezTo>
                <a:cubicBezTo>
                  <a:pt x="-5944" y="4791546"/>
                  <a:pt x="-16445" y="4543857"/>
                  <a:pt x="0" y="4256585"/>
                </a:cubicBezTo>
                <a:cubicBezTo>
                  <a:pt x="16445" y="3969313"/>
                  <a:pt x="5165" y="3809127"/>
                  <a:pt x="0" y="3510301"/>
                </a:cubicBezTo>
                <a:cubicBezTo>
                  <a:pt x="-5165" y="3211475"/>
                  <a:pt x="-16783" y="3135809"/>
                  <a:pt x="0" y="2819297"/>
                </a:cubicBezTo>
                <a:cubicBezTo>
                  <a:pt x="16783" y="2502785"/>
                  <a:pt x="27602" y="2387761"/>
                  <a:pt x="0" y="2128293"/>
                </a:cubicBezTo>
                <a:cubicBezTo>
                  <a:pt x="-27602" y="1868825"/>
                  <a:pt x="-23984" y="1759617"/>
                  <a:pt x="0" y="1492569"/>
                </a:cubicBezTo>
                <a:cubicBezTo>
                  <a:pt x="23984" y="1225521"/>
                  <a:pt x="14613" y="1081781"/>
                  <a:pt x="0" y="691004"/>
                </a:cubicBezTo>
                <a:cubicBezTo>
                  <a:pt x="-14613" y="300227"/>
                  <a:pt x="23588" y="256653"/>
                  <a:pt x="0" y="0"/>
                </a:cubicBezTo>
                <a:close/>
              </a:path>
              <a:path w="3874770" h="5528033" stroke="0" extrusionOk="0">
                <a:moveTo>
                  <a:pt x="0" y="0"/>
                </a:moveTo>
                <a:cubicBezTo>
                  <a:pt x="155362" y="-8944"/>
                  <a:pt x="313250" y="28227"/>
                  <a:pt x="568300" y="0"/>
                </a:cubicBezTo>
                <a:cubicBezTo>
                  <a:pt x="823350" y="-28227"/>
                  <a:pt x="844248" y="17829"/>
                  <a:pt x="1097852" y="0"/>
                </a:cubicBezTo>
                <a:cubicBezTo>
                  <a:pt x="1351456" y="-17829"/>
                  <a:pt x="1453738" y="9926"/>
                  <a:pt x="1627403" y="0"/>
                </a:cubicBezTo>
                <a:cubicBezTo>
                  <a:pt x="1801068" y="-9926"/>
                  <a:pt x="2100919" y="-17711"/>
                  <a:pt x="2234451" y="0"/>
                </a:cubicBezTo>
                <a:cubicBezTo>
                  <a:pt x="2367983" y="17711"/>
                  <a:pt x="2629791" y="-5137"/>
                  <a:pt x="2802750" y="0"/>
                </a:cubicBezTo>
                <a:cubicBezTo>
                  <a:pt x="2975709" y="5137"/>
                  <a:pt x="3591431" y="-17199"/>
                  <a:pt x="3874770" y="0"/>
                </a:cubicBezTo>
                <a:cubicBezTo>
                  <a:pt x="3869037" y="209970"/>
                  <a:pt x="3911715" y="409782"/>
                  <a:pt x="3874770" y="746284"/>
                </a:cubicBezTo>
                <a:cubicBezTo>
                  <a:pt x="3837825" y="1082786"/>
                  <a:pt x="3853441" y="1056123"/>
                  <a:pt x="3874770" y="1326728"/>
                </a:cubicBezTo>
                <a:cubicBezTo>
                  <a:pt x="3896099" y="1597333"/>
                  <a:pt x="3858548" y="1618937"/>
                  <a:pt x="3874770" y="1851891"/>
                </a:cubicBezTo>
                <a:cubicBezTo>
                  <a:pt x="3890992" y="2084845"/>
                  <a:pt x="3855612" y="2181933"/>
                  <a:pt x="3874770" y="2487615"/>
                </a:cubicBezTo>
                <a:cubicBezTo>
                  <a:pt x="3893928" y="2793297"/>
                  <a:pt x="3887795" y="2858904"/>
                  <a:pt x="3874770" y="3012778"/>
                </a:cubicBezTo>
                <a:cubicBezTo>
                  <a:pt x="3861745" y="3166652"/>
                  <a:pt x="3866547" y="3388344"/>
                  <a:pt x="3874770" y="3648502"/>
                </a:cubicBezTo>
                <a:cubicBezTo>
                  <a:pt x="3882993" y="3908660"/>
                  <a:pt x="3884182" y="4183437"/>
                  <a:pt x="3874770" y="4394786"/>
                </a:cubicBezTo>
                <a:cubicBezTo>
                  <a:pt x="3865358" y="4606135"/>
                  <a:pt x="3874216" y="5086066"/>
                  <a:pt x="3874770" y="5528033"/>
                </a:cubicBezTo>
                <a:cubicBezTo>
                  <a:pt x="3568252" y="5527029"/>
                  <a:pt x="3423452" y="5544033"/>
                  <a:pt x="3190227" y="5528033"/>
                </a:cubicBezTo>
                <a:cubicBezTo>
                  <a:pt x="2957002" y="5512033"/>
                  <a:pt x="2708078" y="5529418"/>
                  <a:pt x="2505685" y="5528033"/>
                </a:cubicBezTo>
                <a:cubicBezTo>
                  <a:pt x="2303292" y="5526648"/>
                  <a:pt x="2131859" y="5511236"/>
                  <a:pt x="1976133" y="5528033"/>
                </a:cubicBezTo>
                <a:cubicBezTo>
                  <a:pt x="1820407" y="5544830"/>
                  <a:pt x="1594148" y="5552359"/>
                  <a:pt x="1330338" y="5528033"/>
                </a:cubicBezTo>
                <a:cubicBezTo>
                  <a:pt x="1066529" y="5503707"/>
                  <a:pt x="954495" y="5500037"/>
                  <a:pt x="684543" y="5528033"/>
                </a:cubicBezTo>
                <a:cubicBezTo>
                  <a:pt x="414591" y="5556029"/>
                  <a:pt x="217855" y="5553387"/>
                  <a:pt x="0" y="5528033"/>
                </a:cubicBezTo>
                <a:cubicBezTo>
                  <a:pt x="8101" y="5365010"/>
                  <a:pt x="-19199" y="5172922"/>
                  <a:pt x="0" y="5002870"/>
                </a:cubicBezTo>
                <a:cubicBezTo>
                  <a:pt x="19199" y="4832818"/>
                  <a:pt x="7579" y="4662859"/>
                  <a:pt x="0" y="4367146"/>
                </a:cubicBezTo>
                <a:cubicBezTo>
                  <a:pt x="-7579" y="4071433"/>
                  <a:pt x="-21741" y="4042590"/>
                  <a:pt x="0" y="3731422"/>
                </a:cubicBezTo>
                <a:cubicBezTo>
                  <a:pt x="21741" y="3420254"/>
                  <a:pt x="-29294" y="3341545"/>
                  <a:pt x="0" y="2985138"/>
                </a:cubicBezTo>
                <a:cubicBezTo>
                  <a:pt x="29294" y="2628731"/>
                  <a:pt x="-26092" y="2693139"/>
                  <a:pt x="0" y="2404694"/>
                </a:cubicBezTo>
                <a:cubicBezTo>
                  <a:pt x="26092" y="2116249"/>
                  <a:pt x="28270" y="2009623"/>
                  <a:pt x="0" y="1768971"/>
                </a:cubicBezTo>
                <a:cubicBezTo>
                  <a:pt x="-28270" y="1528319"/>
                  <a:pt x="22758" y="1415514"/>
                  <a:pt x="0" y="1077966"/>
                </a:cubicBezTo>
                <a:cubicBezTo>
                  <a:pt x="-22758" y="740419"/>
                  <a:pt x="-18834" y="360684"/>
                  <a:pt x="0" y="0"/>
                </a:cubicBezTo>
                <a:close/>
              </a:path>
            </a:pathLst>
          </a:custGeom>
          <a:ln w="12700">
            <a:noFill/>
            <a:extLst>
              <a:ext uri="{C807C97D-BFC1-408E-A445-0C87EB9F89A2}">
                <ask:lineSketchStyleProps xmlns:ask="http://schemas.microsoft.com/office/drawing/2018/sketchyshapes" sd="95897035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Arrow: Pentagon 1">
            <a:extLst>
              <a:ext uri="{FF2B5EF4-FFF2-40B4-BE49-F238E27FC236}">
                <a16:creationId xmlns:a16="http://schemas.microsoft.com/office/drawing/2014/main" id="{FD6C123B-165B-2B73-C611-9E710CFE960A}"/>
              </a:ext>
            </a:extLst>
          </p:cNvPr>
          <p:cNvSpPr/>
          <p:nvPr/>
        </p:nvSpPr>
        <p:spPr>
          <a:xfrm>
            <a:off x="402090" y="2279159"/>
            <a:ext cx="2613891" cy="2274571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mise en évidence 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2C923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l’eau</a:t>
            </a:r>
          </a:p>
        </p:txBody>
      </p:sp>
      <p:sp>
        <p:nvSpPr>
          <p:cNvPr id="6" name="Arrow: Pentagon 1">
            <a:extLst>
              <a:ext uri="{FF2B5EF4-FFF2-40B4-BE49-F238E27FC236}">
                <a16:creationId xmlns:a16="http://schemas.microsoft.com/office/drawing/2014/main" id="{99408A05-3561-63D7-E9CD-2D46E9C1846B}"/>
              </a:ext>
            </a:extLst>
          </p:cNvPr>
          <p:cNvSpPr/>
          <p:nvPr/>
        </p:nvSpPr>
        <p:spPr>
          <a:xfrm>
            <a:off x="8747760" y="2279159"/>
            <a:ext cx="2764523" cy="227457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vapeur d’eau</a:t>
            </a:r>
          </a:p>
        </p:txBody>
      </p:sp>
      <p:sp>
        <p:nvSpPr>
          <p:cNvPr id="7" name="Arrow: Pentagon 1">
            <a:extLst>
              <a:ext uri="{FF2B5EF4-FFF2-40B4-BE49-F238E27FC236}">
                <a16:creationId xmlns:a16="http://schemas.microsoft.com/office/drawing/2014/main" id="{A4C762D7-20DC-718F-9805-C3AFA8433D2B}"/>
              </a:ext>
            </a:extLst>
          </p:cNvPr>
          <p:cNvSpPr/>
          <p:nvPr/>
        </p:nvSpPr>
        <p:spPr>
          <a:xfrm>
            <a:off x="3015981" y="3337558"/>
            <a:ext cx="1423940" cy="273051"/>
          </a:xfrm>
          <a:prstGeom prst="rightArrow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row: Pentagon 1">
            <a:extLst>
              <a:ext uri="{FF2B5EF4-FFF2-40B4-BE49-F238E27FC236}">
                <a16:creationId xmlns:a16="http://schemas.microsoft.com/office/drawing/2014/main" id="{12ABCD8E-A386-3E1A-0818-CBABA7ABD767}"/>
              </a:ext>
            </a:extLst>
          </p:cNvPr>
          <p:cNvSpPr/>
          <p:nvPr/>
        </p:nvSpPr>
        <p:spPr>
          <a:xfrm>
            <a:off x="7552054" y="3337560"/>
            <a:ext cx="1195706" cy="273050"/>
          </a:xfrm>
          <a:prstGeom prst="rightArrow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AD5B08B-8E60-7E8D-78AC-0CA7B018DCA4}"/>
              </a:ext>
            </a:extLst>
          </p:cNvPr>
          <p:cNvSpPr/>
          <p:nvPr/>
        </p:nvSpPr>
        <p:spPr>
          <a:xfrm>
            <a:off x="402090" y="565427"/>
            <a:ext cx="2567020" cy="562333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Expérience</a:t>
            </a:r>
          </a:p>
        </p:txBody>
      </p:sp>
      <p:sp>
        <p:nvSpPr>
          <p:cNvPr id="5" name="Oval 28">
            <a:extLst>
              <a:ext uri="{FF2B5EF4-FFF2-40B4-BE49-F238E27FC236}">
                <a16:creationId xmlns:a16="http://schemas.microsoft.com/office/drawing/2014/main" id="{7FE8E5E0-AAC0-6794-8E5B-90271E8C534E}"/>
              </a:ext>
            </a:extLst>
          </p:cNvPr>
          <p:cNvSpPr/>
          <p:nvPr/>
        </p:nvSpPr>
        <p:spPr>
          <a:xfrm>
            <a:off x="2582530" y="565426"/>
            <a:ext cx="562333" cy="562333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1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548625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>
            <a:extLst>
              <a:ext uri="{FF2B5EF4-FFF2-40B4-BE49-F238E27FC236}">
                <a16:creationId xmlns:a16="http://schemas.microsoft.com/office/drawing/2014/main" id="{36E5F78B-1253-4512-AAAF-39B8794647E8}"/>
              </a:ext>
            </a:extLst>
          </p:cNvPr>
          <p:cNvSpPr/>
          <p:nvPr/>
        </p:nvSpPr>
        <p:spPr>
          <a:xfrm>
            <a:off x="11512283" y="243039"/>
            <a:ext cx="451117" cy="45111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5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" name="Arrow: Pentagon 1">
            <a:extLst>
              <a:ext uri="{FF2B5EF4-FFF2-40B4-BE49-F238E27FC236}">
                <a16:creationId xmlns:a16="http://schemas.microsoft.com/office/drawing/2014/main" id="{FD6C123B-165B-2B73-C611-9E710CFE960A}"/>
              </a:ext>
            </a:extLst>
          </p:cNvPr>
          <p:cNvSpPr/>
          <p:nvPr/>
        </p:nvSpPr>
        <p:spPr>
          <a:xfrm>
            <a:off x="402090" y="1609724"/>
            <a:ext cx="2613891" cy="365315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mise en évidence des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2AFB6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chlorures</a:t>
            </a:r>
          </a:p>
        </p:txBody>
      </p:sp>
      <p:sp>
        <p:nvSpPr>
          <p:cNvPr id="6" name="Arrow: Pentagon 1">
            <a:extLst>
              <a:ext uri="{FF2B5EF4-FFF2-40B4-BE49-F238E27FC236}">
                <a16:creationId xmlns:a16="http://schemas.microsoft.com/office/drawing/2014/main" id="{99408A05-3561-63D7-E9CD-2D46E9C1846B}"/>
              </a:ext>
            </a:extLst>
          </p:cNvPr>
          <p:cNvSpPr/>
          <p:nvPr/>
        </p:nvSpPr>
        <p:spPr>
          <a:xfrm>
            <a:off x="8740640" y="1609725"/>
            <a:ext cx="3049270" cy="3728720"/>
          </a:xfrm>
          <a:prstGeom prst="rect">
            <a:avLst/>
          </a:prstGeom>
          <a:solidFill>
            <a:schemeClr val="tx1"/>
          </a:solidFill>
          <a:ln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Formation d’Un précipité blanc qui noircit à la lumière</a:t>
            </a:r>
          </a:p>
        </p:txBody>
      </p:sp>
      <p:sp>
        <p:nvSpPr>
          <p:cNvPr id="7" name="Arrow: Pentagon 1">
            <a:extLst>
              <a:ext uri="{FF2B5EF4-FFF2-40B4-BE49-F238E27FC236}">
                <a16:creationId xmlns:a16="http://schemas.microsoft.com/office/drawing/2014/main" id="{A4C762D7-20DC-718F-9805-C3AFA8433D2B}"/>
              </a:ext>
            </a:extLst>
          </p:cNvPr>
          <p:cNvSpPr/>
          <p:nvPr/>
        </p:nvSpPr>
        <p:spPr>
          <a:xfrm>
            <a:off x="3015980" y="3337559"/>
            <a:ext cx="435379" cy="27304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row: Pentagon 1">
            <a:extLst>
              <a:ext uri="{FF2B5EF4-FFF2-40B4-BE49-F238E27FC236}">
                <a16:creationId xmlns:a16="http://schemas.microsoft.com/office/drawing/2014/main" id="{12ABCD8E-A386-3E1A-0818-CBABA7ABD767}"/>
              </a:ext>
            </a:extLst>
          </p:cNvPr>
          <p:cNvSpPr/>
          <p:nvPr/>
        </p:nvSpPr>
        <p:spPr>
          <a:xfrm>
            <a:off x="7552054" y="3337560"/>
            <a:ext cx="1195706" cy="273050"/>
          </a:xfrm>
          <a:prstGeom prst="rightArrow">
            <a:avLst/>
          </a:prstGeom>
          <a:solidFill>
            <a:schemeClr val="tx1"/>
          </a:solidFill>
          <a:ln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AD5B08B-8E60-7E8D-78AC-0CA7B018DCA4}"/>
              </a:ext>
            </a:extLst>
          </p:cNvPr>
          <p:cNvSpPr/>
          <p:nvPr/>
        </p:nvSpPr>
        <p:spPr>
          <a:xfrm>
            <a:off x="402090" y="565427"/>
            <a:ext cx="2567020" cy="562333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Expérience</a:t>
            </a:r>
          </a:p>
        </p:txBody>
      </p:sp>
      <p:sp>
        <p:nvSpPr>
          <p:cNvPr id="5" name="Oval 28">
            <a:extLst>
              <a:ext uri="{FF2B5EF4-FFF2-40B4-BE49-F238E27FC236}">
                <a16:creationId xmlns:a16="http://schemas.microsoft.com/office/drawing/2014/main" id="{7FE8E5E0-AAC0-6794-8E5B-90271E8C534E}"/>
              </a:ext>
            </a:extLst>
          </p:cNvPr>
          <p:cNvSpPr/>
          <p:nvPr/>
        </p:nvSpPr>
        <p:spPr>
          <a:xfrm>
            <a:off x="2582530" y="565426"/>
            <a:ext cx="562333" cy="562333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2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07AA371A-2D3B-6949-AC65-ADC05D4149D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88" t="5004" r="3160" b="53042"/>
          <a:stretch/>
        </p:blipFill>
        <p:spPr bwMode="auto">
          <a:xfrm>
            <a:off x="3451360" y="1191894"/>
            <a:ext cx="4835200" cy="48374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8369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>
            <a:extLst>
              <a:ext uri="{FF2B5EF4-FFF2-40B4-BE49-F238E27FC236}">
                <a16:creationId xmlns:a16="http://schemas.microsoft.com/office/drawing/2014/main" id="{36E5F78B-1253-4512-AAAF-39B8794647E8}"/>
              </a:ext>
            </a:extLst>
          </p:cNvPr>
          <p:cNvSpPr/>
          <p:nvPr/>
        </p:nvSpPr>
        <p:spPr>
          <a:xfrm>
            <a:off x="11512283" y="243039"/>
            <a:ext cx="451117" cy="45111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6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" name="Arrow: Pentagon 1">
            <a:extLst>
              <a:ext uri="{FF2B5EF4-FFF2-40B4-BE49-F238E27FC236}">
                <a16:creationId xmlns:a16="http://schemas.microsoft.com/office/drawing/2014/main" id="{FD6C123B-165B-2B73-C611-9E710CFE960A}"/>
              </a:ext>
            </a:extLst>
          </p:cNvPr>
          <p:cNvSpPr/>
          <p:nvPr/>
        </p:nvSpPr>
        <p:spPr>
          <a:xfrm>
            <a:off x="402090" y="1609724"/>
            <a:ext cx="2613891" cy="3653155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mise en évidence du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C2C923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calcium</a:t>
            </a:r>
          </a:p>
        </p:txBody>
      </p:sp>
      <p:sp>
        <p:nvSpPr>
          <p:cNvPr id="6" name="Arrow: Pentagon 1">
            <a:extLst>
              <a:ext uri="{FF2B5EF4-FFF2-40B4-BE49-F238E27FC236}">
                <a16:creationId xmlns:a16="http://schemas.microsoft.com/office/drawing/2014/main" id="{99408A05-3561-63D7-E9CD-2D46E9C1846B}"/>
              </a:ext>
            </a:extLst>
          </p:cNvPr>
          <p:cNvSpPr/>
          <p:nvPr/>
        </p:nvSpPr>
        <p:spPr>
          <a:xfrm>
            <a:off x="8740640" y="1609725"/>
            <a:ext cx="3049270" cy="372872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Formation d’un précipité blanc</a:t>
            </a:r>
          </a:p>
        </p:txBody>
      </p:sp>
      <p:sp>
        <p:nvSpPr>
          <p:cNvPr id="7" name="Arrow: Pentagon 1">
            <a:extLst>
              <a:ext uri="{FF2B5EF4-FFF2-40B4-BE49-F238E27FC236}">
                <a16:creationId xmlns:a16="http://schemas.microsoft.com/office/drawing/2014/main" id="{A4C762D7-20DC-718F-9805-C3AFA8433D2B}"/>
              </a:ext>
            </a:extLst>
          </p:cNvPr>
          <p:cNvSpPr/>
          <p:nvPr/>
        </p:nvSpPr>
        <p:spPr>
          <a:xfrm>
            <a:off x="3015980" y="3337560"/>
            <a:ext cx="753209" cy="273051"/>
          </a:xfrm>
          <a:prstGeom prst="rightArrow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row: Pentagon 1">
            <a:extLst>
              <a:ext uri="{FF2B5EF4-FFF2-40B4-BE49-F238E27FC236}">
                <a16:creationId xmlns:a16="http://schemas.microsoft.com/office/drawing/2014/main" id="{12ABCD8E-A386-3E1A-0818-CBABA7ABD767}"/>
              </a:ext>
            </a:extLst>
          </p:cNvPr>
          <p:cNvSpPr/>
          <p:nvPr/>
        </p:nvSpPr>
        <p:spPr>
          <a:xfrm>
            <a:off x="7486728" y="3337561"/>
            <a:ext cx="1195706" cy="273050"/>
          </a:xfrm>
          <a:prstGeom prst="rightArrow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AD5B08B-8E60-7E8D-78AC-0CA7B018DCA4}"/>
              </a:ext>
            </a:extLst>
          </p:cNvPr>
          <p:cNvSpPr/>
          <p:nvPr/>
        </p:nvSpPr>
        <p:spPr>
          <a:xfrm>
            <a:off x="402090" y="565427"/>
            <a:ext cx="2567020" cy="562333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Expérience</a:t>
            </a:r>
          </a:p>
        </p:txBody>
      </p:sp>
      <p:sp>
        <p:nvSpPr>
          <p:cNvPr id="5" name="Oval 28">
            <a:extLst>
              <a:ext uri="{FF2B5EF4-FFF2-40B4-BE49-F238E27FC236}">
                <a16:creationId xmlns:a16="http://schemas.microsoft.com/office/drawing/2014/main" id="{7FE8E5E0-AAC0-6794-8E5B-90271E8C534E}"/>
              </a:ext>
            </a:extLst>
          </p:cNvPr>
          <p:cNvSpPr/>
          <p:nvPr/>
        </p:nvSpPr>
        <p:spPr>
          <a:xfrm>
            <a:off x="2582530" y="565426"/>
            <a:ext cx="562333" cy="562333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3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E42E79EA-D955-6D05-42DC-FBA2BA962A8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0" t="59275" r="56691" b="5312"/>
          <a:stretch/>
        </p:blipFill>
        <p:spPr bwMode="auto">
          <a:xfrm>
            <a:off x="3866338" y="1492091"/>
            <a:ext cx="4121094" cy="38463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45330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w: Pentagon 1">
            <a:extLst>
              <a:ext uri="{FF2B5EF4-FFF2-40B4-BE49-F238E27FC236}">
                <a16:creationId xmlns:a16="http://schemas.microsoft.com/office/drawing/2014/main" id="{A4C762D7-20DC-718F-9805-C3AFA8433D2B}"/>
              </a:ext>
            </a:extLst>
          </p:cNvPr>
          <p:cNvSpPr/>
          <p:nvPr/>
        </p:nvSpPr>
        <p:spPr>
          <a:xfrm>
            <a:off x="1685600" y="3292474"/>
            <a:ext cx="1169940" cy="273051"/>
          </a:xfrm>
          <a:prstGeom prst="rightArrow">
            <a:avLst/>
          </a:prstGeom>
          <a:solidFill>
            <a:srgbClr val="00B0F0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6E5F78B-1253-4512-AAAF-39B8794647E8}"/>
              </a:ext>
            </a:extLst>
          </p:cNvPr>
          <p:cNvSpPr/>
          <p:nvPr/>
        </p:nvSpPr>
        <p:spPr>
          <a:xfrm>
            <a:off x="11512283" y="243039"/>
            <a:ext cx="451117" cy="45111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7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" name="Arrow: Pentagon 1">
            <a:extLst>
              <a:ext uri="{FF2B5EF4-FFF2-40B4-BE49-F238E27FC236}">
                <a16:creationId xmlns:a16="http://schemas.microsoft.com/office/drawing/2014/main" id="{FD6C123B-165B-2B73-C611-9E710CFE960A}"/>
              </a:ext>
            </a:extLst>
          </p:cNvPr>
          <p:cNvSpPr/>
          <p:nvPr/>
        </p:nvSpPr>
        <p:spPr>
          <a:xfrm>
            <a:off x="402091" y="1609724"/>
            <a:ext cx="2097270" cy="3653155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mise en évidence du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AFB6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glucose</a:t>
            </a:r>
          </a:p>
        </p:txBody>
      </p:sp>
      <p:sp>
        <p:nvSpPr>
          <p:cNvPr id="6" name="Arrow: Pentagon 1">
            <a:extLst>
              <a:ext uri="{FF2B5EF4-FFF2-40B4-BE49-F238E27FC236}">
                <a16:creationId xmlns:a16="http://schemas.microsoft.com/office/drawing/2014/main" id="{99408A05-3561-63D7-E9CD-2D46E9C1846B}"/>
              </a:ext>
            </a:extLst>
          </p:cNvPr>
          <p:cNvSpPr/>
          <p:nvPr/>
        </p:nvSpPr>
        <p:spPr>
          <a:xfrm>
            <a:off x="9428480" y="1609725"/>
            <a:ext cx="2361430" cy="3728720"/>
          </a:xfrm>
          <a:prstGeom prst="rect">
            <a:avLst/>
          </a:prstGeom>
          <a:solidFill>
            <a:srgbClr val="F18407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Formation d’un précipité rouge brique</a:t>
            </a:r>
          </a:p>
        </p:txBody>
      </p:sp>
      <p:sp>
        <p:nvSpPr>
          <p:cNvPr id="8" name="Arrow: Pentagon 1">
            <a:extLst>
              <a:ext uri="{FF2B5EF4-FFF2-40B4-BE49-F238E27FC236}">
                <a16:creationId xmlns:a16="http://schemas.microsoft.com/office/drawing/2014/main" id="{12ABCD8E-A386-3E1A-0818-CBABA7ABD767}"/>
              </a:ext>
            </a:extLst>
          </p:cNvPr>
          <p:cNvSpPr/>
          <p:nvPr/>
        </p:nvSpPr>
        <p:spPr>
          <a:xfrm>
            <a:off x="8232774" y="3312160"/>
            <a:ext cx="1195706" cy="273050"/>
          </a:xfrm>
          <a:prstGeom prst="rightArrow">
            <a:avLst/>
          </a:prstGeom>
          <a:solidFill>
            <a:srgbClr val="F18407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AD5B08B-8E60-7E8D-78AC-0CA7B018DCA4}"/>
              </a:ext>
            </a:extLst>
          </p:cNvPr>
          <p:cNvSpPr/>
          <p:nvPr/>
        </p:nvSpPr>
        <p:spPr>
          <a:xfrm>
            <a:off x="402090" y="565427"/>
            <a:ext cx="2567020" cy="562333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Expérience</a:t>
            </a:r>
          </a:p>
        </p:txBody>
      </p:sp>
      <p:sp>
        <p:nvSpPr>
          <p:cNvPr id="5" name="Oval 28">
            <a:extLst>
              <a:ext uri="{FF2B5EF4-FFF2-40B4-BE49-F238E27FC236}">
                <a16:creationId xmlns:a16="http://schemas.microsoft.com/office/drawing/2014/main" id="{7FE8E5E0-AAC0-6794-8E5B-90271E8C534E}"/>
              </a:ext>
            </a:extLst>
          </p:cNvPr>
          <p:cNvSpPr/>
          <p:nvPr/>
        </p:nvSpPr>
        <p:spPr>
          <a:xfrm>
            <a:off x="2582530" y="565426"/>
            <a:ext cx="562333" cy="562333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4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1383A988-A753-1293-7B5A-65D2CA615AC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4" t="5666" r="3133" b="41400"/>
          <a:stretch/>
        </p:blipFill>
        <p:spPr bwMode="auto">
          <a:xfrm>
            <a:off x="2855540" y="1279423"/>
            <a:ext cx="6216761" cy="46115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80055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6" grpId="0" animBg="1"/>
      <p:bldP spid="8" grpId="0" animBg="1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w: Pentagon 1">
            <a:extLst>
              <a:ext uri="{FF2B5EF4-FFF2-40B4-BE49-F238E27FC236}">
                <a16:creationId xmlns:a16="http://schemas.microsoft.com/office/drawing/2014/main" id="{A4C762D7-20DC-718F-9805-C3AFA8433D2B}"/>
              </a:ext>
            </a:extLst>
          </p:cNvPr>
          <p:cNvSpPr/>
          <p:nvPr/>
        </p:nvSpPr>
        <p:spPr>
          <a:xfrm>
            <a:off x="2161407" y="3451222"/>
            <a:ext cx="1169940" cy="27305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6E5F78B-1253-4512-AAAF-39B8794647E8}"/>
              </a:ext>
            </a:extLst>
          </p:cNvPr>
          <p:cNvSpPr/>
          <p:nvPr/>
        </p:nvSpPr>
        <p:spPr>
          <a:xfrm>
            <a:off x="11512283" y="243039"/>
            <a:ext cx="451117" cy="45111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8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" name="Arrow: Pentagon 1">
            <a:extLst>
              <a:ext uri="{FF2B5EF4-FFF2-40B4-BE49-F238E27FC236}">
                <a16:creationId xmlns:a16="http://schemas.microsoft.com/office/drawing/2014/main" id="{FD6C123B-165B-2B73-C611-9E710CFE960A}"/>
              </a:ext>
            </a:extLst>
          </p:cNvPr>
          <p:cNvSpPr/>
          <p:nvPr/>
        </p:nvSpPr>
        <p:spPr>
          <a:xfrm>
            <a:off x="402090" y="1609724"/>
            <a:ext cx="2361429" cy="365315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>
              <a:lnSpc>
                <a:spcPct val="107000"/>
              </a:lnSpc>
              <a:spcAft>
                <a:spcPts val="800"/>
              </a:spcAft>
            </a:pPr>
            <a:r>
              <a:rPr lang="fr-FR" sz="32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mise en évidence </a:t>
            </a:r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d’amidon</a:t>
            </a:r>
          </a:p>
        </p:txBody>
      </p:sp>
      <p:sp>
        <p:nvSpPr>
          <p:cNvPr id="6" name="Arrow: Pentagon 1">
            <a:extLst>
              <a:ext uri="{FF2B5EF4-FFF2-40B4-BE49-F238E27FC236}">
                <a16:creationId xmlns:a16="http://schemas.microsoft.com/office/drawing/2014/main" id="{99408A05-3561-63D7-E9CD-2D46E9C1846B}"/>
              </a:ext>
            </a:extLst>
          </p:cNvPr>
          <p:cNvSpPr/>
          <p:nvPr/>
        </p:nvSpPr>
        <p:spPr>
          <a:xfrm>
            <a:off x="9113520" y="1609725"/>
            <a:ext cx="2849880" cy="3728720"/>
          </a:xfrm>
          <a:prstGeom prst="rect">
            <a:avLst/>
          </a:prstGeom>
          <a:solidFill>
            <a:srgbClr val="002060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>
              <a:lnSpc>
                <a:spcPct val="107000"/>
              </a:lnSpc>
              <a:spcAft>
                <a:spcPts val="800"/>
              </a:spcAft>
            </a:pPr>
            <a:r>
              <a:rPr lang="fr-FR" sz="32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L’apparition d’une Coloration bleue viol</a:t>
            </a:r>
            <a:r>
              <a:rPr lang="fr-MA" sz="32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et</a:t>
            </a:r>
            <a:endParaRPr lang="fr-FR" sz="3200" b="1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8" name="Arrow: Pentagon 1">
            <a:extLst>
              <a:ext uri="{FF2B5EF4-FFF2-40B4-BE49-F238E27FC236}">
                <a16:creationId xmlns:a16="http://schemas.microsoft.com/office/drawing/2014/main" id="{12ABCD8E-A386-3E1A-0818-CBABA7ABD767}"/>
              </a:ext>
            </a:extLst>
          </p:cNvPr>
          <p:cNvSpPr/>
          <p:nvPr/>
        </p:nvSpPr>
        <p:spPr>
          <a:xfrm>
            <a:off x="7917814" y="3442967"/>
            <a:ext cx="1195706" cy="281305"/>
          </a:xfrm>
          <a:prstGeom prst="rightArrow">
            <a:avLst/>
          </a:prstGeom>
          <a:solidFill>
            <a:srgbClr val="002060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AD5B08B-8E60-7E8D-78AC-0CA7B018DCA4}"/>
              </a:ext>
            </a:extLst>
          </p:cNvPr>
          <p:cNvSpPr/>
          <p:nvPr/>
        </p:nvSpPr>
        <p:spPr>
          <a:xfrm>
            <a:off x="402090" y="565427"/>
            <a:ext cx="2567020" cy="562333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rtl="0">
              <a:lnSpc>
                <a:spcPct val="107000"/>
              </a:lnSpc>
              <a:spcAft>
                <a:spcPts val="800"/>
              </a:spcAft>
            </a:pPr>
            <a:r>
              <a:rPr lang="fr-FR" sz="28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Expérience</a:t>
            </a:r>
          </a:p>
        </p:txBody>
      </p:sp>
      <p:sp>
        <p:nvSpPr>
          <p:cNvPr id="5" name="Oval 28">
            <a:extLst>
              <a:ext uri="{FF2B5EF4-FFF2-40B4-BE49-F238E27FC236}">
                <a16:creationId xmlns:a16="http://schemas.microsoft.com/office/drawing/2014/main" id="{7FE8E5E0-AAC0-6794-8E5B-90271E8C534E}"/>
              </a:ext>
            </a:extLst>
          </p:cNvPr>
          <p:cNvSpPr/>
          <p:nvPr/>
        </p:nvSpPr>
        <p:spPr>
          <a:xfrm>
            <a:off x="2582530" y="565426"/>
            <a:ext cx="562333" cy="562333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5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D383BB99-8C6F-D047-1A71-75B7B43C03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0" t="73657" r="51989" b="8607"/>
          <a:stretch/>
        </p:blipFill>
        <p:spPr bwMode="auto">
          <a:xfrm>
            <a:off x="3331347" y="2148522"/>
            <a:ext cx="5265146" cy="26511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7204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6" grpId="0" animBg="1"/>
      <p:bldP spid="8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w: Pentagon 1">
            <a:extLst>
              <a:ext uri="{FF2B5EF4-FFF2-40B4-BE49-F238E27FC236}">
                <a16:creationId xmlns:a16="http://schemas.microsoft.com/office/drawing/2014/main" id="{A4C762D7-20DC-718F-9805-C3AFA8433D2B}"/>
              </a:ext>
            </a:extLst>
          </p:cNvPr>
          <p:cNvSpPr/>
          <p:nvPr/>
        </p:nvSpPr>
        <p:spPr>
          <a:xfrm>
            <a:off x="2161407" y="3451222"/>
            <a:ext cx="1169940" cy="273051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6E5F78B-1253-4512-AAAF-39B8794647E8}"/>
              </a:ext>
            </a:extLst>
          </p:cNvPr>
          <p:cNvSpPr/>
          <p:nvPr/>
        </p:nvSpPr>
        <p:spPr>
          <a:xfrm>
            <a:off x="11512283" y="243039"/>
            <a:ext cx="451117" cy="45111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9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" name="Arrow: Pentagon 1">
            <a:extLst>
              <a:ext uri="{FF2B5EF4-FFF2-40B4-BE49-F238E27FC236}">
                <a16:creationId xmlns:a16="http://schemas.microsoft.com/office/drawing/2014/main" id="{FD6C123B-165B-2B73-C611-9E710CFE960A}"/>
              </a:ext>
            </a:extLst>
          </p:cNvPr>
          <p:cNvSpPr/>
          <p:nvPr/>
        </p:nvSpPr>
        <p:spPr>
          <a:xfrm>
            <a:off x="402090" y="1609724"/>
            <a:ext cx="2361429" cy="3653155"/>
          </a:xfrm>
          <a:prstGeom prst="rect">
            <a:avLst/>
          </a:prstGeom>
          <a:solidFill>
            <a:schemeClr val="accent4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>
              <a:lnSpc>
                <a:spcPct val="107000"/>
              </a:lnSpc>
              <a:spcAft>
                <a:spcPts val="800"/>
              </a:spcAft>
            </a:pPr>
            <a:r>
              <a:rPr lang="fr-FR" sz="32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mise en évidence des </a:t>
            </a:r>
            <a:r>
              <a:rPr lang="fr-FR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protides</a:t>
            </a:r>
          </a:p>
        </p:txBody>
      </p:sp>
      <p:sp>
        <p:nvSpPr>
          <p:cNvPr id="6" name="Arrow: Pentagon 1">
            <a:extLst>
              <a:ext uri="{FF2B5EF4-FFF2-40B4-BE49-F238E27FC236}">
                <a16:creationId xmlns:a16="http://schemas.microsoft.com/office/drawing/2014/main" id="{99408A05-3561-63D7-E9CD-2D46E9C1846B}"/>
              </a:ext>
            </a:extLst>
          </p:cNvPr>
          <p:cNvSpPr/>
          <p:nvPr/>
        </p:nvSpPr>
        <p:spPr>
          <a:xfrm>
            <a:off x="9083040" y="1609725"/>
            <a:ext cx="2849880" cy="3728720"/>
          </a:xfrm>
          <a:prstGeom prst="rect">
            <a:avLst/>
          </a:prstGeom>
          <a:solidFill>
            <a:srgbClr val="F7AC15"/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>
              <a:lnSpc>
                <a:spcPct val="107000"/>
              </a:lnSpc>
              <a:spcAft>
                <a:spcPts val="800"/>
              </a:spcAft>
            </a:pPr>
            <a:r>
              <a:rPr lang="fr-FR" sz="32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L’apparition d’une Coloration jaune</a:t>
            </a:r>
          </a:p>
        </p:txBody>
      </p:sp>
      <p:sp>
        <p:nvSpPr>
          <p:cNvPr id="8" name="Arrow: Pentagon 1">
            <a:extLst>
              <a:ext uri="{FF2B5EF4-FFF2-40B4-BE49-F238E27FC236}">
                <a16:creationId xmlns:a16="http://schemas.microsoft.com/office/drawing/2014/main" id="{12ABCD8E-A386-3E1A-0818-CBABA7ABD767}"/>
              </a:ext>
            </a:extLst>
          </p:cNvPr>
          <p:cNvSpPr/>
          <p:nvPr/>
        </p:nvSpPr>
        <p:spPr>
          <a:xfrm>
            <a:off x="7887334" y="3442968"/>
            <a:ext cx="1195706" cy="273050"/>
          </a:xfrm>
          <a:prstGeom prst="rightArrow">
            <a:avLst/>
          </a:prstGeom>
          <a:solidFill>
            <a:srgbClr val="F7AC15"/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AD5B08B-8E60-7E8D-78AC-0CA7B018DCA4}"/>
              </a:ext>
            </a:extLst>
          </p:cNvPr>
          <p:cNvSpPr/>
          <p:nvPr/>
        </p:nvSpPr>
        <p:spPr>
          <a:xfrm>
            <a:off x="402090" y="565427"/>
            <a:ext cx="2567020" cy="562333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rtl="0">
              <a:lnSpc>
                <a:spcPct val="107000"/>
              </a:lnSpc>
              <a:spcAft>
                <a:spcPts val="800"/>
              </a:spcAft>
            </a:pPr>
            <a:r>
              <a:rPr lang="fr-FR" sz="28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Expérience</a:t>
            </a:r>
          </a:p>
        </p:txBody>
      </p:sp>
      <p:sp>
        <p:nvSpPr>
          <p:cNvPr id="5" name="Oval 28">
            <a:extLst>
              <a:ext uri="{FF2B5EF4-FFF2-40B4-BE49-F238E27FC236}">
                <a16:creationId xmlns:a16="http://schemas.microsoft.com/office/drawing/2014/main" id="{7FE8E5E0-AAC0-6794-8E5B-90271E8C534E}"/>
              </a:ext>
            </a:extLst>
          </p:cNvPr>
          <p:cNvSpPr/>
          <p:nvPr/>
        </p:nvSpPr>
        <p:spPr>
          <a:xfrm>
            <a:off x="2582530" y="565426"/>
            <a:ext cx="562333" cy="562333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FFFFFF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6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ECF98741-1AA7-6B7C-380A-BFDE715453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36" t="74121" r="8562" b="7100"/>
          <a:stretch/>
        </p:blipFill>
        <p:spPr bwMode="auto">
          <a:xfrm>
            <a:off x="3751110" y="2275205"/>
            <a:ext cx="4374818" cy="23977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87737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6" grpId="0" animBg="1"/>
      <p:bldP spid="8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34943"/>
              </p:ext>
            </p:extLst>
          </p:nvPr>
        </p:nvGraphicFramePr>
        <p:xfrm>
          <a:off x="0" y="-38909"/>
          <a:ext cx="12192000" cy="6878708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1381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3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37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262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277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1927">
                <a:tc gridSpan="3">
                  <a:txBody>
                    <a:bodyPr/>
                    <a:lstStyle/>
                    <a:p>
                      <a:pPr algn="ctr"/>
                      <a:r>
                        <a:rPr lang="fr-FR" sz="2400" b="1" kern="1200" dirty="0">
                          <a:solidFill>
                            <a:schemeClr val="lt1"/>
                          </a:solidFill>
                          <a:effectLst/>
                        </a:rPr>
                        <a:t>Constituants</a:t>
                      </a:r>
                      <a:endParaRPr lang="fr-FR" sz="2400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kern="1200" dirty="0">
                          <a:solidFill>
                            <a:schemeClr val="lt1"/>
                          </a:solidFill>
                          <a:effectLst/>
                        </a:rPr>
                        <a:t>Mise en évidence (tests)</a:t>
                      </a:r>
                      <a:endParaRPr lang="fr-FR" sz="2000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bg1"/>
                          </a:solidFill>
                        </a:rPr>
                        <a:t>Résultats</a:t>
                      </a:r>
                      <a:r>
                        <a:rPr lang="fr-FR" sz="240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fr-FR" sz="200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3636">
                <a:tc rowSpan="3">
                  <a:txBody>
                    <a:bodyPr/>
                    <a:lstStyle/>
                    <a:p>
                      <a:pPr algn="ctr"/>
                      <a:r>
                        <a:rPr lang="fr-FR" sz="3200" b="1" kern="1200" dirty="0">
                          <a:solidFill>
                            <a:schemeClr val="dk1"/>
                          </a:solidFill>
                          <a:effectLst/>
                        </a:rPr>
                        <a:t>Constituants</a:t>
                      </a:r>
                      <a:br>
                        <a:rPr lang="fr-FR" sz="3200" b="1" kern="1200" dirty="0">
                          <a:solidFill>
                            <a:schemeClr val="dk1"/>
                          </a:solidFill>
                          <a:effectLst/>
                        </a:rPr>
                      </a:br>
                      <a:r>
                        <a:rPr lang="fr-FR" sz="3200" b="1" kern="1200" dirty="0">
                          <a:solidFill>
                            <a:schemeClr val="dk1"/>
                          </a:solidFill>
                          <a:effectLst/>
                        </a:rPr>
                        <a:t>minéraux</a:t>
                      </a:r>
                      <a:br>
                        <a:rPr lang="fr-FR" sz="1800" kern="1200" dirty="0">
                          <a:solidFill>
                            <a:schemeClr val="dk1"/>
                          </a:solidFill>
                          <a:effectLst/>
                        </a:rPr>
                      </a:br>
                      <a:endParaRPr lang="fr-FR" dirty="0"/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800" b="1" dirty="0">
                          <a:solidFill>
                            <a:srgbClr val="C00000"/>
                          </a:solidFill>
                        </a:rPr>
                        <a:t>Eau</a:t>
                      </a:r>
                      <a:r>
                        <a:rPr lang="fr-FR" sz="2800" b="1" baseline="0" dirty="0">
                          <a:solidFill>
                            <a:srgbClr val="C00000"/>
                          </a:solidFill>
                        </a:rPr>
                        <a:t> </a:t>
                      </a:r>
                      <a:endParaRPr lang="fr-FR" sz="28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kern="1200" dirty="0">
                          <a:solidFill>
                            <a:schemeClr val="dk1"/>
                          </a:solidFill>
                          <a:effectLst/>
                        </a:rPr>
                        <a:t>Par chauffage</a:t>
                      </a:r>
                      <a:br>
                        <a:rPr lang="fr-FR" sz="2000" b="0" kern="1200" dirty="0">
                          <a:solidFill>
                            <a:schemeClr val="dk1"/>
                          </a:solidFill>
                          <a:effectLst/>
                        </a:rPr>
                      </a:br>
                      <a:endParaRPr lang="fr-FR" sz="2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kern="1200" dirty="0">
                          <a:solidFill>
                            <a:schemeClr val="dk1"/>
                          </a:solidFill>
                          <a:effectLst/>
                        </a:rPr>
                        <a:t>Vapeur d’eau (buée) et gouttelettes</a:t>
                      </a:r>
                      <a:r>
                        <a:rPr lang="fr-FR" sz="2000" b="0" kern="1200" baseline="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fr-FR" sz="2000" b="0" kern="1200" dirty="0">
                          <a:solidFill>
                            <a:schemeClr val="dk1"/>
                          </a:solidFill>
                          <a:effectLst/>
                        </a:rPr>
                        <a:t>d’eau sur la paroi du tube à essai</a:t>
                      </a:r>
                      <a:endParaRPr lang="fr-FR" sz="2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28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800" b="1" dirty="0">
                          <a:solidFill>
                            <a:srgbClr val="C00000"/>
                          </a:solidFill>
                        </a:rPr>
                        <a:t>Sels de chlorures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kern="1200" dirty="0">
                          <a:solidFill>
                            <a:schemeClr val="dk1"/>
                          </a:solidFill>
                          <a:effectLst/>
                        </a:rPr>
                        <a:t>Par ajout du nitrate d’argent</a:t>
                      </a:r>
                      <a:endParaRPr lang="fr-FR" sz="2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kern="1200" dirty="0">
                          <a:solidFill>
                            <a:schemeClr val="dk1"/>
                          </a:solidFill>
                          <a:effectLst/>
                        </a:rPr>
                        <a:t>Formation de précipité blanc</a:t>
                      </a:r>
                      <a:r>
                        <a:rPr lang="fr-FR" sz="2000" b="0" kern="1200" baseline="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fr-FR" sz="2000" b="0" kern="1200" dirty="0">
                          <a:solidFill>
                            <a:schemeClr val="dk1"/>
                          </a:solidFill>
                          <a:effectLst/>
                        </a:rPr>
                        <a:t>qui noircit</a:t>
                      </a:r>
                      <a:r>
                        <a:rPr lang="fr-FR" sz="2000" b="0" kern="1200" baseline="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fr-FR" sz="2000" b="0" kern="1200" dirty="0">
                          <a:solidFill>
                            <a:schemeClr val="dk1"/>
                          </a:solidFill>
                          <a:effectLst/>
                        </a:rPr>
                        <a:t>à la lumière</a:t>
                      </a:r>
                      <a:endParaRPr lang="fr-FR" sz="2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162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800" b="1" dirty="0">
                          <a:solidFill>
                            <a:srgbClr val="C00000"/>
                          </a:solidFill>
                        </a:rPr>
                        <a:t>Sels de calcium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kern="1200" dirty="0">
                          <a:solidFill>
                            <a:schemeClr val="dk1"/>
                          </a:solidFill>
                          <a:effectLst/>
                        </a:rPr>
                        <a:t>Par ajout de l’oxalate d’ammonium</a:t>
                      </a:r>
                      <a:endParaRPr lang="fr-FR" sz="2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kern="1200" dirty="0">
                          <a:solidFill>
                            <a:schemeClr val="dk1"/>
                          </a:solidFill>
                          <a:effectLst/>
                        </a:rPr>
                        <a:t>Formation de précipité blanc</a:t>
                      </a:r>
                      <a:endParaRPr lang="fr-FR" sz="2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3636">
                <a:tc rowSpan="4">
                  <a:txBody>
                    <a:bodyPr/>
                    <a:lstStyle/>
                    <a:p>
                      <a:pPr algn="ctr"/>
                      <a:r>
                        <a:rPr lang="fr-FR" sz="3200" b="1" kern="1200" dirty="0">
                          <a:solidFill>
                            <a:schemeClr val="dk1"/>
                          </a:solidFill>
                          <a:effectLst/>
                        </a:rPr>
                        <a:t>Constituants</a:t>
                      </a:r>
                      <a:br>
                        <a:rPr lang="fr-FR" sz="3200" kern="1200" dirty="0">
                          <a:solidFill>
                            <a:schemeClr val="dk1"/>
                          </a:solidFill>
                          <a:effectLst/>
                        </a:rPr>
                      </a:br>
                      <a:r>
                        <a:rPr lang="fr-FR" sz="3200" b="1" kern="1200" dirty="0">
                          <a:solidFill>
                            <a:schemeClr val="dk1"/>
                          </a:solidFill>
                          <a:effectLst/>
                        </a:rPr>
                        <a:t>organiques</a:t>
                      </a:r>
                      <a:br>
                        <a:rPr lang="fr-FR" sz="2400" kern="1200" dirty="0">
                          <a:solidFill>
                            <a:schemeClr val="dk1"/>
                          </a:solidFill>
                          <a:effectLst/>
                        </a:rPr>
                      </a:br>
                      <a:endParaRPr lang="fr-FR" sz="2400" dirty="0"/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3200" b="1" dirty="0">
                          <a:solidFill>
                            <a:srgbClr val="C00000"/>
                          </a:solidFill>
                        </a:rPr>
                        <a:t>Glucides 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C00000"/>
                          </a:solidFill>
                        </a:rPr>
                        <a:t>Glucose (sucre simple)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kern="1200" dirty="0">
                          <a:solidFill>
                            <a:schemeClr val="dk1"/>
                          </a:solidFill>
                          <a:effectLst/>
                        </a:rPr>
                        <a:t>Par ajout de la liqueur de Fehling</a:t>
                      </a:r>
                      <a:r>
                        <a:rPr lang="fr-FR" sz="2000" b="0" kern="1200" baseline="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fr-FR" sz="2000" b="0" kern="1200" dirty="0">
                          <a:solidFill>
                            <a:schemeClr val="dk1"/>
                          </a:solidFill>
                          <a:effectLst/>
                        </a:rPr>
                        <a:t>au filtrat avec chauffage</a:t>
                      </a:r>
                      <a:endParaRPr lang="fr-FR" sz="2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kern="1200" dirty="0">
                          <a:solidFill>
                            <a:schemeClr val="dk1"/>
                          </a:solidFill>
                          <a:effectLst/>
                        </a:rPr>
                        <a:t>Formation de précipité rouge brique</a:t>
                      </a:r>
                      <a:endParaRPr lang="fr-FR" sz="24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28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C00000"/>
                          </a:solidFill>
                        </a:rPr>
                        <a:t>Amidon (sucre complexe)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kern="1200" dirty="0">
                          <a:solidFill>
                            <a:schemeClr val="dk1"/>
                          </a:solidFill>
                          <a:effectLst/>
                        </a:rPr>
                        <a:t>Par ajout de gouttes d’eau iodée</a:t>
                      </a:r>
                      <a:endParaRPr lang="fr-FR" sz="2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kern="1200" dirty="0">
                          <a:solidFill>
                            <a:schemeClr val="dk1"/>
                          </a:solidFill>
                          <a:effectLst/>
                        </a:rPr>
                        <a:t>Tâche bleu-violet</a:t>
                      </a:r>
                      <a:endParaRPr lang="fr-FR" sz="2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253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800" b="1" dirty="0">
                          <a:solidFill>
                            <a:srgbClr val="C00000"/>
                          </a:solidFill>
                        </a:rPr>
                        <a:t>Protides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kern="1200" dirty="0">
                          <a:solidFill>
                            <a:schemeClr val="dk1"/>
                          </a:solidFill>
                          <a:effectLst/>
                        </a:rPr>
                        <a:t>Ajout de l’acide nitrique</a:t>
                      </a:r>
                      <a:endParaRPr lang="fr-FR" sz="2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kern="1200" dirty="0">
                          <a:solidFill>
                            <a:schemeClr val="dk1"/>
                          </a:solidFill>
                          <a:effectLst/>
                        </a:rPr>
                        <a:t>Tâche jaune</a:t>
                      </a:r>
                      <a:endParaRPr lang="fr-FR" sz="2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253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800" b="1" dirty="0">
                          <a:solidFill>
                            <a:srgbClr val="C00000"/>
                          </a:solidFill>
                        </a:rPr>
                        <a:t>Lipides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kern="1200" dirty="0">
                          <a:solidFill>
                            <a:schemeClr val="dk1"/>
                          </a:solidFill>
                          <a:effectLst/>
                        </a:rPr>
                        <a:t>Frotter l’aliment sur une feuille de</a:t>
                      </a:r>
                      <a:r>
                        <a:rPr lang="fr-FR" sz="2000" b="0" kern="1200" baseline="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fr-FR" sz="2000" b="0" kern="1200" dirty="0">
                          <a:solidFill>
                            <a:schemeClr val="dk1"/>
                          </a:solidFill>
                          <a:effectLst/>
                        </a:rPr>
                        <a:t>papier</a:t>
                      </a:r>
                      <a:endParaRPr lang="fr-FR" sz="2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kern="1200" dirty="0">
                          <a:solidFill>
                            <a:schemeClr val="dk1"/>
                          </a:solidFill>
                          <a:effectLst/>
                        </a:rPr>
                        <a:t>Tâche de translucide qui ne disparaît pas</a:t>
                      </a:r>
                      <a:r>
                        <a:rPr lang="fr-FR" sz="2000" b="0" kern="1200" baseline="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fr-FR" sz="2000" b="0" kern="1200" dirty="0">
                          <a:solidFill>
                            <a:schemeClr val="dk1"/>
                          </a:solidFill>
                          <a:effectLst/>
                        </a:rPr>
                        <a:t>avec la chaleur</a:t>
                      </a:r>
                      <a:endParaRPr lang="fr-FR" sz="2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2718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3" y="283676"/>
            <a:ext cx="10124705" cy="1293028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r-FR" sz="66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Conclusion :</a:t>
            </a:r>
            <a:endParaRPr lang="fr-FR" sz="6000" b="1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020388"/>
            <a:ext cx="9986160" cy="4269576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fr-FR" sz="3000" dirty="0">
                <a:solidFill>
                  <a:schemeClr val="tx1"/>
                </a:solidFill>
              </a:rPr>
              <a:t>En analysant les compositions du pain et du lait, nous concluons qu’ils sont composés d'un groupe d’aliments simples.</a:t>
            </a:r>
          </a:p>
          <a:p>
            <a:pPr marL="0" indent="0" algn="just">
              <a:buNone/>
            </a:pPr>
            <a:r>
              <a:rPr lang="fr-FR" sz="3000" dirty="0">
                <a:solidFill>
                  <a:schemeClr val="tx1"/>
                </a:solidFill>
              </a:rPr>
              <a:t>Les aliments, tels que le </a:t>
            </a:r>
            <a:r>
              <a:rPr lang="fr-FR" sz="3000" b="1" dirty="0">
                <a:solidFill>
                  <a:schemeClr val="tx1"/>
                </a:solidFill>
              </a:rPr>
              <a:t>pain</a:t>
            </a:r>
            <a:r>
              <a:rPr lang="fr-FR" sz="3000" dirty="0">
                <a:solidFill>
                  <a:schemeClr val="tx1"/>
                </a:solidFill>
              </a:rPr>
              <a:t>, le </a:t>
            </a:r>
            <a:r>
              <a:rPr lang="fr-FR" sz="3000" b="1" dirty="0">
                <a:solidFill>
                  <a:schemeClr val="tx1"/>
                </a:solidFill>
              </a:rPr>
              <a:t>lait</a:t>
            </a:r>
            <a:r>
              <a:rPr lang="fr-FR" sz="3000" dirty="0">
                <a:solidFill>
                  <a:schemeClr val="tx1"/>
                </a:solidFill>
              </a:rPr>
              <a:t>, les </a:t>
            </a:r>
            <a:r>
              <a:rPr lang="fr-FR" sz="3000" b="1" dirty="0">
                <a:solidFill>
                  <a:schemeClr val="tx1"/>
                </a:solidFill>
              </a:rPr>
              <a:t>légumes</a:t>
            </a:r>
            <a:r>
              <a:rPr lang="fr-FR" sz="3000" dirty="0">
                <a:solidFill>
                  <a:schemeClr val="tx1"/>
                </a:solidFill>
              </a:rPr>
              <a:t>, les </a:t>
            </a:r>
            <a:r>
              <a:rPr lang="fr-FR" sz="3000" b="1" dirty="0">
                <a:solidFill>
                  <a:schemeClr val="tx1"/>
                </a:solidFill>
              </a:rPr>
              <a:t>fruits</a:t>
            </a:r>
            <a:r>
              <a:rPr lang="fr-FR" sz="3000" dirty="0">
                <a:solidFill>
                  <a:schemeClr val="tx1"/>
                </a:solidFill>
              </a:rPr>
              <a:t> et les </a:t>
            </a:r>
            <a:r>
              <a:rPr lang="fr-FR" sz="3000" b="1" dirty="0">
                <a:solidFill>
                  <a:schemeClr val="tx1"/>
                </a:solidFill>
              </a:rPr>
              <a:t>viandes</a:t>
            </a:r>
            <a:r>
              <a:rPr lang="fr-FR" sz="3000" dirty="0">
                <a:solidFill>
                  <a:schemeClr val="tx1"/>
                </a:solidFill>
              </a:rPr>
              <a:t>, sont des aliments composés car ils contiennent des aliments simples.</a:t>
            </a:r>
          </a:p>
          <a:p>
            <a:pPr marL="0" indent="0" algn="just">
              <a:buNone/>
            </a:pPr>
            <a:r>
              <a:rPr lang="fr-FR" sz="3000" dirty="0">
                <a:solidFill>
                  <a:schemeClr val="tx1"/>
                </a:solidFill>
              </a:rPr>
              <a:t>- </a:t>
            </a:r>
            <a:r>
              <a:rPr lang="fr-FR" sz="3000" b="1" u="sng" dirty="0">
                <a:solidFill>
                  <a:schemeClr val="accent2"/>
                </a:solidFill>
              </a:rPr>
              <a:t>Aliment simple </a:t>
            </a:r>
            <a:r>
              <a:rPr lang="fr-FR" sz="3000" dirty="0">
                <a:solidFill>
                  <a:schemeClr val="tx1"/>
                </a:solidFill>
              </a:rPr>
              <a:t>: Composé essentiellement d'une seule catégorie de nutriments (ex. : </a:t>
            </a:r>
            <a:r>
              <a:rPr lang="fr-FR" sz="3000" b="1" dirty="0">
                <a:solidFill>
                  <a:schemeClr val="tx1"/>
                </a:solidFill>
              </a:rPr>
              <a:t>protides</a:t>
            </a:r>
            <a:r>
              <a:rPr lang="fr-FR" sz="3000" dirty="0">
                <a:solidFill>
                  <a:schemeClr val="tx1"/>
                </a:solidFill>
              </a:rPr>
              <a:t>, </a:t>
            </a:r>
            <a:r>
              <a:rPr lang="fr-FR" sz="3000" b="1" dirty="0">
                <a:solidFill>
                  <a:schemeClr val="tx1"/>
                </a:solidFill>
              </a:rPr>
              <a:t>vitamines</a:t>
            </a:r>
            <a:r>
              <a:rPr lang="fr-FR" sz="3000" dirty="0">
                <a:solidFill>
                  <a:schemeClr val="tx1"/>
                </a:solidFill>
              </a:rPr>
              <a:t>, </a:t>
            </a:r>
            <a:r>
              <a:rPr lang="fr-FR" sz="3000" b="1" dirty="0">
                <a:solidFill>
                  <a:schemeClr val="tx1"/>
                </a:solidFill>
              </a:rPr>
              <a:t>sels minéraux</a:t>
            </a:r>
            <a:r>
              <a:rPr lang="fr-FR" sz="3000" dirty="0">
                <a:solidFill>
                  <a:schemeClr val="tx1"/>
                </a:solidFill>
              </a:rPr>
              <a:t>).</a:t>
            </a:r>
          </a:p>
          <a:p>
            <a:pPr marL="0" indent="0" algn="just">
              <a:buNone/>
            </a:pPr>
            <a:r>
              <a:rPr lang="fr-FR" sz="3000" dirty="0">
                <a:solidFill>
                  <a:schemeClr val="tx1"/>
                </a:solidFill>
              </a:rPr>
              <a:t>- </a:t>
            </a:r>
            <a:r>
              <a:rPr lang="fr-FR" sz="3000" b="1" u="sng" dirty="0">
                <a:solidFill>
                  <a:schemeClr val="accent2"/>
                </a:solidFill>
              </a:rPr>
              <a:t>Aliment composé </a:t>
            </a:r>
            <a:r>
              <a:rPr lang="fr-FR" sz="3000" dirty="0">
                <a:solidFill>
                  <a:schemeClr val="tx1"/>
                </a:solidFill>
              </a:rPr>
              <a:t>: Composé au-moins de deux aliments simples au plus (ex. : </a:t>
            </a:r>
            <a:r>
              <a:rPr lang="fr-FR" sz="3000" b="1" dirty="0">
                <a:solidFill>
                  <a:schemeClr val="tx1"/>
                </a:solidFill>
              </a:rPr>
              <a:t>pain</a:t>
            </a:r>
            <a:r>
              <a:rPr lang="fr-FR" sz="3000" dirty="0">
                <a:solidFill>
                  <a:schemeClr val="tx1"/>
                </a:solidFill>
              </a:rPr>
              <a:t>, </a:t>
            </a:r>
            <a:r>
              <a:rPr lang="fr-FR" sz="3000" b="1" dirty="0">
                <a:solidFill>
                  <a:schemeClr val="tx1"/>
                </a:solidFill>
              </a:rPr>
              <a:t>lait</a:t>
            </a:r>
            <a:r>
              <a:rPr lang="fr-FR" sz="3000" dirty="0">
                <a:solidFill>
                  <a:schemeClr val="tx1"/>
                </a:solidFill>
              </a:rPr>
              <a:t>, </a:t>
            </a:r>
            <a:r>
              <a:rPr lang="fr-FR" sz="3000" b="1" dirty="0">
                <a:solidFill>
                  <a:schemeClr val="tx1"/>
                </a:solidFill>
              </a:rPr>
              <a:t>poisson</a:t>
            </a:r>
            <a:r>
              <a:rPr lang="fr-FR" sz="3000" dirty="0">
                <a:solidFill>
                  <a:schemeClr val="tx1"/>
                </a:solidFill>
              </a:rPr>
              <a:t>).</a:t>
            </a:r>
          </a:p>
          <a:p>
            <a:pPr marL="0" indent="0" algn="just">
              <a:buNone/>
            </a:pPr>
            <a:endParaRPr lang="fr-FR" sz="3000" dirty="0">
              <a:solidFill>
                <a:srgbClr val="00B050"/>
              </a:solidFill>
            </a:endParaRPr>
          </a:p>
          <a:p>
            <a:pPr marL="0" indent="0" algn="just">
              <a:buNone/>
            </a:pP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809117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3" y="283676"/>
            <a:ext cx="10124705" cy="129302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00602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2) La diversité et le rôle des aliments :</a:t>
            </a:r>
            <a:br>
              <a:rPr lang="fr-FR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00602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00602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						</a:t>
            </a:r>
            <a:r>
              <a:rPr lang="ar-MA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00602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تنوع ودور الأغذية </a:t>
            </a:r>
            <a:endParaRPr lang="fr-FR" sz="3600" b="1" dirty="0">
              <a:solidFill>
                <a:srgbClr val="00602B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2" y="1978823"/>
            <a:ext cx="10720452" cy="426957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FR" sz="3000" dirty="0">
                <a:solidFill>
                  <a:schemeClr val="tx1"/>
                </a:solidFill>
              </a:rPr>
              <a:t>Selon sa </a:t>
            </a:r>
            <a:r>
              <a:rPr lang="fr-FR" sz="3000" b="1" dirty="0">
                <a:solidFill>
                  <a:schemeClr val="tx1"/>
                </a:solidFill>
              </a:rPr>
              <a:t>composition chimique</a:t>
            </a:r>
            <a:r>
              <a:rPr lang="fr-FR" sz="3000" dirty="0">
                <a:solidFill>
                  <a:schemeClr val="tx1"/>
                </a:solidFill>
              </a:rPr>
              <a:t>, notre alimentation peut être classifiée en :</a:t>
            </a:r>
          </a:p>
          <a:p>
            <a:pPr marL="0" indent="0">
              <a:spcAft>
                <a:spcPts val="600"/>
              </a:spcAft>
              <a:buNone/>
            </a:pPr>
            <a:br>
              <a:rPr lang="fr-FR" sz="3000" dirty="0">
                <a:solidFill>
                  <a:schemeClr val="tx1"/>
                </a:solidFill>
              </a:rPr>
            </a:br>
            <a:r>
              <a:rPr lang="fr-FR" sz="3000" dirty="0">
                <a:solidFill>
                  <a:schemeClr val="tx1"/>
                </a:solidFill>
              </a:rPr>
              <a:t>- Aliments riches en  ……….......     : sardines, viande…</a:t>
            </a:r>
            <a:br>
              <a:rPr lang="fr-FR" sz="3000" dirty="0">
                <a:solidFill>
                  <a:schemeClr val="tx1"/>
                </a:solidFill>
              </a:rPr>
            </a:br>
            <a:r>
              <a:rPr lang="fr-FR" sz="3000" dirty="0">
                <a:solidFill>
                  <a:schemeClr val="tx1"/>
                </a:solidFill>
              </a:rPr>
              <a:t>- Aliments riches en  ………….…      : pain, pommes de terre, miel...</a:t>
            </a:r>
            <a:br>
              <a:rPr lang="fr-FR" sz="3000" dirty="0">
                <a:solidFill>
                  <a:schemeClr val="tx1"/>
                </a:solidFill>
              </a:rPr>
            </a:br>
            <a:r>
              <a:rPr lang="fr-FR" sz="3000" dirty="0">
                <a:solidFill>
                  <a:schemeClr val="tx1"/>
                </a:solidFill>
              </a:rPr>
              <a:t>- Aliments riches en  ………….…      : huile, viande de mouton, beurre...</a:t>
            </a:r>
            <a:br>
              <a:rPr lang="fr-FR" sz="3000" dirty="0">
                <a:solidFill>
                  <a:schemeClr val="tx1"/>
                </a:solidFill>
              </a:rPr>
            </a:br>
            <a:r>
              <a:rPr lang="fr-FR" sz="3000" dirty="0">
                <a:solidFill>
                  <a:schemeClr val="tx1"/>
                </a:solidFill>
              </a:rPr>
              <a:t>- Aliments riches en  ……………..     : légumes et fruits.</a:t>
            </a:r>
            <a:br>
              <a:rPr lang="fr-FR" sz="3000" dirty="0">
                <a:solidFill>
                  <a:schemeClr val="tx1"/>
                </a:solidFill>
              </a:rPr>
            </a:br>
            <a:r>
              <a:rPr lang="fr-FR" sz="3000" dirty="0">
                <a:solidFill>
                  <a:schemeClr val="tx1"/>
                </a:solidFill>
              </a:rPr>
              <a:t>- Aliments riches en  ……………..     : lait et ses dérivés.</a:t>
            </a:r>
          </a:p>
          <a:p>
            <a:pPr marL="0" indent="0" algn="ctr">
              <a:buNone/>
            </a:pPr>
            <a:r>
              <a:rPr lang="fr-FR" sz="2800" b="1" dirty="0">
                <a:solidFill>
                  <a:srgbClr val="00B050"/>
                </a:solidFill>
              </a:rPr>
              <a:t>Protides </a:t>
            </a:r>
            <a:r>
              <a:rPr lang="fr-FR" sz="2800" b="1" dirty="0">
                <a:solidFill>
                  <a:schemeClr val="tx1"/>
                </a:solidFill>
              </a:rPr>
              <a:t>|</a:t>
            </a:r>
            <a:r>
              <a:rPr lang="fr-FR" sz="2800" b="1" dirty="0">
                <a:solidFill>
                  <a:srgbClr val="00B050"/>
                </a:solidFill>
              </a:rPr>
              <a:t> Glucides </a:t>
            </a:r>
            <a:r>
              <a:rPr lang="fr-FR" sz="2800" b="1" dirty="0">
                <a:solidFill>
                  <a:schemeClr val="tx1"/>
                </a:solidFill>
              </a:rPr>
              <a:t>|</a:t>
            </a:r>
            <a:r>
              <a:rPr lang="fr-FR" sz="2800" b="1" dirty="0">
                <a:solidFill>
                  <a:srgbClr val="00B050"/>
                </a:solidFill>
              </a:rPr>
              <a:t> Sels minéraux </a:t>
            </a:r>
            <a:r>
              <a:rPr lang="fr-FR" sz="2800" b="1" dirty="0">
                <a:solidFill>
                  <a:schemeClr val="tx1"/>
                </a:solidFill>
              </a:rPr>
              <a:t>|</a:t>
            </a:r>
            <a:r>
              <a:rPr lang="fr-FR" sz="2800" b="1" dirty="0">
                <a:solidFill>
                  <a:srgbClr val="00B050"/>
                </a:solidFill>
              </a:rPr>
              <a:t> Lipides </a:t>
            </a:r>
            <a:r>
              <a:rPr lang="fr-FR" sz="2800" b="1" dirty="0">
                <a:solidFill>
                  <a:schemeClr val="tx1"/>
                </a:solidFill>
              </a:rPr>
              <a:t>|</a:t>
            </a:r>
            <a:r>
              <a:rPr lang="fr-FR" sz="2800" b="1" dirty="0">
                <a:solidFill>
                  <a:srgbClr val="00B050"/>
                </a:solidFill>
              </a:rPr>
              <a:t> Vitamines.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75791A-AF98-E674-16E9-F95A1F193E9C}"/>
              </a:ext>
            </a:extLst>
          </p:cNvPr>
          <p:cNvSpPr txBox="1"/>
          <p:nvPr/>
        </p:nvSpPr>
        <p:spPr>
          <a:xfrm>
            <a:off x="4373592" y="3446255"/>
            <a:ext cx="163039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B050"/>
                </a:solidFill>
              </a:rPr>
              <a:t>Protides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FF795D-2CB7-7D11-3497-4D3AB5904424}"/>
              </a:ext>
            </a:extLst>
          </p:cNvPr>
          <p:cNvSpPr txBox="1"/>
          <p:nvPr/>
        </p:nvSpPr>
        <p:spPr>
          <a:xfrm>
            <a:off x="4373592" y="3863602"/>
            <a:ext cx="163039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B050"/>
                </a:solidFill>
              </a:rPr>
              <a:t>Glucides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5E4790-2558-25AE-450C-E1053984FB7C}"/>
              </a:ext>
            </a:extLst>
          </p:cNvPr>
          <p:cNvSpPr txBox="1"/>
          <p:nvPr/>
        </p:nvSpPr>
        <p:spPr>
          <a:xfrm>
            <a:off x="4373592" y="4282137"/>
            <a:ext cx="163039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B050"/>
                </a:solidFill>
              </a:rPr>
              <a:t>Lipides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4A7A56-387F-A3C9-A557-7B2B181EB3E2}"/>
              </a:ext>
            </a:extLst>
          </p:cNvPr>
          <p:cNvSpPr txBox="1"/>
          <p:nvPr/>
        </p:nvSpPr>
        <p:spPr>
          <a:xfrm>
            <a:off x="4373592" y="4727386"/>
            <a:ext cx="163039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B050"/>
                </a:solidFill>
              </a:rPr>
              <a:t>Vitamines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55467D-300E-6A12-EA88-511F6BE42DCF}"/>
              </a:ext>
            </a:extLst>
          </p:cNvPr>
          <p:cNvSpPr txBox="1"/>
          <p:nvPr/>
        </p:nvSpPr>
        <p:spPr>
          <a:xfrm>
            <a:off x="4373592" y="5147017"/>
            <a:ext cx="1814425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100" b="1" dirty="0">
                <a:solidFill>
                  <a:srgbClr val="00B050"/>
                </a:solidFill>
              </a:rPr>
              <a:t>Sels minéraux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227456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3" y="283676"/>
            <a:ext cx="10124705" cy="129302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00602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2) La diversité et le rôle des aliments :</a:t>
            </a:r>
            <a:br>
              <a:rPr lang="fr-FR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00602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00602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						</a:t>
            </a:r>
            <a:r>
              <a:rPr lang="ar-MA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00602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تنوع ودور الأغذية </a:t>
            </a:r>
            <a:endParaRPr lang="fr-FR" sz="3600" b="1" dirty="0">
              <a:solidFill>
                <a:srgbClr val="00602B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2" y="2020388"/>
            <a:ext cx="10568051" cy="4269576"/>
          </a:xfrm>
        </p:spPr>
        <p:txBody>
          <a:bodyPr>
            <a:normAutofit fontScale="92500" lnSpcReduction="2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FR" sz="3000" dirty="0">
                <a:solidFill>
                  <a:schemeClr val="tx1"/>
                </a:solidFill>
              </a:rPr>
              <a:t>Selon sa </a:t>
            </a:r>
            <a:r>
              <a:rPr lang="fr-FR" sz="3000" b="1" dirty="0">
                <a:solidFill>
                  <a:schemeClr val="tx1"/>
                </a:solidFill>
              </a:rPr>
              <a:t>fonction</a:t>
            </a:r>
            <a:r>
              <a:rPr lang="fr-FR" sz="3000" dirty="0">
                <a:solidFill>
                  <a:schemeClr val="tx1"/>
                </a:solidFill>
              </a:rPr>
              <a:t>, notre alimentation peut être classifiée en :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fr-FR" sz="3000" dirty="0">
                <a:solidFill>
                  <a:schemeClr val="tx1"/>
                </a:solidFill>
              </a:rPr>
              <a:t>- Aliments ………………...... : Ce sont des aliments qui servent à </a:t>
            </a:r>
            <a:r>
              <a:rPr lang="fr-FR" sz="3000" b="1" dirty="0">
                <a:solidFill>
                  <a:schemeClr val="tx1"/>
                </a:solidFill>
              </a:rPr>
              <a:t>construire</a:t>
            </a:r>
            <a:r>
              <a:rPr lang="fr-FR" sz="3000" dirty="0">
                <a:solidFill>
                  <a:schemeClr val="tx1"/>
                </a:solidFill>
              </a:rPr>
              <a:t> et à </a:t>
            </a:r>
            <a:r>
              <a:rPr lang="fr-FR" sz="3000" b="1" dirty="0">
                <a:solidFill>
                  <a:schemeClr val="tx1"/>
                </a:solidFill>
              </a:rPr>
              <a:t>développer</a:t>
            </a:r>
            <a:r>
              <a:rPr lang="fr-FR" sz="3000" dirty="0">
                <a:solidFill>
                  <a:schemeClr val="tx1"/>
                </a:solidFill>
              </a:rPr>
              <a:t> le corps tels que </a:t>
            </a:r>
            <a:r>
              <a:rPr lang="fr-FR" sz="3000" dirty="0">
                <a:solidFill>
                  <a:srgbClr val="FF0000"/>
                </a:solidFill>
              </a:rPr>
              <a:t>les protides et les sels minéraux</a:t>
            </a:r>
            <a:r>
              <a:rPr lang="fr-FR" sz="3000" dirty="0">
                <a:solidFill>
                  <a:schemeClr val="tx1"/>
                </a:solidFill>
              </a:rPr>
              <a:t>.</a:t>
            </a:r>
          </a:p>
          <a:p>
            <a:pPr marL="0" indent="0">
              <a:spcAft>
                <a:spcPts val="600"/>
              </a:spcAft>
              <a:buNone/>
            </a:pPr>
            <a:br>
              <a:rPr lang="fr-FR" sz="3000" dirty="0">
                <a:solidFill>
                  <a:schemeClr val="tx1"/>
                </a:solidFill>
              </a:rPr>
            </a:br>
            <a:r>
              <a:rPr lang="fr-FR" sz="3000" dirty="0">
                <a:solidFill>
                  <a:schemeClr val="tx1"/>
                </a:solidFill>
              </a:rPr>
              <a:t>- Aliments …………………. : Aliments qui fournissent au corps </a:t>
            </a:r>
            <a:r>
              <a:rPr lang="fr-FR" sz="3000" b="1" dirty="0">
                <a:solidFill>
                  <a:schemeClr val="tx1"/>
                </a:solidFill>
              </a:rPr>
              <a:t>l’énergie</a:t>
            </a:r>
            <a:r>
              <a:rPr lang="fr-FR" sz="3000" dirty="0">
                <a:solidFill>
                  <a:schemeClr val="tx1"/>
                </a:solidFill>
              </a:rPr>
              <a:t> nécessaire tels que </a:t>
            </a:r>
            <a:r>
              <a:rPr lang="fr-FR" sz="3000" dirty="0">
                <a:solidFill>
                  <a:srgbClr val="FF0000"/>
                </a:solidFill>
              </a:rPr>
              <a:t>les glucides et les lipides.</a:t>
            </a:r>
          </a:p>
          <a:p>
            <a:pPr marL="0" indent="0">
              <a:spcAft>
                <a:spcPts val="600"/>
              </a:spcAft>
              <a:buNone/>
            </a:pPr>
            <a:br>
              <a:rPr lang="fr-FR" sz="3000" dirty="0">
                <a:solidFill>
                  <a:srgbClr val="FF0000"/>
                </a:solidFill>
              </a:rPr>
            </a:br>
            <a:r>
              <a:rPr lang="fr-FR" sz="3000" dirty="0">
                <a:solidFill>
                  <a:schemeClr val="tx1"/>
                </a:solidFill>
              </a:rPr>
              <a:t>- Aliments …………………. : Aliments qui protègent le corps contre des maladies, à savoir </a:t>
            </a:r>
            <a:r>
              <a:rPr lang="fr-FR" sz="3000" dirty="0">
                <a:solidFill>
                  <a:srgbClr val="FF0000"/>
                </a:solidFill>
              </a:rPr>
              <a:t>les vitamines et les sels minéraux</a:t>
            </a:r>
            <a:r>
              <a:rPr lang="fr-FR" sz="3000" dirty="0">
                <a:solidFill>
                  <a:schemeClr val="tx1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fr-FR" sz="2800" b="1" dirty="0">
                <a:solidFill>
                  <a:srgbClr val="00B050"/>
                </a:solidFill>
              </a:rPr>
              <a:t>énergétiques</a:t>
            </a:r>
            <a:r>
              <a:rPr lang="fr-FR" sz="2800" b="1" dirty="0">
                <a:solidFill>
                  <a:schemeClr val="tx1"/>
                </a:solidFill>
              </a:rPr>
              <a:t> |</a:t>
            </a:r>
            <a:r>
              <a:rPr lang="fr-FR" sz="2800" b="1" dirty="0">
                <a:solidFill>
                  <a:srgbClr val="00B050"/>
                </a:solidFill>
              </a:rPr>
              <a:t> protecteurs,</a:t>
            </a:r>
            <a:r>
              <a:rPr lang="fr-FR" sz="2800" b="1" dirty="0">
                <a:solidFill>
                  <a:schemeClr val="tx1"/>
                </a:solidFill>
              </a:rPr>
              <a:t> |</a:t>
            </a:r>
            <a:r>
              <a:rPr lang="fr-FR" sz="2800" b="1" dirty="0">
                <a:solidFill>
                  <a:srgbClr val="00B050"/>
                </a:solidFill>
              </a:rPr>
              <a:t> constructeurs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ADE5CC-1A74-673A-79B5-B39891270AA1}"/>
              </a:ext>
            </a:extLst>
          </p:cNvPr>
          <p:cNvSpPr txBox="1"/>
          <p:nvPr/>
        </p:nvSpPr>
        <p:spPr>
          <a:xfrm>
            <a:off x="2883379" y="2442077"/>
            <a:ext cx="17662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</a:rPr>
              <a:t>constructeurs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FBB6AA-C292-5C6F-83DD-C0A7DABD40D5}"/>
              </a:ext>
            </a:extLst>
          </p:cNvPr>
          <p:cNvSpPr txBox="1"/>
          <p:nvPr/>
        </p:nvSpPr>
        <p:spPr>
          <a:xfrm>
            <a:off x="2883378" y="3538070"/>
            <a:ext cx="17662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</a:rPr>
              <a:t>énergétiques</a:t>
            </a: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F5CE25-12B0-CCC6-6286-3291F3075021}"/>
              </a:ext>
            </a:extLst>
          </p:cNvPr>
          <p:cNvSpPr txBox="1"/>
          <p:nvPr/>
        </p:nvSpPr>
        <p:spPr>
          <a:xfrm>
            <a:off x="2883377" y="4638591"/>
            <a:ext cx="17662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</a:rPr>
              <a:t>protecteurs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97022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3" y="283676"/>
            <a:ext cx="10124705" cy="129302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II) Les carences alimentaires</a:t>
            </a:r>
            <a:br>
              <a:rPr lang="fr-FR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						</a:t>
            </a:r>
            <a:r>
              <a:rPr lang="ar-MA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الفاقات الغذائية</a:t>
            </a:r>
            <a:endParaRPr lang="fr-FR" sz="4000" b="1" dirty="0">
              <a:ln>
                <a:solidFill>
                  <a:schemeClr val="tx1">
                    <a:alpha val="47000"/>
                  </a:schemeClr>
                </a:solidFill>
              </a:ln>
              <a:solidFill>
                <a:srgbClr val="FF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2" y="2020388"/>
            <a:ext cx="10568051" cy="426957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FR" sz="3000" b="1" dirty="0">
                <a:solidFill>
                  <a:srgbClr val="00602B"/>
                </a:solidFill>
              </a:rPr>
              <a:t> 1) Notion de carence alimentaire :</a:t>
            </a:r>
            <a:endParaRPr lang="fr-FR" sz="2800" b="1" dirty="0">
              <a:solidFill>
                <a:srgbClr val="00602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867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201" y="19309"/>
            <a:ext cx="8468314" cy="670905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60710" y="4747658"/>
            <a:ext cx="8468314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Déformation de la boite crânienne et de la cage thoracique, jambes arquées en )( ou en ( ) 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1706201" y="5931364"/>
            <a:ext cx="8624421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faut se nourrir d’aliments riches en sels de calcium indispensables à la dureté des os, et en vitamine D qui permet la fixation des sels minéraux sur les os.</a:t>
            </a:r>
          </a:p>
        </p:txBody>
      </p:sp>
    </p:spTree>
    <p:extLst>
      <p:ext uri="{BB962C8B-B14F-4D97-AF65-F5344CB8AC3E}">
        <p14:creationId xmlns:p14="http://schemas.microsoft.com/office/powerpoint/2010/main" val="266913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66" y="0"/>
            <a:ext cx="10812334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87967" y="2187108"/>
            <a:ext cx="10812334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cellules de la peau contiennent des molécules adipeuses</a:t>
            </a:r>
            <a:r>
              <a:rPr lang="ar-MA" sz="2800" b="1" dirty="0"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جزيئات دهنية</a:t>
            </a:r>
            <a:r>
              <a:rPr lang="fr-FR" sz="2800" b="1" dirty="0"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qui, sous l’effet des rayons (Ultra Violet), se transforment en molécules de vitamines D.</a:t>
            </a:r>
          </a:p>
        </p:txBody>
      </p:sp>
      <p:sp>
        <p:nvSpPr>
          <p:cNvPr id="4" name="Rectangle 3"/>
          <p:cNvSpPr/>
          <p:nvPr/>
        </p:nvSpPr>
        <p:spPr>
          <a:xfrm>
            <a:off x="987966" y="5282157"/>
            <a:ext cx="10696034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fr-FR" sz="2800" b="1" dirty="0"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africains en général ont une malnutrition et par conséquent le manque de sels minéraux qui favorisent la dureté des os, malgré l’ensoleillement.</a:t>
            </a:r>
          </a:p>
        </p:txBody>
      </p:sp>
    </p:spTree>
    <p:extLst>
      <p:ext uri="{BB962C8B-B14F-4D97-AF65-F5344CB8AC3E}">
        <p14:creationId xmlns:p14="http://schemas.microsoft.com/office/powerpoint/2010/main" val="4165145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two people&#10;&#10;Description automatically generated with low confidence">
            <a:extLst>
              <a:ext uri="{FF2B5EF4-FFF2-40B4-BE49-F238E27FC236}">
                <a16:creationId xmlns:a16="http://schemas.microsoft.com/office/drawing/2014/main" id="{9E7BA75F-B1C4-FAD4-305B-689467A77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537" y="788452"/>
            <a:ext cx="7747330" cy="5281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2543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3" y="283676"/>
            <a:ext cx="10124705" cy="129302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II) Les carences alimentaires</a:t>
            </a:r>
            <a:br>
              <a:rPr lang="fr-FR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						</a:t>
            </a:r>
            <a:r>
              <a:rPr lang="ar-MA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الفاقات الغذائية</a:t>
            </a:r>
            <a:endParaRPr lang="fr-FR" sz="4000" b="1" dirty="0">
              <a:ln>
                <a:solidFill>
                  <a:schemeClr val="tx1">
                    <a:alpha val="47000"/>
                  </a:schemeClr>
                </a:solidFill>
              </a:ln>
              <a:solidFill>
                <a:srgbClr val="FF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020388"/>
            <a:ext cx="10124706" cy="4269576"/>
          </a:xfrm>
        </p:spPr>
        <p:txBody>
          <a:bodyPr>
            <a:normAutofit lnSpcReduction="1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FR" sz="3000" b="1" dirty="0">
                <a:solidFill>
                  <a:schemeClr val="tx1"/>
                </a:solidFill>
              </a:rPr>
              <a:t>Définition :</a:t>
            </a:r>
          </a:p>
          <a:p>
            <a:pPr marL="0" indent="0">
              <a:spcAft>
                <a:spcPts val="600"/>
              </a:spcAft>
              <a:buNone/>
            </a:pPr>
            <a:endParaRPr lang="fr-FR" sz="3000" b="1" dirty="0">
              <a:solidFill>
                <a:schemeClr val="tx1"/>
              </a:solidFill>
            </a:endParaRPr>
          </a:p>
          <a:p>
            <a:pPr marL="0" indent="0" algn="just">
              <a:spcAft>
                <a:spcPts val="600"/>
              </a:spcAft>
              <a:buNone/>
            </a:pPr>
            <a:r>
              <a:rPr lang="fr-FR" sz="2800" dirty="0">
                <a:solidFill>
                  <a:schemeClr val="tx1"/>
                </a:solidFill>
              </a:rPr>
              <a:t>Une carence alimentaire est une ……………………......... liée au ……..…….. total ou partiel d’un ou de plusieurs aliments. </a:t>
            </a:r>
          </a:p>
          <a:p>
            <a:pPr marL="0" indent="0" algn="just">
              <a:spcAft>
                <a:spcPts val="600"/>
              </a:spcAft>
              <a:buNone/>
            </a:pPr>
            <a:r>
              <a:rPr lang="fr-FR" sz="2800" dirty="0">
                <a:solidFill>
                  <a:schemeClr val="tx1"/>
                </a:solidFill>
              </a:rPr>
              <a:t>Pour un bon développement et une bonne santé, une alimentation ……………………………………….. est nécessaire.</a:t>
            </a:r>
          </a:p>
          <a:p>
            <a:pPr marL="0" indent="0" algn="just">
              <a:spcAft>
                <a:spcPts val="600"/>
              </a:spcAft>
              <a:buNone/>
            </a:pPr>
            <a:endParaRPr lang="fr-FR" sz="2800" dirty="0">
              <a:solidFill>
                <a:schemeClr val="tx1"/>
              </a:solidFill>
            </a:endParaRPr>
          </a:p>
          <a:p>
            <a:pPr marL="0" indent="0" algn="ctr">
              <a:spcAft>
                <a:spcPts val="600"/>
              </a:spcAft>
              <a:buNone/>
            </a:pPr>
            <a:r>
              <a:rPr lang="fr-FR" sz="2800" b="1" dirty="0">
                <a:solidFill>
                  <a:srgbClr val="00B050"/>
                </a:solidFill>
              </a:rPr>
              <a:t>manque</a:t>
            </a:r>
            <a:r>
              <a:rPr lang="fr-FR" sz="2800" b="1" dirty="0">
                <a:solidFill>
                  <a:schemeClr val="tx1"/>
                </a:solidFill>
              </a:rPr>
              <a:t> |</a:t>
            </a:r>
            <a:r>
              <a:rPr lang="fr-FR" sz="2800" b="1" dirty="0">
                <a:solidFill>
                  <a:srgbClr val="00B050"/>
                </a:solidFill>
              </a:rPr>
              <a:t> diversifiée et équilibrée</a:t>
            </a:r>
            <a:r>
              <a:rPr lang="fr-FR" sz="2800" b="1" dirty="0">
                <a:solidFill>
                  <a:schemeClr val="tx1"/>
                </a:solidFill>
              </a:rPr>
              <a:t> |</a:t>
            </a:r>
            <a:r>
              <a:rPr lang="fr-FR" sz="2800" b="1" dirty="0">
                <a:solidFill>
                  <a:srgbClr val="00B050"/>
                </a:solidFill>
              </a:rPr>
              <a:t> maladie nutritionnelle </a:t>
            </a:r>
          </a:p>
          <a:p>
            <a:pPr marL="0" indent="0">
              <a:spcAft>
                <a:spcPts val="600"/>
              </a:spcAft>
              <a:buNone/>
            </a:pPr>
            <a:endParaRPr lang="fr-FR" sz="2800" b="1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983D65-9818-5A0B-3418-FB0F978A62F7}"/>
              </a:ext>
            </a:extLst>
          </p:cNvPr>
          <p:cNvSpPr txBox="1"/>
          <p:nvPr/>
        </p:nvSpPr>
        <p:spPr>
          <a:xfrm>
            <a:off x="5980262" y="3110840"/>
            <a:ext cx="27928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00B050"/>
                </a:solidFill>
              </a:rPr>
              <a:t>maladie nutritionnelle 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38ABC2-8B94-5102-2DE5-7D284A4BC47B}"/>
              </a:ext>
            </a:extLst>
          </p:cNvPr>
          <p:cNvSpPr txBox="1"/>
          <p:nvPr/>
        </p:nvSpPr>
        <p:spPr>
          <a:xfrm>
            <a:off x="9828190" y="3093588"/>
            <a:ext cx="15128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00B050"/>
                </a:solidFill>
              </a:rPr>
              <a:t>manque</a:t>
            </a: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8DB25F-D122-F3B0-7AD4-3701D8BEA0E7}"/>
              </a:ext>
            </a:extLst>
          </p:cNvPr>
          <p:cNvSpPr txBox="1"/>
          <p:nvPr/>
        </p:nvSpPr>
        <p:spPr>
          <a:xfrm>
            <a:off x="1518249" y="4393299"/>
            <a:ext cx="33125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00B050"/>
                </a:solidFill>
              </a:rPr>
              <a:t>diversifiée et équilibrée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02805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3" y="283676"/>
            <a:ext cx="10124705" cy="129302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II) Les carences alimentaires</a:t>
            </a:r>
            <a:br>
              <a:rPr lang="fr-FR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						</a:t>
            </a:r>
            <a:r>
              <a:rPr lang="ar-MA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الفاقات الغذائية</a:t>
            </a:r>
            <a:endParaRPr lang="fr-FR" sz="4000" b="1" dirty="0">
              <a:ln>
                <a:solidFill>
                  <a:schemeClr val="tx1">
                    <a:alpha val="47000"/>
                  </a:schemeClr>
                </a:solidFill>
              </a:ln>
              <a:solidFill>
                <a:srgbClr val="FF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020388"/>
            <a:ext cx="10124706" cy="426957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FR" sz="3000" b="1" dirty="0">
                <a:solidFill>
                  <a:srgbClr val="00602B"/>
                </a:solidFill>
              </a:rPr>
              <a:t> 2) Causes et symptômes de quelque carences alimentaires :</a:t>
            </a:r>
          </a:p>
          <a:p>
            <a:pPr marL="0" indent="0" algn="r">
              <a:spcAft>
                <a:spcPts val="600"/>
              </a:spcAft>
              <a:buNone/>
            </a:pPr>
            <a:r>
              <a:rPr lang="ar-MA" sz="2800" b="1" spc="-50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أسباب وأعراض بعض الفاقات الغذائية </a:t>
            </a:r>
            <a:endParaRPr lang="fr-FR" sz="2800" b="1" spc="-50" dirty="0">
              <a:ln>
                <a:solidFill>
                  <a:schemeClr val="tx1">
                    <a:alpha val="47000"/>
                  </a:schemeClr>
                </a:solidFill>
              </a:ln>
              <a:solidFill>
                <a:srgbClr val="00602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2067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229359"/>
              </p:ext>
            </p:extLst>
          </p:nvPr>
        </p:nvGraphicFramePr>
        <p:xfrm>
          <a:off x="77823" y="58358"/>
          <a:ext cx="11965022" cy="6692640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2691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18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548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15440">
                <a:tc>
                  <a:txBody>
                    <a:bodyPr/>
                    <a:lstStyle/>
                    <a:p>
                      <a:pPr algn="ctr"/>
                      <a:r>
                        <a:rPr lang="fr-FR" sz="3200" b="1" dirty="0">
                          <a:solidFill>
                            <a:srgbClr val="FFFF00"/>
                          </a:solidFill>
                        </a:rPr>
                        <a:t>Carences </a:t>
                      </a:r>
                      <a:r>
                        <a:rPr lang="ar-MA" sz="3200" b="1" dirty="0">
                          <a:solidFill>
                            <a:srgbClr val="FFFF00"/>
                          </a:solidFill>
                        </a:rPr>
                        <a:t>الفاقات</a:t>
                      </a:r>
                      <a:r>
                        <a:rPr lang="fr-FR" sz="3200" b="1" dirty="0">
                          <a:solidFill>
                            <a:srgbClr val="FFFF00"/>
                          </a:solidFill>
                        </a:rPr>
                        <a:t> </a:t>
                      </a:r>
                      <a:endParaRPr lang="fr-FR" sz="3200" b="1" dirty="0">
                        <a:solidFill>
                          <a:srgbClr val="FFFF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1" dirty="0">
                          <a:solidFill>
                            <a:srgbClr val="FFFF00"/>
                          </a:solidFill>
                        </a:rPr>
                        <a:t>Symptômes</a:t>
                      </a:r>
                      <a:r>
                        <a:rPr lang="ar-MA" sz="3200" b="1" dirty="0">
                          <a:solidFill>
                            <a:srgbClr val="FFFF00"/>
                          </a:solidFill>
                        </a:rPr>
                        <a:t>أعراضها </a:t>
                      </a:r>
                      <a:r>
                        <a:rPr lang="fr-FR" sz="3200" b="1" baseline="0" dirty="0">
                          <a:solidFill>
                            <a:srgbClr val="FFFF00"/>
                          </a:solidFill>
                        </a:rPr>
                        <a:t> </a:t>
                      </a:r>
                      <a:endParaRPr lang="fr-FR" sz="3200" b="1" dirty="0">
                        <a:solidFill>
                          <a:srgbClr val="FFFF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1" dirty="0">
                          <a:solidFill>
                            <a:srgbClr val="FFFF00"/>
                          </a:solidFill>
                        </a:rPr>
                        <a:t>Causes </a:t>
                      </a:r>
                      <a:r>
                        <a:rPr lang="ar-MA" sz="3200" b="1" dirty="0">
                          <a:solidFill>
                            <a:srgbClr val="FFFF00"/>
                          </a:solidFill>
                        </a:rPr>
                        <a:t>أسبابها</a:t>
                      </a:r>
                      <a:r>
                        <a:rPr lang="ar-MA" sz="3200" b="1" baseline="0" dirty="0">
                          <a:solidFill>
                            <a:srgbClr val="FFFF00"/>
                          </a:solidFill>
                        </a:rPr>
                        <a:t> </a:t>
                      </a:r>
                      <a:endParaRPr lang="fr-FR" sz="3200" b="1" dirty="0">
                        <a:solidFill>
                          <a:srgbClr val="FFFF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5440">
                <a:tc>
                  <a:txBody>
                    <a:bodyPr/>
                    <a:lstStyle/>
                    <a:p>
                      <a:pPr algn="ctr"/>
                      <a:r>
                        <a:rPr lang="fr-FR" sz="2800" b="1" kern="1200" dirty="0">
                          <a:solidFill>
                            <a:schemeClr val="dk1"/>
                          </a:solidFill>
                          <a:effectLst/>
                        </a:rPr>
                        <a:t>Le</a:t>
                      </a:r>
                      <a:r>
                        <a:rPr lang="ar-MA" sz="2800" b="1" kern="1200" baseline="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fr-FR" sz="2800" b="1" kern="1200" dirty="0">
                          <a:solidFill>
                            <a:schemeClr val="dk1"/>
                          </a:solidFill>
                          <a:effectLst/>
                        </a:rPr>
                        <a:t>Kwashiorkor</a:t>
                      </a:r>
                      <a:endParaRPr lang="fr-FR" sz="3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</a:rPr>
                        <a:t>Développement anormal</a:t>
                      </a:r>
                      <a:endParaRPr lang="fr-FR" sz="32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</a:rPr>
                        <a:t>carence en protides, notamment animale</a:t>
                      </a:r>
                      <a:endParaRPr lang="fr-FR" sz="32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5440">
                <a:tc>
                  <a:txBody>
                    <a:bodyPr/>
                    <a:lstStyle/>
                    <a:p>
                      <a:pPr algn="ctr"/>
                      <a:r>
                        <a:rPr lang="fr-FR" sz="2800" b="1" kern="1200" dirty="0">
                          <a:solidFill>
                            <a:schemeClr val="dk1"/>
                          </a:solidFill>
                          <a:effectLst/>
                        </a:rPr>
                        <a:t>Le Goitre</a:t>
                      </a:r>
                      <a:endParaRPr lang="fr-FR" sz="3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</a:rPr>
                        <a:t>Hypertrophie de la glande thyroïdienne</a:t>
                      </a:r>
                      <a:endParaRPr lang="fr-FR" sz="32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</a:rPr>
                        <a:t>Manque de l’iode</a:t>
                      </a:r>
                      <a:endParaRPr lang="fr-FR" sz="32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5440">
                <a:tc>
                  <a:txBody>
                    <a:bodyPr/>
                    <a:lstStyle/>
                    <a:p>
                      <a:pPr algn="ctr"/>
                      <a:r>
                        <a:rPr lang="fr-FR" sz="2800" b="1" kern="1200" dirty="0">
                          <a:solidFill>
                            <a:schemeClr val="dk1"/>
                          </a:solidFill>
                          <a:effectLst/>
                        </a:rPr>
                        <a:t>Le scorbut</a:t>
                      </a:r>
                      <a:endParaRPr lang="fr-FR" sz="3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</a:rPr>
                        <a:t>Gonflement et saignement</a:t>
                      </a:r>
                      <a:r>
                        <a:rPr lang="fr-FR" sz="2400" b="1" kern="1200" baseline="0" dirty="0">
                          <a:solidFill>
                            <a:schemeClr val="dk1"/>
                          </a:solidFill>
                          <a:effectLst/>
                        </a:rPr>
                        <a:t> de la gencive, chute des dents…</a:t>
                      </a:r>
                      <a:endParaRPr lang="fr-FR" sz="32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</a:rPr>
                        <a:t>Forte carence en vitamine C</a:t>
                      </a:r>
                      <a:endParaRPr lang="fr-FR" sz="32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5440">
                <a:tc>
                  <a:txBody>
                    <a:bodyPr/>
                    <a:lstStyle/>
                    <a:p>
                      <a:pPr algn="ctr"/>
                      <a:r>
                        <a:rPr lang="fr-FR" sz="2800" b="1" kern="1200" dirty="0">
                          <a:solidFill>
                            <a:schemeClr val="dk1"/>
                          </a:solidFill>
                          <a:effectLst/>
                        </a:rPr>
                        <a:t>La sclérose de</a:t>
                      </a:r>
                      <a:br>
                        <a:rPr lang="fr-FR" sz="2800" b="1" kern="1200" dirty="0">
                          <a:solidFill>
                            <a:schemeClr val="dk1"/>
                          </a:solidFill>
                          <a:effectLst/>
                        </a:rPr>
                      </a:br>
                      <a:r>
                        <a:rPr lang="fr-FR" sz="2800" b="1" kern="1200" dirty="0">
                          <a:solidFill>
                            <a:schemeClr val="dk1"/>
                          </a:solidFill>
                          <a:effectLst/>
                        </a:rPr>
                        <a:t>l’œil</a:t>
                      </a:r>
                      <a:endParaRPr lang="fr-FR" sz="3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</a:rPr>
                        <a:t>Œil déshydraté, cornée opaque</a:t>
                      </a:r>
                      <a:endParaRPr lang="fr-FR" sz="32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</a:rPr>
                        <a:t>Manque ou insuffisance de</a:t>
                      </a:r>
                      <a:b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</a:rPr>
                      </a:br>
                      <a: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</a:rPr>
                        <a:t>la vitamine A</a:t>
                      </a:r>
                      <a:endParaRPr lang="fr-FR" sz="32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15440">
                <a:tc>
                  <a:txBody>
                    <a:bodyPr/>
                    <a:lstStyle/>
                    <a:p>
                      <a:pPr algn="ctr"/>
                      <a:r>
                        <a:rPr lang="fr-FR" sz="2800" b="1" kern="1200" dirty="0">
                          <a:solidFill>
                            <a:schemeClr val="dk1"/>
                          </a:solidFill>
                          <a:effectLst/>
                        </a:rPr>
                        <a:t>Anémie</a:t>
                      </a:r>
                      <a:endParaRPr lang="fr-FR" sz="3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</a:rPr>
                        <a:t>Insuffisance musculaire, fatigue générale</a:t>
                      </a:r>
                      <a:endParaRPr lang="fr-FR" sz="32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</a:rPr>
                        <a:t>Insuffisance en fer.</a:t>
                      </a:r>
                      <a:endParaRPr lang="fr-FR" sz="32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715966" y="1420238"/>
            <a:ext cx="3618689" cy="719847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8401456" y="1420237"/>
            <a:ext cx="3330101" cy="719847"/>
          </a:xfrm>
          <a:prstGeom prst="rect">
            <a:avLst/>
          </a:prstGeom>
          <a:solidFill>
            <a:srgbClr val="CBCBCB"/>
          </a:solidFill>
          <a:ln>
            <a:solidFill>
              <a:srgbClr val="CBCB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3056105" y="2435153"/>
            <a:ext cx="5037306" cy="719847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8748409" y="2545402"/>
            <a:ext cx="2983148" cy="719847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966935" y="3430625"/>
            <a:ext cx="5126476" cy="97925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8401456" y="3430625"/>
            <a:ext cx="3521412" cy="979254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2928025" y="4669278"/>
            <a:ext cx="4873557" cy="979254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8401457" y="4669278"/>
            <a:ext cx="3521412" cy="979254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2966934" y="5843086"/>
            <a:ext cx="5126477" cy="868999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8748409" y="5907931"/>
            <a:ext cx="3174459" cy="609601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Picture 13" descr="A picture containing person, swimsuit, underpants&#10;&#10;Description automatically generated">
            <a:extLst>
              <a:ext uri="{FF2B5EF4-FFF2-40B4-BE49-F238E27FC236}">
                <a16:creationId xmlns:a16="http://schemas.microsoft.com/office/drawing/2014/main" id="{EAD8B9EA-2E12-5F61-E5FD-F7A3F55D1A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846" y="1290595"/>
            <a:ext cx="3506209" cy="5259314"/>
          </a:xfrm>
          <a:prstGeom prst="rect">
            <a:avLst/>
          </a:prstGeom>
        </p:spPr>
      </p:pic>
      <p:pic>
        <p:nvPicPr>
          <p:cNvPr id="16" name="Picture 15" descr="Close-up of a person's ear&#10;&#10;Description automatically generated with medium confidence">
            <a:extLst>
              <a:ext uri="{FF2B5EF4-FFF2-40B4-BE49-F238E27FC236}">
                <a16:creationId xmlns:a16="http://schemas.microsoft.com/office/drawing/2014/main" id="{6DA63BCE-A58B-C5BA-EE02-E2ADCDE29F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639" y="2140084"/>
            <a:ext cx="5753015" cy="3236071"/>
          </a:xfrm>
          <a:prstGeom prst="rect">
            <a:avLst/>
          </a:prstGeom>
        </p:spPr>
      </p:pic>
      <p:pic>
        <p:nvPicPr>
          <p:cNvPr id="18" name="Picture 17" descr="A close up of a person's mouth&#10;&#10;Description automatically generated with medium confidence">
            <a:extLst>
              <a:ext uri="{FF2B5EF4-FFF2-40B4-BE49-F238E27FC236}">
                <a16:creationId xmlns:a16="http://schemas.microsoft.com/office/drawing/2014/main" id="{C8F92C81-0263-A1FD-AC33-E8BE0CB598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931" y="2269727"/>
            <a:ext cx="4802094" cy="2801222"/>
          </a:xfrm>
          <a:prstGeom prst="rect">
            <a:avLst/>
          </a:prstGeom>
        </p:spPr>
      </p:pic>
      <p:pic>
        <p:nvPicPr>
          <p:cNvPr id="20" name="Picture 19" descr="Close-up of an eye&#10;&#10;Description automatically generated">
            <a:extLst>
              <a:ext uri="{FF2B5EF4-FFF2-40B4-BE49-F238E27FC236}">
                <a16:creationId xmlns:a16="http://schemas.microsoft.com/office/drawing/2014/main" id="{C6F9BD70-E3A7-ED47-E6A7-9A65F299DB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367" y="1965339"/>
            <a:ext cx="4571042" cy="3423869"/>
          </a:xfrm>
          <a:prstGeom prst="rect">
            <a:avLst/>
          </a:prstGeom>
        </p:spPr>
      </p:pic>
      <p:pic>
        <p:nvPicPr>
          <p:cNvPr id="22" name="Picture 21" descr="A pair of hands with a ring&#10;&#10;Description automatically generated with medium confidence">
            <a:extLst>
              <a:ext uri="{FF2B5EF4-FFF2-40B4-BE49-F238E27FC236}">
                <a16:creationId xmlns:a16="http://schemas.microsoft.com/office/drawing/2014/main" id="{96680EF0-439B-5964-0044-D664D5CDF85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695" y="922735"/>
            <a:ext cx="6994566" cy="496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249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3" y="283676"/>
            <a:ext cx="10124705" cy="129302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III) les rations alimentaires :</a:t>
            </a:r>
            <a:br>
              <a:rPr lang="fr-FR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						</a:t>
            </a:r>
            <a:r>
              <a:rPr lang="ar-MA" sz="4000" b="1" dirty="0" err="1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الكلتات</a:t>
            </a:r>
            <a:r>
              <a:rPr lang="ar-MA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الغذائية</a:t>
            </a:r>
            <a:endParaRPr lang="fr-FR" sz="4000" b="1" dirty="0">
              <a:ln>
                <a:solidFill>
                  <a:schemeClr val="tx1">
                    <a:alpha val="47000"/>
                  </a:schemeClr>
                </a:solidFill>
              </a:ln>
              <a:solidFill>
                <a:srgbClr val="FF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020388"/>
            <a:ext cx="10124706" cy="426957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FR" sz="3000" b="1" dirty="0">
                <a:solidFill>
                  <a:srgbClr val="00602B"/>
                </a:solidFill>
              </a:rPr>
              <a:t> 1) Notion de ration alimentaire :</a:t>
            </a:r>
            <a:endParaRPr lang="fr-FR" sz="2800" b="1" spc="-50" dirty="0">
              <a:ln>
                <a:solidFill>
                  <a:schemeClr val="tx1">
                    <a:alpha val="47000"/>
                  </a:schemeClr>
                </a:solidFill>
              </a:ln>
              <a:solidFill>
                <a:srgbClr val="00602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2500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17" y="415637"/>
            <a:ext cx="11945566" cy="5641371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211779" y="3514633"/>
            <a:ext cx="1887167" cy="353943"/>
          </a:xfrm>
          <a:prstGeom prst="rect">
            <a:avLst/>
          </a:prstGeom>
          <a:solidFill>
            <a:srgbClr val="DDF7F8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700" b="1" dirty="0"/>
              <a:t>…………………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178176" y="4074036"/>
            <a:ext cx="1945533" cy="400110"/>
          </a:xfrm>
          <a:prstGeom prst="rect">
            <a:avLst/>
          </a:prstGeom>
          <a:solidFill>
            <a:srgbClr val="DDF7F8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……………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4205886" y="4643942"/>
            <a:ext cx="1945533" cy="400110"/>
          </a:xfrm>
          <a:prstGeom prst="rect">
            <a:avLst/>
          </a:prstGeom>
          <a:solidFill>
            <a:srgbClr val="DDF7F8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……………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208832" y="5183411"/>
            <a:ext cx="1945533" cy="400110"/>
          </a:xfrm>
          <a:prstGeom prst="rect">
            <a:avLst/>
          </a:prstGeom>
          <a:solidFill>
            <a:srgbClr val="DDF7F8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……………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9925453" y="3507663"/>
            <a:ext cx="1945533" cy="400110"/>
          </a:xfrm>
          <a:prstGeom prst="rect">
            <a:avLst/>
          </a:prstGeom>
          <a:solidFill>
            <a:srgbClr val="DDF7F8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……………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0081686" y="4050075"/>
            <a:ext cx="1747736" cy="396363"/>
          </a:xfrm>
          <a:prstGeom prst="rect">
            <a:avLst/>
          </a:prstGeom>
          <a:solidFill>
            <a:srgbClr val="DDF7F8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………….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964363" y="4564579"/>
            <a:ext cx="1906624" cy="400110"/>
          </a:xfrm>
          <a:prstGeom prst="rect">
            <a:avLst/>
          </a:prstGeom>
          <a:solidFill>
            <a:srgbClr val="DDF7F8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/>
              <a:t>………….</a:t>
            </a:r>
            <a:endParaRPr lang="fr-FR" sz="2000" b="1" dirty="0"/>
          </a:p>
        </p:txBody>
      </p:sp>
      <p:sp>
        <p:nvSpPr>
          <p:cNvPr id="10" name="ZoneTexte 9"/>
          <p:cNvSpPr txBox="1"/>
          <p:nvPr/>
        </p:nvSpPr>
        <p:spPr>
          <a:xfrm>
            <a:off x="9925453" y="5120621"/>
            <a:ext cx="1945533" cy="400110"/>
          </a:xfrm>
          <a:prstGeom prst="rect">
            <a:avLst/>
          </a:prstGeom>
          <a:solidFill>
            <a:srgbClr val="DDF7F8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………….</a:t>
            </a:r>
          </a:p>
        </p:txBody>
      </p:sp>
    </p:spTree>
    <p:extLst>
      <p:ext uri="{BB962C8B-B14F-4D97-AF65-F5344CB8AC3E}">
        <p14:creationId xmlns:p14="http://schemas.microsoft.com/office/powerpoint/2010/main" val="4170541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4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8" y="403494"/>
            <a:ext cx="8791677" cy="6156754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83130" y="1383950"/>
            <a:ext cx="8791678" cy="1556426"/>
          </a:xfrm>
          <a:prstGeom prst="rect">
            <a:avLst/>
          </a:prstGeom>
          <a:solidFill>
            <a:srgbClr val="F6FCFC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8929992" y="1641784"/>
            <a:ext cx="3553838" cy="3274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b="1" dirty="0"/>
              <a:t>Apport énergétique</a:t>
            </a:r>
            <a:endParaRPr lang="ar-MA" sz="2000" b="1" dirty="0"/>
          </a:p>
          <a:p>
            <a:pPr algn="ctr">
              <a:lnSpc>
                <a:spcPct val="150000"/>
              </a:lnSpc>
            </a:pPr>
            <a:r>
              <a:rPr lang="ar-MA" sz="2000" b="1" dirty="0"/>
              <a:t>امداد طاقي </a:t>
            </a:r>
          </a:p>
          <a:p>
            <a:pPr algn="ctr">
              <a:lnSpc>
                <a:spcPct val="150000"/>
              </a:lnSpc>
            </a:pPr>
            <a:r>
              <a:rPr lang="fr-FR" sz="2000" b="1" dirty="0"/>
              <a:t> besoins énergétiques</a:t>
            </a:r>
            <a:r>
              <a:rPr lang="ar-MA" sz="20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ar-MA" sz="2000" b="1" dirty="0"/>
              <a:t>حاجيات غذائية </a:t>
            </a:r>
          </a:p>
          <a:p>
            <a:pPr algn="ctr">
              <a:lnSpc>
                <a:spcPct val="150000"/>
              </a:lnSpc>
            </a:pPr>
            <a:r>
              <a:rPr lang="fr-FR" sz="2000" b="1" dirty="0"/>
              <a:t>Suffisante </a:t>
            </a:r>
            <a:r>
              <a:rPr lang="ar-MA" sz="2000" b="1" dirty="0"/>
              <a:t>كافية</a:t>
            </a:r>
          </a:p>
          <a:p>
            <a:pPr algn="ctr">
              <a:lnSpc>
                <a:spcPct val="150000"/>
              </a:lnSpc>
            </a:pPr>
            <a:r>
              <a:rPr lang="fr-FR" sz="2000" b="1" dirty="0"/>
              <a:t>Insuffisante </a:t>
            </a:r>
            <a:r>
              <a:rPr lang="ar-MA" sz="2000" b="1" dirty="0"/>
              <a:t>غير كافية</a:t>
            </a:r>
          </a:p>
          <a:p>
            <a:pPr algn="ctr">
              <a:lnSpc>
                <a:spcPct val="150000"/>
              </a:lnSpc>
            </a:pPr>
            <a:r>
              <a:rPr lang="fr-FR" sz="2000" b="1" dirty="0"/>
              <a:t>Equilibrée </a:t>
            </a:r>
            <a:r>
              <a:rPr lang="ar-MA" sz="2000" b="1" dirty="0"/>
              <a:t>متوازنة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3130" y="3874231"/>
            <a:ext cx="8791678" cy="933855"/>
          </a:xfrm>
          <a:prstGeom prst="rect">
            <a:avLst/>
          </a:prstGeom>
          <a:solidFill>
            <a:srgbClr val="F6FCFC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3796969" y="3537291"/>
            <a:ext cx="5077840" cy="320140"/>
          </a:xfrm>
          <a:prstGeom prst="rect">
            <a:avLst/>
          </a:prstGeom>
          <a:solidFill>
            <a:srgbClr val="F6FCFC"/>
          </a:solidFill>
        </p:spPr>
        <p:txBody>
          <a:bodyPr wrap="square" rtlCol="0">
            <a:spAutoFit/>
          </a:bodyPr>
          <a:lstStyle/>
          <a:p>
            <a:endParaRPr lang="fr-FR" sz="1600" dirty="0"/>
          </a:p>
        </p:txBody>
      </p:sp>
      <p:sp>
        <p:nvSpPr>
          <p:cNvPr id="8" name="ZoneTexte 7"/>
          <p:cNvSpPr txBox="1"/>
          <p:nvPr/>
        </p:nvSpPr>
        <p:spPr>
          <a:xfrm>
            <a:off x="4085557" y="5274704"/>
            <a:ext cx="4633608" cy="397962"/>
          </a:xfrm>
          <a:prstGeom prst="rect">
            <a:avLst/>
          </a:prstGeom>
          <a:solidFill>
            <a:srgbClr val="F6FCFC"/>
          </a:solidFill>
        </p:spPr>
        <p:txBody>
          <a:bodyPr wrap="square" rtlCol="0">
            <a:spAutoFit/>
          </a:bodyPr>
          <a:lstStyle/>
          <a:p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393321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ppt_x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019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076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169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0296"/>
                                          </p:val>
                                        </p:tav>
                                        <p:tav tm="25000">
                                          <p:val>
                                            <p:strVal val="ppt_y+0.0454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0639"/>
                                          </p:val>
                                        </p:tav>
                                        <p:tav tm="35000">
                                          <p:val>
                                            <p:strVal val="ppt_y+0.0846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071"/>
                                          </p:val>
                                        </p:tav>
                                        <p:tav tm="45000">
                                          <p:val>
                                            <p:strVal val="ppt_y+0.1307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y+0.1792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029"/>
                                          </p:val>
                                        </p:tav>
                                        <p:tav tm="65000">
                                          <p:val>
                                            <p:strVal val="ppt_y+0.2253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461"/>
                                          </p:val>
                                        </p:tav>
                                        <p:tav tm="75000">
                                          <p:val>
                                            <p:strVal val="ppt_y+0.2646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2804"/>
                                          </p:val>
                                        </p:tav>
                                        <p:tav tm="85000">
                                          <p:val>
                                            <p:strVal val="ppt_y+0.2931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024"/>
                                          </p:val>
                                        </p:tav>
                                        <p:tav tm="95000">
                                          <p:val>
                                            <p:strVal val="ppt_y+0.308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11" y="56861"/>
            <a:ext cx="11863405" cy="585755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759696" y="1328462"/>
            <a:ext cx="5085940" cy="954107"/>
          </a:xfrm>
          <a:prstGeom prst="rect">
            <a:avLst/>
          </a:prstGeom>
          <a:solidFill>
            <a:srgbClr val="F6FCFC"/>
          </a:solidFill>
        </p:spPr>
        <p:txBody>
          <a:bodyPr wrap="square">
            <a:spAutoFit/>
          </a:bodyPr>
          <a:lstStyle/>
          <a:p>
            <a:pPr algn="just"/>
            <a:r>
              <a:rPr lang="fr-FR" sz="2800" b="1" dirty="0">
                <a:solidFill>
                  <a:srgbClr val="FF0000"/>
                </a:solidFill>
              </a:rPr>
              <a:t>Il faudrait rajouter plus de glucides et de lipides</a:t>
            </a:r>
            <a:r>
              <a:rPr lang="fr-FR" sz="2800" b="1" dirty="0">
                <a:solidFill>
                  <a:srgbClr val="FF0000"/>
                </a:solidFill>
                <a:latin typeface="Arial-BoldMT"/>
              </a:rPr>
              <a:t>.</a:t>
            </a:r>
            <a:endParaRPr lang="fr-FR" sz="2800" b="1" dirty="0"/>
          </a:p>
        </p:txBody>
      </p:sp>
      <p:sp>
        <p:nvSpPr>
          <p:cNvPr id="4" name="Rectangle 3"/>
          <p:cNvSpPr/>
          <p:nvPr/>
        </p:nvSpPr>
        <p:spPr>
          <a:xfrm>
            <a:off x="6759696" y="3144385"/>
            <a:ext cx="5085940" cy="954107"/>
          </a:xfrm>
          <a:prstGeom prst="rect">
            <a:avLst/>
          </a:prstGeom>
          <a:solidFill>
            <a:srgbClr val="F6FCFC"/>
          </a:solidFill>
        </p:spPr>
        <p:txBody>
          <a:bodyPr wrap="square">
            <a:spAutoFit/>
          </a:bodyPr>
          <a:lstStyle/>
          <a:p>
            <a:pPr algn="just"/>
            <a:r>
              <a:rPr lang="fr-FR" sz="2800" b="1" dirty="0">
                <a:solidFill>
                  <a:srgbClr val="FF0000"/>
                </a:solidFill>
              </a:rPr>
              <a:t>Le déséquilibre alimentaire</a:t>
            </a:r>
            <a:br>
              <a:rPr lang="fr-FR" sz="2800" b="1" dirty="0">
                <a:solidFill>
                  <a:srgbClr val="FF0000"/>
                </a:solidFill>
              </a:rPr>
            </a:br>
            <a:r>
              <a:rPr lang="fr-FR" sz="2800" b="1" dirty="0">
                <a:solidFill>
                  <a:srgbClr val="FF0000"/>
                </a:solidFill>
              </a:rPr>
              <a:t>entraine des maladies.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901430" y="5883659"/>
            <a:ext cx="10389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Suffisante </a:t>
            </a:r>
            <a:r>
              <a:rPr lang="ar-MA" sz="2400" b="1" dirty="0"/>
              <a:t>كافية</a:t>
            </a:r>
            <a:r>
              <a:rPr lang="fr-FR" sz="2400" b="1" dirty="0"/>
              <a:t>           Insuffisante </a:t>
            </a:r>
            <a:r>
              <a:rPr lang="ar-MA" sz="2400" b="1" dirty="0"/>
              <a:t>غير كافية</a:t>
            </a:r>
            <a:r>
              <a:rPr lang="fr-FR" sz="2400" b="1" dirty="0"/>
              <a:t>        Equilibrée </a:t>
            </a:r>
            <a:r>
              <a:rPr lang="ar-MA" sz="2400" b="1" dirty="0"/>
              <a:t>متوازنة</a:t>
            </a:r>
          </a:p>
        </p:txBody>
      </p:sp>
    </p:spTree>
    <p:extLst>
      <p:ext uri="{BB962C8B-B14F-4D97-AF65-F5344CB8AC3E}">
        <p14:creationId xmlns:p14="http://schemas.microsoft.com/office/powerpoint/2010/main" val="316806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1097280"/>
            <a:ext cx="10124706" cy="5192684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FR" sz="3000" b="1" dirty="0">
                <a:solidFill>
                  <a:schemeClr val="tx1"/>
                </a:solidFill>
              </a:rPr>
              <a:t>Définition :</a:t>
            </a:r>
          </a:p>
          <a:p>
            <a:pPr marL="0" indent="0">
              <a:spcAft>
                <a:spcPts val="600"/>
              </a:spcAft>
              <a:buNone/>
            </a:pPr>
            <a:endParaRPr lang="fr-FR" sz="3000" b="1" dirty="0">
              <a:solidFill>
                <a:schemeClr val="tx1"/>
              </a:solidFill>
            </a:endParaRPr>
          </a:p>
          <a:p>
            <a:pPr marL="0" indent="0" algn="just">
              <a:spcAft>
                <a:spcPts val="600"/>
              </a:spcAft>
              <a:buNone/>
            </a:pPr>
            <a:r>
              <a:rPr lang="fr-FR" sz="2800" dirty="0">
                <a:solidFill>
                  <a:schemeClr val="tx1"/>
                </a:solidFill>
              </a:rPr>
              <a:t>La ration alimentaire est ………………………….. qu’une personne doit consommer en …………………. afin de subvenir aux ………….. de son corps. Cette quantité doit être ……………………...</a:t>
            </a:r>
          </a:p>
          <a:p>
            <a:pPr marL="0" indent="0" algn="just">
              <a:spcAft>
                <a:spcPts val="600"/>
              </a:spcAft>
              <a:buNone/>
            </a:pPr>
            <a:endParaRPr lang="fr-FR" sz="2800" dirty="0">
              <a:solidFill>
                <a:schemeClr val="tx1"/>
              </a:solidFill>
            </a:endParaRPr>
          </a:p>
          <a:p>
            <a:pPr marL="0" indent="0" algn="ctr">
              <a:spcAft>
                <a:spcPts val="600"/>
              </a:spcAft>
              <a:buNone/>
            </a:pPr>
            <a:r>
              <a:rPr lang="fr-FR" sz="2800" b="1" dirty="0">
                <a:solidFill>
                  <a:srgbClr val="00B050"/>
                </a:solidFill>
              </a:rPr>
              <a:t> Besoins </a:t>
            </a:r>
            <a:r>
              <a:rPr lang="fr-FR" sz="2800" b="1" dirty="0">
                <a:solidFill>
                  <a:schemeClr val="tx1"/>
                </a:solidFill>
              </a:rPr>
              <a:t>|</a:t>
            </a:r>
            <a:r>
              <a:rPr lang="fr-FR" sz="2800" b="1" dirty="0">
                <a:solidFill>
                  <a:srgbClr val="00B050"/>
                </a:solidFill>
              </a:rPr>
              <a:t> un jour (24h) </a:t>
            </a:r>
            <a:r>
              <a:rPr lang="fr-FR" sz="2800" b="1" dirty="0">
                <a:solidFill>
                  <a:schemeClr val="tx1"/>
                </a:solidFill>
              </a:rPr>
              <a:t>|</a:t>
            </a:r>
            <a:r>
              <a:rPr lang="fr-FR" sz="2800" b="1" dirty="0">
                <a:solidFill>
                  <a:srgbClr val="00B050"/>
                </a:solidFill>
              </a:rPr>
              <a:t> la quantité d’aliments </a:t>
            </a:r>
            <a:r>
              <a:rPr lang="fr-FR" sz="2800" b="1" dirty="0">
                <a:solidFill>
                  <a:schemeClr val="tx1"/>
                </a:solidFill>
              </a:rPr>
              <a:t>|</a:t>
            </a:r>
            <a:r>
              <a:rPr lang="fr-FR" sz="2800" b="1" dirty="0">
                <a:solidFill>
                  <a:srgbClr val="00B050"/>
                </a:solidFill>
              </a:rPr>
              <a:t> suffisante et diversifiée </a:t>
            </a:r>
          </a:p>
          <a:p>
            <a:pPr marL="0" indent="0">
              <a:spcAft>
                <a:spcPts val="600"/>
              </a:spcAft>
              <a:buNone/>
            </a:pPr>
            <a:endParaRPr lang="fr-FR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7822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020388"/>
            <a:ext cx="10124706" cy="426957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FR" sz="3000" b="1" dirty="0">
                <a:solidFill>
                  <a:srgbClr val="00602B"/>
                </a:solidFill>
              </a:rPr>
              <a:t>2) Les facteurs qui influencent la ration alimentaire :</a:t>
            </a:r>
          </a:p>
          <a:p>
            <a:pPr marL="0" indent="0" algn="r">
              <a:spcAft>
                <a:spcPts val="600"/>
              </a:spcAft>
              <a:buNone/>
            </a:pPr>
            <a:r>
              <a:rPr lang="ar-MA" sz="3000" b="1" dirty="0">
                <a:solidFill>
                  <a:srgbClr val="00602B"/>
                </a:solidFill>
                <a:latin typeface="Aljazeera" panose="02000000000000000000" pitchFamily="2" charset="-78"/>
                <a:cs typeface="Aljazeera" panose="02000000000000000000" pitchFamily="2" charset="-78"/>
              </a:rPr>
              <a:t>العوامل المتدخلة في تغير </a:t>
            </a:r>
            <a:r>
              <a:rPr lang="ar-MA" sz="3000" b="1" dirty="0" err="1">
                <a:solidFill>
                  <a:srgbClr val="00602B"/>
                </a:solidFill>
                <a:latin typeface="Aljazeera" panose="02000000000000000000" pitchFamily="2" charset="-78"/>
                <a:cs typeface="Aljazeera" panose="02000000000000000000" pitchFamily="2" charset="-78"/>
              </a:rPr>
              <a:t>الكلتة</a:t>
            </a:r>
            <a:r>
              <a:rPr lang="ar-MA" sz="3000" b="1" dirty="0">
                <a:solidFill>
                  <a:srgbClr val="00602B"/>
                </a:solidFill>
                <a:latin typeface="Aljazeera" panose="02000000000000000000" pitchFamily="2" charset="-78"/>
                <a:cs typeface="Aljazeera" panose="02000000000000000000" pitchFamily="2" charset="-78"/>
              </a:rPr>
              <a:t> الغذائية </a:t>
            </a:r>
            <a:endParaRPr lang="fr-FR" sz="3000" b="1" dirty="0">
              <a:solidFill>
                <a:srgbClr val="00602B"/>
              </a:solidFill>
              <a:latin typeface="Aljazeera" panose="02000000000000000000" pitchFamily="2" charset="-78"/>
              <a:cs typeface="Aljazeer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537518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236996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721795" y="1479432"/>
            <a:ext cx="9465012" cy="1200329"/>
          </a:xfrm>
          <a:prstGeom prst="rect">
            <a:avLst/>
          </a:prstGeom>
          <a:solidFill>
            <a:schemeClr val="bg1"/>
          </a:solidFill>
          <a:ln w="76200">
            <a:solidFill>
              <a:srgbClr val="FFC62F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fr-FR" sz="3600" b="1" dirty="0">
                <a:solidFill>
                  <a:srgbClr val="00B050"/>
                </a:solidFill>
              </a:rPr>
              <a:t>-Doc1 P36: </a:t>
            </a:r>
            <a:r>
              <a:rPr lang="fr-FR" sz="3600" b="1" dirty="0"/>
              <a:t>Pendant les efforts physiques, le corps a besoin plus </a:t>
            </a:r>
            <a:r>
              <a:rPr lang="fr-FR" sz="3600" b="1" dirty="0">
                <a:solidFill>
                  <a:srgbClr val="00B050"/>
                </a:solidFill>
              </a:rPr>
              <a:t>d’……….........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7273" y1="15278" x2="67273" y2="15278"/>
                        <a14:backgroundMark x1="52727" y1="60556" x2="52727" y2="60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19" r="20690"/>
          <a:stretch/>
        </p:blipFill>
        <p:spPr>
          <a:xfrm flipH="1">
            <a:off x="0" y="653976"/>
            <a:ext cx="1828801" cy="3429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692" b="97462" l="10000" r="97923">
                        <a14:foregroundMark x1="74385" y1="54769" x2="74385" y2="54769"/>
                        <a14:foregroundMark x1="74846" y1="33692" x2="74846" y2="33692"/>
                        <a14:foregroundMark x1="74846" y1="27308" x2="74846" y2="27308"/>
                        <a14:foregroundMark x1="74385" y1="56769" x2="79308" y2="86231"/>
                        <a14:foregroundMark x1="73923" y1="55308" x2="60154" y2="87231"/>
                        <a14:foregroundMark x1="67000" y1="67538" x2="67000" y2="67538"/>
                        <a14:foregroundMark x1="74385" y1="35154" x2="74385" y2="22846"/>
                        <a14:foregroundMark x1="74385" y1="28308" x2="76385" y2="21923"/>
                        <a14:foregroundMark x1="76385" y1="23385" x2="76385" y2="23385"/>
                        <a14:foregroundMark x1="76385" y1="24846" x2="77308" y2="13077"/>
                        <a14:foregroundMark x1="72385" y1="22846" x2="72923" y2="19923"/>
                        <a14:foregroundMark x1="79769" y1="23385" x2="81769" y2="16462"/>
                        <a14:foregroundMark x1="33615" y1="72462" x2="33615" y2="72462"/>
                        <a14:backgroundMark x1="77846" y1="17231" x2="77846" y2="17231"/>
                        <a14:backgroundMark x1="75385" y1="18231" x2="86692" y2="22692"/>
                        <a14:backgroundMark x1="72385" y1="16769" x2="87154" y2="221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237" t="7833" r="9895" b="9755"/>
          <a:stretch/>
        </p:blipFill>
        <p:spPr>
          <a:xfrm>
            <a:off x="10817158" y="69659"/>
            <a:ext cx="1226420" cy="1281539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914400" y="4854522"/>
            <a:ext cx="939692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FF0000"/>
                </a:solidFill>
              </a:rPr>
              <a:t>-Quel est le facteur</a:t>
            </a:r>
            <a:r>
              <a:rPr lang="ar-MA" sz="4000" b="1" dirty="0">
                <a:solidFill>
                  <a:srgbClr val="FF0000"/>
                </a:solidFill>
              </a:rPr>
              <a:t>  العامل </a:t>
            </a:r>
            <a:r>
              <a:rPr lang="fr-FR" sz="4000" b="1" dirty="0">
                <a:solidFill>
                  <a:srgbClr val="FF0000"/>
                </a:solidFill>
              </a:rPr>
              <a:t>impliqué?  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914400" y="5562408"/>
            <a:ext cx="9396920" cy="707886"/>
          </a:xfrm>
          <a:prstGeom prst="rect">
            <a:avLst/>
          </a:prstGeom>
          <a:solidFill>
            <a:schemeClr val="bg1"/>
          </a:solidFill>
          <a:ln>
            <a:solidFill>
              <a:srgbClr val="C6C6C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rgbClr val="FF0000"/>
                </a:solidFill>
              </a:rPr>
              <a:t>L’activité physique</a:t>
            </a:r>
            <a:r>
              <a:rPr lang="ar-MA" sz="4000" b="1" dirty="0">
                <a:solidFill>
                  <a:srgbClr val="FF0000"/>
                </a:solidFill>
              </a:rPr>
              <a:t>النشاط الجسماني</a:t>
            </a:r>
            <a:r>
              <a:rPr lang="fr-FR" sz="4000" b="1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2950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4367" cy="521402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303506" y="1351198"/>
            <a:ext cx="1478605" cy="82145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6158" y="2300218"/>
            <a:ext cx="1045716" cy="741469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16158" y="3247069"/>
            <a:ext cx="1045716" cy="741469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316158" y="4165604"/>
            <a:ext cx="1045716" cy="74146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2446504" y="2880542"/>
            <a:ext cx="9597074" cy="1815882"/>
          </a:xfrm>
          <a:prstGeom prst="rect">
            <a:avLst/>
          </a:prstGeom>
          <a:solidFill>
            <a:schemeClr val="bg1"/>
          </a:solidFill>
          <a:ln w="76200">
            <a:solidFill>
              <a:srgbClr val="A7CD78"/>
            </a:solidFill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B050"/>
                </a:solidFill>
              </a:rPr>
              <a:t>-Doc2 P36: </a:t>
            </a:r>
          </a:p>
          <a:p>
            <a:r>
              <a:rPr lang="fr-FR" sz="2800" b="1" dirty="0"/>
              <a:t>1. Les besoins énergétiques de </a:t>
            </a:r>
            <a:r>
              <a:rPr lang="ar-MA" sz="2800" b="1" dirty="0">
                <a:solidFill>
                  <a:srgbClr val="00B050"/>
                </a:solidFill>
              </a:rPr>
              <a:t>............................</a:t>
            </a:r>
            <a:r>
              <a:rPr lang="fr-FR" sz="2800" b="1" dirty="0"/>
              <a:t>sont plus importants (</a:t>
            </a:r>
            <a:r>
              <a:rPr lang="ar-MA" sz="2800" b="1" dirty="0"/>
              <a:t>........</a:t>
            </a:r>
            <a:r>
              <a:rPr lang="fr-FR" sz="2800" b="1" dirty="0" err="1"/>
              <a:t>kj</a:t>
            </a:r>
            <a:r>
              <a:rPr lang="fr-FR" sz="2800" b="1" dirty="0"/>
              <a:t>) que ceux de</a:t>
            </a:r>
            <a:r>
              <a:rPr lang="ar-MA" sz="2800" b="1" dirty="0">
                <a:solidFill>
                  <a:srgbClr val="00B050"/>
                </a:solidFill>
              </a:rPr>
              <a:t>.......</a:t>
            </a:r>
            <a:r>
              <a:rPr lang="fr-FR" sz="2800" b="1" dirty="0">
                <a:solidFill>
                  <a:srgbClr val="00B050"/>
                </a:solidFill>
              </a:rPr>
              <a:t>..</a:t>
            </a:r>
            <a:r>
              <a:rPr lang="ar-MA" sz="2800" b="1" dirty="0">
                <a:solidFill>
                  <a:srgbClr val="00B050"/>
                </a:solidFill>
              </a:rPr>
              <a:t>..........</a:t>
            </a:r>
            <a:r>
              <a:rPr lang="fr-FR" sz="2800" b="1" dirty="0"/>
              <a:t>(</a:t>
            </a:r>
            <a:r>
              <a:rPr lang="ar-MA" sz="2800" b="1" dirty="0"/>
              <a:t>......</a:t>
            </a:r>
            <a:r>
              <a:rPr lang="fr-FR" sz="2800" b="1" dirty="0" err="1"/>
              <a:t>kj</a:t>
            </a:r>
            <a:r>
              <a:rPr lang="fr-FR" sz="2800" b="1" dirty="0"/>
              <a:t>) qui sont supérieurs à ceux de </a:t>
            </a:r>
            <a:r>
              <a:rPr lang="ar-MA" sz="2800" b="1" dirty="0">
                <a:solidFill>
                  <a:srgbClr val="00B050"/>
                </a:solidFill>
              </a:rPr>
              <a:t>..........................</a:t>
            </a:r>
            <a:r>
              <a:rPr lang="fr-FR" sz="2800" b="1" dirty="0"/>
              <a:t> (……..</a:t>
            </a:r>
            <a:r>
              <a:rPr lang="fr-FR" sz="2800" b="1" dirty="0" err="1"/>
              <a:t>kj</a:t>
            </a:r>
            <a:r>
              <a:rPr lang="fr-FR" sz="2800" b="1" dirty="0"/>
              <a:t>).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7273" y1="15278" x2="67273" y2="15278"/>
                        <a14:backgroundMark x1="52727" y1="60556" x2="52727" y2="60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19" r="20690"/>
          <a:stretch/>
        </p:blipFill>
        <p:spPr>
          <a:xfrm flipH="1">
            <a:off x="1162452" y="3845072"/>
            <a:ext cx="1400783" cy="262646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480551" y="4879347"/>
            <a:ext cx="9597074" cy="1799176"/>
          </a:xfrm>
          <a:prstGeom prst="rect">
            <a:avLst/>
          </a:prstGeom>
          <a:solidFill>
            <a:schemeClr val="bg1"/>
          </a:solidFill>
          <a:ln w="76200">
            <a:solidFill>
              <a:srgbClr val="A7CD78"/>
            </a:solidFill>
          </a:ln>
        </p:spPr>
        <p:txBody>
          <a:bodyPr wrap="square" rtlCol="0">
            <a:spAutoFit/>
          </a:bodyPr>
          <a:lstStyle/>
          <a:p>
            <a:r>
              <a:rPr lang="fr-FR" sz="2800" b="1" dirty="0"/>
              <a:t>2. </a:t>
            </a:r>
            <a:r>
              <a:rPr lang="fr-FR" sz="2800" b="1" dirty="0">
                <a:solidFill>
                  <a:srgbClr val="00B050"/>
                </a:solidFill>
              </a:rPr>
              <a:t>La femme allaitante</a:t>
            </a:r>
            <a:r>
              <a:rPr lang="ar-MA" sz="2800" b="1" dirty="0">
                <a:solidFill>
                  <a:srgbClr val="00B050"/>
                </a:solidFill>
              </a:rPr>
              <a:t> </a:t>
            </a:r>
            <a:r>
              <a:rPr lang="fr-FR" sz="2800" b="1" dirty="0">
                <a:solidFill>
                  <a:srgbClr val="00B050"/>
                </a:solidFill>
              </a:rPr>
              <a:t> </a:t>
            </a:r>
            <a:r>
              <a:rPr lang="ar-MA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المرضعة</a:t>
            </a:r>
            <a:r>
              <a:rPr lang="fr-FR" sz="2800" b="1" dirty="0">
                <a:solidFill>
                  <a:srgbClr val="00B050"/>
                </a:solidFill>
              </a:rPr>
              <a:t> </a:t>
            </a:r>
            <a:r>
              <a:rPr lang="fr-FR" sz="2800" b="1" dirty="0"/>
              <a:t>a besoin de beaucoup plus énergie pour nourrir</a:t>
            </a:r>
            <a:r>
              <a:rPr lang="fr-FR" sz="2800" b="1" dirty="0">
                <a:solidFill>
                  <a:srgbClr val="00B050"/>
                </a:solidFill>
              </a:rPr>
              <a:t> son bébé</a:t>
            </a:r>
            <a:r>
              <a:rPr lang="fr-FR" sz="2800" b="1" dirty="0"/>
              <a:t>.</a:t>
            </a:r>
            <a:br>
              <a:rPr lang="fr-FR" sz="2800" b="1" dirty="0"/>
            </a:br>
            <a:r>
              <a:rPr lang="fr-FR" sz="2800" b="1" dirty="0">
                <a:solidFill>
                  <a:srgbClr val="00B050"/>
                </a:solidFill>
              </a:rPr>
              <a:t>La femme enceinte </a:t>
            </a:r>
            <a:r>
              <a:rPr lang="ar-MA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الحاملة</a:t>
            </a:r>
            <a:r>
              <a:rPr lang="fr-FR" sz="2800" b="1" dirty="0">
                <a:solidFill>
                  <a:srgbClr val="00B050"/>
                </a:solidFill>
              </a:rPr>
              <a:t> </a:t>
            </a:r>
            <a:r>
              <a:rPr lang="fr-FR" sz="2800" b="1" dirty="0"/>
              <a:t>a besoin de plus d’énergie pour nourrir son </a:t>
            </a:r>
            <a:r>
              <a:rPr lang="fr-FR" sz="2800" b="1" dirty="0">
                <a:solidFill>
                  <a:srgbClr val="00B050"/>
                </a:solidFill>
              </a:rPr>
              <a:t>fœtus (embryon </a:t>
            </a:r>
            <a:r>
              <a:rPr lang="ar-MA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جنين</a:t>
            </a:r>
            <a:r>
              <a:rPr lang="fr-FR" sz="2800" b="1" dirty="0">
                <a:solidFill>
                  <a:srgbClr val="00B050"/>
                </a:solidFill>
              </a:rPr>
              <a:t>).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977619" y="964803"/>
            <a:ext cx="939692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FF0000"/>
                </a:solidFill>
              </a:rPr>
              <a:t>- Quel est le facteur</a:t>
            </a:r>
            <a:r>
              <a:rPr lang="ar-MA" sz="4000" b="1" dirty="0">
                <a:solidFill>
                  <a:srgbClr val="FF0000"/>
                </a:solidFill>
              </a:rPr>
              <a:t>  </a:t>
            </a:r>
            <a:r>
              <a:rPr lang="ar-MA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العامل</a:t>
            </a:r>
            <a:r>
              <a:rPr lang="ar-MA" sz="4000" b="1" dirty="0">
                <a:solidFill>
                  <a:srgbClr val="FF0000"/>
                </a:solidFill>
              </a:rPr>
              <a:t> </a:t>
            </a:r>
            <a:r>
              <a:rPr lang="fr-FR" sz="4000" b="1" dirty="0">
                <a:solidFill>
                  <a:srgbClr val="FF0000"/>
                </a:solidFill>
              </a:rPr>
              <a:t>impliqué?   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977619" y="1672689"/>
            <a:ext cx="9396920" cy="707886"/>
          </a:xfrm>
          <a:prstGeom prst="rect">
            <a:avLst/>
          </a:prstGeom>
          <a:solidFill>
            <a:schemeClr val="bg1"/>
          </a:solidFill>
          <a:ln>
            <a:solidFill>
              <a:srgbClr val="C6C6C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rgbClr val="FF0000"/>
                </a:solidFill>
              </a:rPr>
              <a:t>L’état physiologique </a:t>
            </a:r>
            <a:r>
              <a:rPr lang="ar-MA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الحالة الفيزيولوجية</a:t>
            </a:r>
            <a:endParaRPr lang="fr-FR" sz="4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469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4" grpId="0" animBg="1"/>
      <p:bldP spid="6" grpId="0" animBg="1"/>
      <p:bldP spid="12" grpId="0" animBg="1"/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9813"/>
            <a:ext cx="12166701" cy="4708187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692" b="97462" l="10000" r="97923">
                        <a14:foregroundMark x1="74385" y1="54769" x2="74385" y2="54769"/>
                        <a14:foregroundMark x1="74846" y1="33692" x2="74846" y2="33692"/>
                        <a14:foregroundMark x1="74846" y1="27308" x2="74846" y2="27308"/>
                        <a14:foregroundMark x1="74385" y1="56769" x2="79308" y2="86231"/>
                        <a14:foregroundMark x1="73923" y1="55308" x2="60154" y2="87231"/>
                        <a14:foregroundMark x1="67000" y1="67538" x2="67000" y2="67538"/>
                        <a14:foregroundMark x1="74385" y1="35154" x2="74385" y2="22846"/>
                        <a14:foregroundMark x1="74385" y1="28308" x2="76385" y2="21923"/>
                        <a14:foregroundMark x1="76385" y1="23385" x2="76385" y2="23385"/>
                        <a14:foregroundMark x1="76385" y1="24846" x2="77308" y2="13077"/>
                        <a14:foregroundMark x1="72385" y1="22846" x2="72923" y2="19923"/>
                        <a14:foregroundMark x1="79769" y1="23385" x2="81769" y2="16462"/>
                        <a14:foregroundMark x1="33615" y1="72462" x2="33615" y2="72462"/>
                        <a14:backgroundMark x1="77846" y1="17231" x2="77846" y2="17231"/>
                        <a14:backgroundMark x1="75385" y1="18231" x2="86692" y2="22692"/>
                        <a14:backgroundMark x1="72385" y1="16769" x2="87154" y2="221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237" t="7833" r="9895" b="9755"/>
          <a:stretch/>
        </p:blipFill>
        <p:spPr>
          <a:xfrm>
            <a:off x="10940281" y="-99499"/>
            <a:ext cx="1226420" cy="1281539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254202" y="397210"/>
            <a:ext cx="9658295" cy="1569660"/>
          </a:xfrm>
          <a:prstGeom prst="rect">
            <a:avLst/>
          </a:prstGeom>
          <a:solidFill>
            <a:schemeClr val="bg1"/>
          </a:solidFill>
          <a:ln w="76200">
            <a:solidFill>
              <a:srgbClr val="C6C6C6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</a:rPr>
              <a:t>-Doc2 P36: </a:t>
            </a:r>
          </a:p>
          <a:p>
            <a:pPr algn="just"/>
            <a:r>
              <a:rPr lang="fr-FR" sz="2400" b="1" dirty="0"/>
              <a:t>1. Une personne adulte a besoin d’énergie </a:t>
            </a:r>
            <a:r>
              <a:rPr lang="fr-FR" sz="2400" b="1" dirty="0">
                <a:solidFill>
                  <a:srgbClr val="00B050"/>
                </a:solidFill>
              </a:rPr>
              <a:t>……………</a:t>
            </a:r>
            <a:r>
              <a:rPr lang="fr-FR" sz="2400" b="1" dirty="0"/>
              <a:t> à celle de l’adolescent. L’adolescent a besoin d’énergie </a:t>
            </a:r>
            <a:r>
              <a:rPr lang="fr-FR" sz="2400" b="1" dirty="0">
                <a:solidFill>
                  <a:srgbClr val="00B050"/>
                </a:solidFill>
              </a:rPr>
              <a:t>………...</a:t>
            </a:r>
            <a:r>
              <a:rPr lang="fr-FR" sz="2400" b="1" dirty="0"/>
              <a:t> à celle d’un enfant.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67273" y1="15278" x2="67273" y2="15278"/>
                        <a14:backgroundMark x1="52727" y1="60556" x2="52727" y2="60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19" r="20690"/>
          <a:stretch/>
        </p:blipFill>
        <p:spPr>
          <a:xfrm flipH="1">
            <a:off x="175832" y="171069"/>
            <a:ext cx="1078370" cy="2021942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797668" y="3945614"/>
            <a:ext cx="939692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FF0000"/>
                </a:solidFill>
              </a:rPr>
              <a:t>-Quel est le facteur</a:t>
            </a:r>
            <a:r>
              <a:rPr lang="ar-MA" sz="4000" b="1" dirty="0">
                <a:solidFill>
                  <a:srgbClr val="FF0000"/>
                </a:solidFill>
              </a:rPr>
              <a:t>  </a:t>
            </a:r>
            <a:r>
              <a:rPr lang="ar-MA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العامل</a:t>
            </a:r>
            <a:r>
              <a:rPr lang="ar-MA" sz="4000" b="1" dirty="0">
                <a:solidFill>
                  <a:srgbClr val="FF0000"/>
                </a:solidFill>
              </a:rPr>
              <a:t> </a:t>
            </a:r>
            <a:r>
              <a:rPr lang="fr-FR" sz="4000" b="1" dirty="0">
                <a:solidFill>
                  <a:srgbClr val="FF0000"/>
                </a:solidFill>
              </a:rPr>
              <a:t>impliqué?  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97668" y="4653500"/>
            <a:ext cx="9396920" cy="1323439"/>
          </a:xfrm>
          <a:prstGeom prst="rect">
            <a:avLst/>
          </a:prstGeom>
          <a:solidFill>
            <a:schemeClr val="bg1"/>
          </a:solidFill>
          <a:ln>
            <a:solidFill>
              <a:srgbClr val="C6C6C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rgbClr val="FF0000"/>
                </a:solidFill>
              </a:rPr>
              <a:t>L’âge </a:t>
            </a:r>
            <a:r>
              <a:rPr lang="ar-MA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السن</a:t>
            </a:r>
          </a:p>
          <a:p>
            <a:pPr algn="ctr"/>
            <a:r>
              <a:rPr lang="fr-FR" sz="4000" b="1" dirty="0">
                <a:solidFill>
                  <a:srgbClr val="FF0000"/>
                </a:solidFill>
              </a:rPr>
              <a:t>Le sexe </a:t>
            </a:r>
            <a:r>
              <a:rPr lang="ar-MA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الجنس</a:t>
            </a:r>
            <a:endParaRPr lang="fr-FR" sz="4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200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86"/>
          <a:stretch/>
        </p:blipFill>
        <p:spPr>
          <a:xfrm>
            <a:off x="8184499" y="2435645"/>
            <a:ext cx="3910519" cy="381387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26977" y="399233"/>
            <a:ext cx="11290572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fr-FR" sz="3600" b="1" dirty="0">
                <a:latin typeface="Calibri" panose="020F0502020204030204" pitchFamily="34" charset="0"/>
              </a:rPr>
              <a:t>Les besoins énergétiques quotidiens </a:t>
            </a:r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اليومية</a:t>
            </a:r>
            <a:r>
              <a:rPr lang="fr-FR" sz="3600" b="1" dirty="0">
                <a:latin typeface="Calibri" panose="020F0502020204030204" pitchFamily="34" charset="0"/>
              </a:rPr>
              <a:t> varient selon différents facteurs </a:t>
            </a:r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عوامل</a:t>
            </a:r>
            <a:r>
              <a:rPr lang="fr-FR" sz="3600" b="1" dirty="0">
                <a:latin typeface="Calibri" panose="020F0502020204030204" pitchFamily="34" charset="0"/>
              </a:rPr>
              <a:t>:</a:t>
            </a:r>
            <a:endParaRPr lang="fr-FR" sz="36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389107" y="1807532"/>
            <a:ext cx="9396920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4000" b="1" dirty="0">
                <a:solidFill>
                  <a:srgbClr val="00B050"/>
                </a:solidFill>
              </a:rPr>
              <a:t>L’activité physique </a:t>
            </a:r>
            <a:r>
              <a:rPr lang="ar-MA" sz="4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الجسماني</a:t>
            </a:r>
            <a:endParaRPr lang="fr-FR" sz="40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89107" y="3250015"/>
            <a:ext cx="7507984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4000" b="1" dirty="0">
                <a:solidFill>
                  <a:srgbClr val="00B050"/>
                </a:solidFill>
              </a:rPr>
              <a:t>L’âge </a:t>
            </a:r>
            <a:r>
              <a:rPr lang="ar-MA" sz="4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السن</a:t>
            </a:r>
          </a:p>
        </p:txBody>
      </p:sp>
      <p:sp>
        <p:nvSpPr>
          <p:cNvPr id="7" name="Rectangle 6"/>
          <p:cNvSpPr/>
          <p:nvPr/>
        </p:nvSpPr>
        <p:spPr>
          <a:xfrm>
            <a:off x="389107" y="3965157"/>
            <a:ext cx="9396920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4000" b="1" dirty="0">
                <a:solidFill>
                  <a:srgbClr val="00B050"/>
                </a:solidFill>
              </a:rPr>
              <a:t>Le sexe </a:t>
            </a:r>
            <a:r>
              <a:rPr lang="ar-MA" sz="4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الجنس</a:t>
            </a:r>
            <a:endParaRPr lang="fr-FR" sz="40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89107" y="2515418"/>
            <a:ext cx="8477802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4000" b="1" dirty="0">
                <a:solidFill>
                  <a:srgbClr val="00B050"/>
                </a:solidFill>
              </a:rPr>
              <a:t>L’état physiologique </a:t>
            </a:r>
            <a:r>
              <a:rPr lang="ar-MA" sz="4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الحالة الفيزيولوجية</a:t>
            </a:r>
            <a:endParaRPr lang="fr-FR" sz="40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32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0DBA2A-663C-2439-1843-6E822CB2DB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2888" b="35583"/>
          <a:stretch>
            <a:fillRect/>
          </a:stretch>
        </p:blipFill>
        <p:spPr>
          <a:xfrm>
            <a:off x="4667133" y="4931904"/>
            <a:ext cx="2853175" cy="19202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05078BD-42F7-C94B-CEB1-719C57289D8D}"/>
              </a:ext>
            </a:extLst>
          </p:cNvPr>
          <p:cNvSpPr txBox="1"/>
          <p:nvPr/>
        </p:nvSpPr>
        <p:spPr>
          <a:xfrm>
            <a:off x="1794162" y="2321004"/>
            <a:ext cx="8603673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6000" b="1" i="0" u="none" strike="noStrike" kern="1200" cap="none" spc="-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DIGESTION</a:t>
            </a:r>
          </a:p>
          <a:p>
            <a:pPr algn="ctr"/>
            <a:r>
              <a:rPr lang="ar-MA" sz="6000" b="1" spc="-5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الهضم</a:t>
            </a:r>
            <a:br>
              <a:rPr kumimoji="0" lang="fr-FR" sz="6000" b="1" i="0" u="none" strike="noStrike" kern="1200" cap="none" spc="-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F468E6F6-6FED-0042-5768-DA4B0EB37F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571" y="5143499"/>
            <a:ext cx="1804857" cy="180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0702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3" y="283676"/>
            <a:ext cx="10124705" cy="129302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Introduction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020388"/>
            <a:ext cx="10124706" cy="426957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FR" sz="3200" dirty="0">
                <a:solidFill>
                  <a:schemeClr val="tx1"/>
                </a:solidFill>
              </a:rPr>
              <a:t>Pour rendre les aliments consommables par les cellules du corps humain, ces aliments doivent subir une série de transformations le long du tube digestif.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fr-FR" sz="3200" b="1" dirty="0">
                <a:solidFill>
                  <a:srgbClr val="C00000"/>
                </a:solidFill>
              </a:rPr>
              <a:t>- Quel est le but de la digestion ?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fr-FR" sz="3200" dirty="0">
                <a:solidFill>
                  <a:schemeClr val="tx1"/>
                </a:solidFill>
              </a:rPr>
              <a:t>La digestion joue le rôle de la transformation des aliments en éléments consommables par les cellules (nutriments).</a:t>
            </a:r>
          </a:p>
          <a:p>
            <a:pPr marL="0" indent="0">
              <a:spcAft>
                <a:spcPts val="600"/>
              </a:spcAft>
              <a:buNone/>
            </a:pPr>
            <a:endParaRPr lang="fr-FR" sz="3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5209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02920" y="2862148"/>
            <a:ext cx="9986160" cy="129302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I) L’anatomie de l’appareil digestif chez l’homme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020388"/>
            <a:ext cx="10124706" cy="426957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endParaRPr lang="fr-FR" sz="3200" dirty="0">
              <a:solidFill>
                <a:schemeClr val="tx1"/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endParaRPr lang="fr-FR" sz="3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6904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059282C-486E-D9B3-E5A1-B428812F70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2353" y="0"/>
            <a:ext cx="4147294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D0CCCAE-F5A6-C47F-9898-7F1AB3E49FCC}"/>
              </a:ext>
            </a:extLst>
          </p:cNvPr>
          <p:cNvSpPr/>
          <p:nvPr/>
        </p:nvSpPr>
        <p:spPr>
          <a:xfrm>
            <a:off x="8169647" y="1297876"/>
            <a:ext cx="1051763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Bouche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94D7DD-7EE6-3355-4EC1-A15CB4B58789}"/>
              </a:ext>
            </a:extLst>
          </p:cNvPr>
          <p:cNvSpPr/>
          <p:nvPr/>
        </p:nvSpPr>
        <p:spPr>
          <a:xfrm>
            <a:off x="8169647" y="2726533"/>
            <a:ext cx="1500826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Œsophage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AD67B4-BDE2-4A86-D9E9-B5D9A6796537}"/>
              </a:ext>
            </a:extLst>
          </p:cNvPr>
          <p:cNvSpPr/>
          <p:nvPr/>
        </p:nvSpPr>
        <p:spPr>
          <a:xfrm>
            <a:off x="8169647" y="3755080"/>
            <a:ext cx="1205346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Estomac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EFF941E-2A42-4F3D-203D-DACC1CA127CD}"/>
              </a:ext>
            </a:extLst>
          </p:cNvPr>
          <p:cNvSpPr/>
          <p:nvPr/>
        </p:nvSpPr>
        <p:spPr>
          <a:xfrm>
            <a:off x="8169647" y="4542007"/>
            <a:ext cx="1665279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Intestin grêle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00BB93-4577-7F72-06CD-91247DD00C74}"/>
              </a:ext>
            </a:extLst>
          </p:cNvPr>
          <p:cNvSpPr/>
          <p:nvPr/>
        </p:nvSpPr>
        <p:spPr>
          <a:xfrm>
            <a:off x="8169647" y="5115024"/>
            <a:ext cx="1665279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Gros intestin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C2FC20-2CBA-38DF-DD85-AA407684D7F5}"/>
              </a:ext>
            </a:extLst>
          </p:cNvPr>
          <p:cNvSpPr/>
          <p:nvPr/>
        </p:nvSpPr>
        <p:spPr>
          <a:xfrm>
            <a:off x="8169647" y="5421497"/>
            <a:ext cx="166527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Appendice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21FCC3C-04EC-86EC-4CE1-ED25CFBEA4A4}"/>
              </a:ext>
            </a:extLst>
          </p:cNvPr>
          <p:cNvSpPr/>
          <p:nvPr/>
        </p:nvSpPr>
        <p:spPr>
          <a:xfrm>
            <a:off x="8159861" y="5687386"/>
            <a:ext cx="16652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Rectum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6D03E2-E7C3-9A7C-2080-8219FD8CE696}"/>
              </a:ext>
            </a:extLst>
          </p:cNvPr>
          <p:cNvSpPr/>
          <p:nvPr/>
        </p:nvSpPr>
        <p:spPr>
          <a:xfrm>
            <a:off x="8150074" y="5925565"/>
            <a:ext cx="16652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Anus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3B45C42-72C9-FE54-D29D-4901B22C3D9C}"/>
              </a:ext>
            </a:extLst>
          </p:cNvPr>
          <p:cNvSpPr/>
          <p:nvPr/>
        </p:nvSpPr>
        <p:spPr>
          <a:xfrm>
            <a:off x="2008910" y="772230"/>
            <a:ext cx="20134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Glandes salivaires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2169A6-5E17-F68D-176E-95DEC9E62E10}"/>
              </a:ext>
            </a:extLst>
          </p:cNvPr>
          <p:cNvSpPr/>
          <p:nvPr/>
        </p:nvSpPr>
        <p:spPr>
          <a:xfrm>
            <a:off x="3015632" y="3435443"/>
            <a:ext cx="8600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Foie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2CC665-7C57-889E-4A14-DC0A1E2F4078}"/>
              </a:ext>
            </a:extLst>
          </p:cNvPr>
          <p:cNvSpPr/>
          <p:nvPr/>
        </p:nvSpPr>
        <p:spPr>
          <a:xfrm>
            <a:off x="2249715" y="3785858"/>
            <a:ext cx="17726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Vésicule biliaire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7BE2742-C043-D99F-F8AD-E70A0F8F51DA}"/>
              </a:ext>
            </a:extLst>
          </p:cNvPr>
          <p:cNvSpPr/>
          <p:nvPr/>
        </p:nvSpPr>
        <p:spPr>
          <a:xfrm>
            <a:off x="2539697" y="4117357"/>
            <a:ext cx="17726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Pancréas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395A741F-C768-76EC-136F-58CB4F931A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8931" y="6069689"/>
            <a:ext cx="1953675" cy="61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055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020388"/>
            <a:ext cx="10124706" cy="426957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FR" sz="3200" dirty="0">
                <a:solidFill>
                  <a:schemeClr val="tx1"/>
                </a:solidFill>
              </a:rPr>
              <a:t>- Le tube digestif humain se compose des organes suivants :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fr-FR" sz="3200" b="1" dirty="0">
                <a:solidFill>
                  <a:schemeClr val="tx1"/>
                </a:solidFill>
              </a:rPr>
              <a:t>La bouche</a:t>
            </a:r>
            <a:r>
              <a:rPr lang="fr-FR" sz="3200" dirty="0">
                <a:solidFill>
                  <a:schemeClr val="tx1"/>
                </a:solidFill>
              </a:rPr>
              <a:t>, </a:t>
            </a:r>
            <a:r>
              <a:rPr lang="fr-FR" sz="3200" b="1" dirty="0">
                <a:solidFill>
                  <a:schemeClr val="tx1"/>
                </a:solidFill>
              </a:rPr>
              <a:t>l’œsophage</a:t>
            </a:r>
            <a:r>
              <a:rPr lang="fr-FR" sz="3200" dirty="0">
                <a:solidFill>
                  <a:schemeClr val="tx1"/>
                </a:solidFill>
              </a:rPr>
              <a:t>, </a:t>
            </a:r>
            <a:r>
              <a:rPr lang="fr-FR" sz="3200" b="1" dirty="0">
                <a:solidFill>
                  <a:schemeClr val="tx1"/>
                </a:solidFill>
              </a:rPr>
              <a:t>l’estomac</a:t>
            </a:r>
            <a:r>
              <a:rPr lang="fr-FR" sz="3200" dirty="0">
                <a:solidFill>
                  <a:schemeClr val="tx1"/>
                </a:solidFill>
              </a:rPr>
              <a:t>, </a:t>
            </a:r>
            <a:r>
              <a:rPr lang="fr-FR" sz="3200" b="1" dirty="0">
                <a:solidFill>
                  <a:schemeClr val="tx1"/>
                </a:solidFill>
              </a:rPr>
              <a:t>l’intestin grêle</a:t>
            </a:r>
            <a:r>
              <a:rPr lang="fr-FR" sz="3200" dirty="0">
                <a:solidFill>
                  <a:schemeClr val="tx1"/>
                </a:solidFill>
              </a:rPr>
              <a:t>, </a:t>
            </a:r>
            <a:r>
              <a:rPr lang="fr-FR" sz="3200" b="1" dirty="0">
                <a:solidFill>
                  <a:schemeClr val="tx1"/>
                </a:solidFill>
              </a:rPr>
              <a:t>le gros intestin</a:t>
            </a:r>
            <a:r>
              <a:rPr lang="fr-FR" sz="3200" dirty="0">
                <a:solidFill>
                  <a:schemeClr val="tx1"/>
                </a:solidFill>
              </a:rPr>
              <a:t>, </a:t>
            </a:r>
            <a:r>
              <a:rPr lang="fr-FR" sz="3200" b="1" dirty="0">
                <a:solidFill>
                  <a:schemeClr val="tx1"/>
                </a:solidFill>
              </a:rPr>
              <a:t>l’anus</a:t>
            </a:r>
            <a:r>
              <a:rPr lang="fr-FR" sz="3200" dirty="0">
                <a:solidFill>
                  <a:schemeClr val="tx1"/>
                </a:solidFill>
              </a:rPr>
              <a:t>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fr-FR" sz="3200" dirty="0">
                <a:solidFill>
                  <a:schemeClr val="tx1"/>
                </a:solidFill>
              </a:rPr>
              <a:t>- De plus, un groupe de glandes annexes entre dans la composition de l’appareil digestif :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fr-FR" sz="3200" b="1" dirty="0">
                <a:solidFill>
                  <a:schemeClr val="tx1"/>
                </a:solidFill>
              </a:rPr>
              <a:t>Les glandes salivaires</a:t>
            </a:r>
            <a:r>
              <a:rPr lang="fr-FR" sz="3200" dirty="0">
                <a:solidFill>
                  <a:schemeClr val="tx1"/>
                </a:solidFill>
              </a:rPr>
              <a:t>, </a:t>
            </a:r>
            <a:r>
              <a:rPr lang="fr-FR" sz="3200" b="1" dirty="0">
                <a:solidFill>
                  <a:schemeClr val="tx1"/>
                </a:solidFill>
              </a:rPr>
              <a:t>le foie</a:t>
            </a:r>
            <a:r>
              <a:rPr lang="fr-FR" sz="3200" dirty="0">
                <a:solidFill>
                  <a:schemeClr val="tx1"/>
                </a:solidFill>
              </a:rPr>
              <a:t>, </a:t>
            </a:r>
            <a:r>
              <a:rPr lang="fr-FR" sz="3200" b="1" dirty="0">
                <a:solidFill>
                  <a:schemeClr val="tx1"/>
                </a:solidFill>
              </a:rPr>
              <a:t>le pancréas</a:t>
            </a:r>
            <a:r>
              <a:rPr lang="fr-FR" sz="3200" dirty="0">
                <a:solidFill>
                  <a:schemeClr val="tx1"/>
                </a:solidFill>
              </a:rPr>
              <a:t>.</a:t>
            </a:r>
          </a:p>
          <a:p>
            <a:pPr marL="0" indent="0">
              <a:spcAft>
                <a:spcPts val="600"/>
              </a:spcAft>
              <a:buNone/>
            </a:pPr>
            <a:endParaRPr lang="fr-FR" sz="3200" dirty="0">
              <a:solidFill>
                <a:schemeClr val="tx1"/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endParaRPr lang="fr-FR" sz="3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8364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4" y="283676"/>
            <a:ext cx="9986160" cy="129302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CONCLUSION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020388"/>
            <a:ext cx="10124706" cy="426957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FR" sz="3600" dirty="0">
                <a:solidFill>
                  <a:schemeClr val="tx1"/>
                </a:solidFill>
              </a:rPr>
              <a:t>L’appareil digestif est l’ensemble des organes qui assurent </a:t>
            </a:r>
            <a:r>
              <a:rPr lang="fr-FR" sz="3600" b="1" dirty="0">
                <a:solidFill>
                  <a:srgbClr val="0070C0"/>
                </a:solidFill>
              </a:rPr>
              <a:t>l’ingestion</a:t>
            </a:r>
            <a:r>
              <a:rPr lang="fr-FR" sz="3600" dirty="0">
                <a:solidFill>
                  <a:schemeClr val="tx1"/>
                </a:solidFill>
              </a:rPr>
              <a:t> et </a:t>
            </a:r>
            <a:r>
              <a:rPr lang="fr-FR" sz="3600" b="1" dirty="0">
                <a:solidFill>
                  <a:srgbClr val="0070C0"/>
                </a:solidFill>
              </a:rPr>
              <a:t>la digestion </a:t>
            </a:r>
            <a:r>
              <a:rPr lang="fr-FR" sz="3600" dirty="0">
                <a:solidFill>
                  <a:schemeClr val="tx1"/>
                </a:solidFill>
              </a:rPr>
              <a:t>des aliments.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fr-FR" sz="3600" dirty="0">
                <a:solidFill>
                  <a:schemeClr val="tx1"/>
                </a:solidFill>
              </a:rPr>
              <a:t>Il comprend donc : </a:t>
            </a:r>
            <a:r>
              <a:rPr lang="fr-FR" sz="3600" b="1" dirty="0">
                <a:solidFill>
                  <a:schemeClr val="tx1"/>
                </a:solidFill>
              </a:rPr>
              <a:t>le tube digestif </a:t>
            </a:r>
            <a:r>
              <a:rPr lang="fr-FR" sz="3600" dirty="0">
                <a:solidFill>
                  <a:schemeClr val="tx1"/>
                </a:solidFill>
              </a:rPr>
              <a:t>(bouche, l’œsophage…) et </a:t>
            </a:r>
            <a:r>
              <a:rPr lang="fr-FR" sz="3600" b="1" dirty="0">
                <a:solidFill>
                  <a:schemeClr val="tx1"/>
                </a:solidFill>
              </a:rPr>
              <a:t>les glandes annexes </a:t>
            </a:r>
            <a:r>
              <a:rPr lang="fr-FR" sz="3600" dirty="0">
                <a:solidFill>
                  <a:schemeClr val="tx1"/>
                </a:solidFill>
              </a:rPr>
              <a:t>(glandes salivaire, foie, pancréas).</a:t>
            </a:r>
          </a:p>
          <a:p>
            <a:pPr marL="0" indent="0">
              <a:spcAft>
                <a:spcPts val="600"/>
              </a:spcAft>
              <a:buNone/>
            </a:pPr>
            <a:endParaRPr lang="fr-FR" sz="3200" dirty="0">
              <a:solidFill>
                <a:schemeClr val="tx1"/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endParaRPr lang="fr-FR" sz="3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3911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4" y="283676"/>
            <a:ext cx="9986160" cy="129302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II) Les transformations des aliments au niveau du tube digestif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020388"/>
            <a:ext cx="10124706" cy="426957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FR" sz="4000" b="1" dirty="0">
                <a:solidFill>
                  <a:srgbClr val="00602B"/>
                </a:solidFill>
              </a:rPr>
              <a:t>1) La digestion mécanique au niveau de la bouche : </a:t>
            </a:r>
            <a:endParaRPr lang="fr-FR" sz="4000" dirty="0">
              <a:solidFill>
                <a:schemeClr val="tx1"/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fr-FR" sz="3600" dirty="0">
                <a:solidFill>
                  <a:schemeClr val="tx1"/>
                </a:solidFill>
              </a:rPr>
              <a:t>La digestion commence dans la bouche par </a:t>
            </a:r>
            <a:r>
              <a:rPr lang="fr-FR" sz="3600" b="1" dirty="0">
                <a:solidFill>
                  <a:schemeClr val="tx1"/>
                </a:solidFill>
              </a:rPr>
              <a:t>la mastication </a:t>
            </a:r>
            <a:r>
              <a:rPr lang="fr-FR" sz="3600" dirty="0">
                <a:solidFill>
                  <a:schemeClr val="tx1"/>
                </a:solidFill>
              </a:rPr>
              <a:t>des aliments, ces derniers sont broyés et transformés en </a:t>
            </a:r>
            <a:r>
              <a:rPr lang="fr-FR" sz="3600" b="1" dirty="0">
                <a:solidFill>
                  <a:srgbClr val="0070C0"/>
                </a:solidFill>
              </a:rPr>
              <a:t>bol alimentaire</a:t>
            </a:r>
            <a:r>
              <a:rPr lang="fr-FR" sz="3600" dirty="0">
                <a:solidFill>
                  <a:schemeClr val="tx1"/>
                </a:solidFill>
              </a:rPr>
              <a:t> sous l’action des dents et les mouvements de la langue.</a:t>
            </a:r>
          </a:p>
          <a:p>
            <a:pPr marL="0" indent="0">
              <a:spcAft>
                <a:spcPts val="600"/>
              </a:spcAft>
              <a:buNone/>
            </a:pPr>
            <a:endParaRPr lang="fr-FR" sz="3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16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020388"/>
            <a:ext cx="7852560" cy="426957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FR" sz="4000" b="1" u="sng" dirty="0">
                <a:solidFill>
                  <a:srgbClr val="7030A0"/>
                </a:solidFill>
              </a:rPr>
              <a:t>Observation :</a:t>
            </a:r>
            <a:endParaRPr lang="fr-FR" sz="3600" dirty="0">
              <a:solidFill>
                <a:schemeClr val="tx1"/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fr-FR" sz="3600" dirty="0">
                <a:solidFill>
                  <a:schemeClr val="tx1"/>
                </a:solidFill>
              </a:rPr>
              <a:t>Après quelques minutes de mastication, le pain prend un goût légèrement sucré.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fr-FR" sz="3600" b="1" u="sng" dirty="0">
                <a:solidFill>
                  <a:schemeClr val="tx1"/>
                </a:solidFill>
              </a:rPr>
              <a:t>Question : </a:t>
            </a:r>
            <a:r>
              <a:rPr lang="fr-FR" sz="3200" dirty="0">
                <a:solidFill>
                  <a:schemeClr val="tx1"/>
                </a:solidFill>
              </a:rPr>
              <a:t>Quelle hypothèse proposez-vous quant à l’origine de ce sucre ?</a:t>
            </a:r>
          </a:p>
          <a:p>
            <a:pPr marL="0" indent="0">
              <a:spcAft>
                <a:spcPts val="600"/>
              </a:spcAft>
              <a:buNone/>
            </a:pPr>
            <a:endParaRPr lang="fr-FR" sz="3600" dirty="0">
              <a:solidFill>
                <a:schemeClr val="tx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B829A2A-5CDE-4B69-DFA0-ED5183D5D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400" b="1" dirty="0">
                <a:solidFill>
                  <a:srgbClr val="00602B"/>
                </a:solidFill>
                <a:latin typeface="+mn-lt"/>
              </a:rPr>
              <a:t>2) La digestion chimique au niveau de la bouche :</a:t>
            </a:r>
            <a:endParaRPr lang="fr-FR" sz="4400" b="1" dirty="0">
              <a:latin typeface="+mn-lt"/>
            </a:endParaRPr>
          </a:p>
        </p:txBody>
      </p:sp>
      <p:pic>
        <p:nvPicPr>
          <p:cNvPr id="10" name="Picture 9" descr="A picture containing food, sandwich, bread, half&#10;&#10;Description automatically generated">
            <a:extLst>
              <a:ext uri="{FF2B5EF4-FFF2-40B4-BE49-F238E27FC236}">
                <a16:creationId xmlns:a16="http://schemas.microsoft.com/office/drawing/2014/main" id="{33318C11-A44D-5F63-1EC8-9191BF113C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709" y="4271266"/>
            <a:ext cx="4192361" cy="245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46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020388"/>
            <a:ext cx="10058400" cy="426957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FR" sz="4000" b="1" u="sng" dirty="0">
                <a:solidFill>
                  <a:srgbClr val="7030A0"/>
                </a:solidFill>
              </a:rPr>
              <a:t>Hypothèse :</a:t>
            </a:r>
          </a:p>
          <a:p>
            <a:pPr marL="0" indent="0" algn="just">
              <a:spcAft>
                <a:spcPts val="600"/>
              </a:spcAft>
              <a:buNone/>
            </a:pPr>
            <a:r>
              <a:rPr lang="fr-FR" sz="3600" dirty="0">
                <a:solidFill>
                  <a:schemeClr val="tx1"/>
                </a:solidFill>
              </a:rPr>
              <a:t>Il est probable que Le goût sucré provient de la </a:t>
            </a:r>
            <a:r>
              <a:rPr lang="fr-FR" sz="3600" b="1" u="sng" dirty="0">
                <a:solidFill>
                  <a:schemeClr val="tx1"/>
                </a:solidFill>
              </a:rPr>
              <a:t>transformation</a:t>
            </a:r>
            <a:r>
              <a:rPr lang="fr-FR" sz="3600" dirty="0">
                <a:solidFill>
                  <a:schemeClr val="tx1"/>
                </a:solidFill>
              </a:rPr>
              <a:t> de certains aliments lors de la mastication.</a:t>
            </a:r>
          </a:p>
          <a:p>
            <a:pPr marL="0" indent="0">
              <a:spcAft>
                <a:spcPts val="600"/>
              </a:spcAft>
              <a:buNone/>
            </a:pPr>
            <a:endParaRPr lang="fr-FR" sz="3600" dirty="0">
              <a:solidFill>
                <a:schemeClr val="tx1"/>
              </a:solidFill>
            </a:endParaRPr>
          </a:p>
        </p:txBody>
      </p:sp>
      <p:pic>
        <p:nvPicPr>
          <p:cNvPr id="9" name="Picture 8" descr="A picture containing food, sandwich, bread, half&#10;&#10;Description automatically generated">
            <a:extLst>
              <a:ext uri="{FF2B5EF4-FFF2-40B4-BE49-F238E27FC236}">
                <a16:creationId xmlns:a16="http://schemas.microsoft.com/office/drawing/2014/main" id="{C36AC89E-A02D-9398-BB5D-E0D088B3C1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709" y="4271266"/>
            <a:ext cx="4192361" cy="24525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74BBA9-69B0-137E-ED98-F5FCC86DCA9D}"/>
              </a:ext>
            </a:extLst>
          </p:cNvPr>
          <p:cNvSpPr txBox="1"/>
          <p:nvPr/>
        </p:nvSpPr>
        <p:spPr>
          <a:xfrm>
            <a:off x="1097280" y="4560562"/>
            <a:ext cx="693816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FR" sz="2800" dirty="0">
                <a:solidFill>
                  <a:schemeClr val="tx1"/>
                </a:solidFill>
              </a:rPr>
              <a:t>Pour vérifier cette hypothèse, on compare les constituants du pain avant et après mastication (voir Le tableau ci – dessous)</a:t>
            </a:r>
          </a:p>
        </p:txBody>
      </p:sp>
    </p:spTree>
    <p:extLst>
      <p:ext uri="{BB962C8B-B14F-4D97-AF65-F5344CB8AC3E}">
        <p14:creationId xmlns:p14="http://schemas.microsoft.com/office/powerpoint/2010/main" val="2070485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61334481-F3A0-28E7-B54D-EEFC39B83F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6879865"/>
              </p:ext>
            </p:extLst>
          </p:nvPr>
        </p:nvGraphicFramePr>
        <p:xfrm>
          <a:off x="285750" y="1809750"/>
          <a:ext cx="11481707" cy="3279939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5560223">
                  <a:extLst>
                    <a:ext uri="{9D8B030D-6E8A-4147-A177-3AD203B41FA5}">
                      <a16:colId xmlns:a16="http://schemas.microsoft.com/office/drawing/2014/main" val="2253386714"/>
                    </a:ext>
                  </a:extLst>
                </a:gridCol>
                <a:gridCol w="5921484">
                  <a:extLst>
                    <a:ext uri="{9D8B030D-6E8A-4147-A177-3AD203B41FA5}">
                      <a16:colId xmlns:a16="http://schemas.microsoft.com/office/drawing/2014/main" val="689849204"/>
                    </a:ext>
                  </a:extLst>
                </a:gridCol>
              </a:tblGrid>
              <a:tr h="6998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40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</a:rPr>
                        <a:t>Avant la mastication</a:t>
                      </a:r>
                      <a:endParaRPr lang="fr-FR" sz="40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05740" marR="2057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4000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</a:rPr>
                        <a:t>Après mastication</a:t>
                      </a:r>
                      <a:endParaRPr lang="fr-FR" sz="4000" dirty="0">
                        <a:solidFill>
                          <a:schemeClr val="bg2">
                            <a:lumMod val="9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05740" marR="205740" marT="0" marB="0"/>
                </a:tc>
                <a:extLst>
                  <a:ext uri="{0D108BD9-81ED-4DB2-BD59-A6C34878D82A}">
                    <a16:rowId xmlns:a16="http://schemas.microsoft.com/office/drawing/2014/main" val="2777902279"/>
                  </a:ext>
                </a:extLst>
              </a:tr>
              <a:tr h="25196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4000" b="1" i="0" dirty="0">
                          <a:solidFill>
                            <a:schemeClr val="tx1"/>
                          </a:solidFill>
                          <a:effectLst/>
                        </a:rPr>
                        <a:t>Eau  - Sels minéraux  - Amidon - Protides  - Lipides - Vitamines</a:t>
                      </a:r>
                      <a:endParaRPr lang="fr-FR" sz="4000" b="1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05740" marR="20574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4000" b="1" i="0" dirty="0">
                          <a:solidFill>
                            <a:schemeClr val="tx1"/>
                          </a:solidFill>
                          <a:effectLst/>
                        </a:rPr>
                        <a:t>Eau  -  Sels  minéraux  – Amidon  –  Maltose - Protides - Lipide - Vitamines - Salive</a:t>
                      </a:r>
                      <a:endParaRPr lang="fr-FR" sz="4000" b="1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05740" marR="20574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856496"/>
                  </a:ext>
                </a:extLst>
              </a:tr>
            </a:tbl>
          </a:graphicData>
        </a:graphic>
      </p:graphicFrame>
      <p:graphicFrame>
        <p:nvGraphicFramePr>
          <p:cNvPr id="5" name="Espace réservé du contenu 3">
            <a:extLst>
              <a:ext uri="{FF2B5EF4-FFF2-40B4-BE49-F238E27FC236}">
                <a16:creationId xmlns:a16="http://schemas.microsoft.com/office/drawing/2014/main" id="{B092142A-2A5D-961E-E403-F1000E3239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7635623"/>
              </p:ext>
            </p:extLst>
          </p:nvPr>
        </p:nvGraphicFramePr>
        <p:xfrm>
          <a:off x="285749" y="1802885"/>
          <a:ext cx="11481707" cy="3279939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5560223">
                  <a:extLst>
                    <a:ext uri="{9D8B030D-6E8A-4147-A177-3AD203B41FA5}">
                      <a16:colId xmlns:a16="http://schemas.microsoft.com/office/drawing/2014/main" val="2253386714"/>
                    </a:ext>
                  </a:extLst>
                </a:gridCol>
                <a:gridCol w="5921484">
                  <a:extLst>
                    <a:ext uri="{9D8B030D-6E8A-4147-A177-3AD203B41FA5}">
                      <a16:colId xmlns:a16="http://schemas.microsoft.com/office/drawing/2014/main" val="689849204"/>
                    </a:ext>
                  </a:extLst>
                </a:gridCol>
              </a:tblGrid>
              <a:tr h="6998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400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</a:rPr>
                        <a:t>Avant la mastication</a:t>
                      </a:r>
                      <a:endParaRPr lang="fr-FR" sz="400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05740" marR="2057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4000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</a:rPr>
                        <a:t>Après mastication</a:t>
                      </a:r>
                      <a:endParaRPr lang="fr-FR" sz="4000" dirty="0">
                        <a:solidFill>
                          <a:schemeClr val="bg2">
                            <a:lumMod val="9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05740" marR="205740" marT="0" marB="0"/>
                </a:tc>
                <a:extLst>
                  <a:ext uri="{0D108BD9-81ED-4DB2-BD59-A6C34878D82A}">
                    <a16:rowId xmlns:a16="http://schemas.microsoft.com/office/drawing/2014/main" val="2777902279"/>
                  </a:ext>
                </a:extLst>
              </a:tr>
              <a:tr h="25196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4000" b="1" i="0" dirty="0">
                          <a:solidFill>
                            <a:schemeClr val="tx1"/>
                          </a:solidFill>
                          <a:effectLst/>
                        </a:rPr>
                        <a:t>Eau  - Sels minéraux  - Amidon - Protides  - Lipides - Vitamines</a:t>
                      </a:r>
                      <a:endParaRPr lang="fr-FR" sz="4000" b="1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05740" marR="20574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4000" b="1" i="0" dirty="0">
                          <a:solidFill>
                            <a:schemeClr val="tx1"/>
                          </a:solidFill>
                          <a:effectLst/>
                        </a:rPr>
                        <a:t>Eau  -  Sels  minéraux  – Amidon  –  </a:t>
                      </a:r>
                      <a:r>
                        <a:rPr lang="fr-FR" sz="4000" b="1" i="0" dirty="0">
                          <a:solidFill>
                            <a:srgbClr val="FF0000"/>
                          </a:solidFill>
                          <a:effectLst/>
                        </a:rPr>
                        <a:t>Maltose</a:t>
                      </a:r>
                      <a:r>
                        <a:rPr lang="fr-FR" sz="4000" b="1" i="0" dirty="0">
                          <a:solidFill>
                            <a:schemeClr val="tx1"/>
                          </a:solidFill>
                          <a:effectLst/>
                        </a:rPr>
                        <a:t> - Protides - Lipide - Vitamines - </a:t>
                      </a:r>
                      <a:r>
                        <a:rPr lang="fr-FR" sz="4000" b="1" i="0" dirty="0">
                          <a:solidFill>
                            <a:srgbClr val="FF0000"/>
                          </a:solidFill>
                          <a:effectLst/>
                        </a:rPr>
                        <a:t>Salive</a:t>
                      </a:r>
                      <a:endParaRPr lang="fr-FR" sz="4000" b="1" i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05740" marR="20574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856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7386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d alert button">
            <a:hlinkClick r:id="rId2" action="ppaction://hlinkfile"/>
            <a:extLst>
              <a:ext uri="{FF2B5EF4-FFF2-40B4-BE49-F238E27FC236}">
                <a16:creationId xmlns:a16="http://schemas.microsoft.com/office/drawing/2014/main" id="{D3F668EE-0B31-4083-5370-7E37C4378D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7674" y="4801719"/>
            <a:ext cx="1984326" cy="1488245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020388"/>
            <a:ext cx="9376560" cy="426957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FR" sz="4000" b="1" u="sng" dirty="0">
                <a:solidFill>
                  <a:srgbClr val="7030A0"/>
                </a:solidFill>
              </a:rPr>
              <a:t>Explication :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fr-FR" sz="3600" dirty="0">
                <a:solidFill>
                  <a:schemeClr val="tx1"/>
                </a:solidFill>
              </a:rPr>
              <a:t>Après la comparaison des constituants du pain avant et après mastication, on constate que le goût sucré et le résultat de la transformation de </a:t>
            </a:r>
            <a:r>
              <a:rPr lang="fr-FR" sz="3600" b="1" dirty="0">
                <a:solidFill>
                  <a:srgbClr val="FF0000"/>
                </a:solidFill>
              </a:rPr>
              <a:t>l’Amidon</a:t>
            </a:r>
            <a:r>
              <a:rPr lang="fr-FR" sz="3600" dirty="0">
                <a:solidFill>
                  <a:schemeClr val="tx1"/>
                </a:solidFill>
              </a:rPr>
              <a:t> (</a:t>
            </a:r>
            <a:r>
              <a:rPr lang="fr-FR" sz="3600" b="1" dirty="0">
                <a:solidFill>
                  <a:schemeClr val="tx1"/>
                </a:solidFill>
              </a:rPr>
              <a:t>sucre composé</a:t>
            </a:r>
            <a:r>
              <a:rPr lang="fr-FR" sz="3600" dirty="0">
                <a:solidFill>
                  <a:schemeClr val="tx1"/>
                </a:solidFill>
              </a:rPr>
              <a:t>) en </a:t>
            </a:r>
            <a:r>
              <a:rPr lang="fr-FR" sz="3600" b="1" dirty="0">
                <a:solidFill>
                  <a:srgbClr val="FF0000"/>
                </a:solidFill>
              </a:rPr>
              <a:t>maltose</a:t>
            </a:r>
            <a:r>
              <a:rPr lang="fr-FR" sz="3600" dirty="0">
                <a:solidFill>
                  <a:schemeClr val="tx1"/>
                </a:solidFill>
              </a:rPr>
              <a:t> (</a:t>
            </a:r>
            <a:r>
              <a:rPr lang="fr-FR" sz="3600" b="1" dirty="0">
                <a:solidFill>
                  <a:schemeClr val="tx1"/>
                </a:solidFill>
              </a:rPr>
              <a:t>sucre simple</a:t>
            </a:r>
            <a:r>
              <a:rPr lang="fr-FR" sz="3600" dirty="0">
                <a:solidFill>
                  <a:schemeClr val="tx1"/>
                </a:solidFill>
              </a:rPr>
              <a:t>) par la salive lors de la mastication. C’est la </a:t>
            </a:r>
            <a:r>
              <a:rPr lang="fr-FR" sz="3600" b="1" dirty="0">
                <a:solidFill>
                  <a:schemeClr val="tx1"/>
                </a:solidFill>
              </a:rPr>
              <a:t>digestion chimique</a:t>
            </a:r>
            <a:r>
              <a:rPr lang="fr-FR" sz="3600" dirty="0">
                <a:solidFill>
                  <a:schemeClr val="tx1"/>
                </a:solidFill>
              </a:rPr>
              <a:t>.</a:t>
            </a:r>
          </a:p>
          <a:p>
            <a:pPr marL="0" indent="0">
              <a:spcAft>
                <a:spcPts val="600"/>
              </a:spcAft>
              <a:buNone/>
            </a:pPr>
            <a:endParaRPr lang="fr-FR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931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020388"/>
            <a:ext cx="10058400" cy="426957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FR" sz="3600" dirty="0">
                <a:solidFill>
                  <a:schemeClr val="tx1"/>
                </a:solidFill>
              </a:rPr>
              <a:t>Cette transformation est effectuée par une enzyme spécifique appelée </a:t>
            </a:r>
            <a:r>
              <a:rPr lang="fr-FR" sz="3600" b="1" dirty="0">
                <a:solidFill>
                  <a:srgbClr val="FF0000"/>
                </a:solidFill>
              </a:rPr>
              <a:t>l’amylase salivaire</a:t>
            </a:r>
            <a:r>
              <a:rPr lang="fr-FR" sz="3600" dirty="0">
                <a:solidFill>
                  <a:schemeClr val="tx1"/>
                </a:solidFill>
              </a:rPr>
              <a:t>, selon la réaction suivante : </a:t>
            </a:r>
          </a:p>
          <a:p>
            <a:pPr marL="0" indent="0">
              <a:spcAft>
                <a:spcPts val="600"/>
              </a:spcAft>
              <a:buNone/>
            </a:pPr>
            <a:endParaRPr lang="fr-FR" sz="2400" b="1" dirty="0">
              <a:solidFill>
                <a:srgbClr val="7030A0"/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fr-FR" sz="2400" b="1" dirty="0">
                <a:solidFill>
                  <a:srgbClr val="7030A0"/>
                </a:solidFill>
              </a:rPr>
              <a:t>Amidon + </a:t>
            </a:r>
            <a:r>
              <a:rPr lang="fr-FR" sz="2400" b="1" dirty="0">
                <a:solidFill>
                  <a:srgbClr val="FF0000"/>
                </a:solidFill>
              </a:rPr>
              <a:t>Amylase salivaire </a:t>
            </a:r>
            <a:r>
              <a:rPr lang="fr-FR" sz="2400" b="1" dirty="0">
                <a:solidFill>
                  <a:srgbClr val="7030A0"/>
                </a:solidFill>
              </a:rPr>
              <a:t>+ </a:t>
            </a:r>
            <a:r>
              <a:rPr lang="fr-FR" sz="2400" b="1" dirty="0">
                <a:solidFill>
                  <a:schemeClr val="tx1"/>
                </a:solidFill>
              </a:rPr>
              <a:t>l’eau</a:t>
            </a:r>
            <a:r>
              <a:rPr lang="fr-FR" sz="2400" b="1" dirty="0">
                <a:solidFill>
                  <a:srgbClr val="7030A0"/>
                </a:solidFill>
              </a:rPr>
              <a:t>                          Maltose + </a:t>
            </a:r>
            <a:r>
              <a:rPr lang="fr-FR" sz="2400" b="1" dirty="0">
                <a:solidFill>
                  <a:srgbClr val="FF0000"/>
                </a:solidFill>
              </a:rPr>
              <a:t>Amylase  salivaire</a:t>
            </a:r>
          </a:p>
          <a:p>
            <a:pPr marL="0" indent="0">
              <a:spcAft>
                <a:spcPts val="600"/>
              </a:spcAft>
              <a:buNone/>
            </a:pPr>
            <a:endParaRPr lang="fr-FR" sz="3600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3CFF37F-6863-A04A-C711-C5F6CFD8C015}"/>
              </a:ext>
            </a:extLst>
          </p:cNvPr>
          <p:cNvCxnSpPr/>
          <p:nvPr/>
        </p:nvCxnSpPr>
        <p:spPr>
          <a:xfrm>
            <a:off x="5680363" y="4502730"/>
            <a:ext cx="1554480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5175655-124E-F561-C624-AD52F1C046E7}"/>
              </a:ext>
            </a:extLst>
          </p:cNvPr>
          <p:cNvSpPr txBox="1"/>
          <p:nvPr/>
        </p:nvSpPr>
        <p:spPr>
          <a:xfrm>
            <a:off x="6126480" y="4050425"/>
            <a:ext cx="665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70C0"/>
                </a:solidFill>
              </a:rPr>
              <a:t>37°C</a:t>
            </a:r>
          </a:p>
        </p:txBody>
      </p:sp>
    </p:spTree>
    <p:extLst>
      <p:ext uri="{BB962C8B-B14F-4D97-AF65-F5344CB8AC3E}">
        <p14:creationId xmlns:p14="http://schemas.microsoft.com/office/powerpoint/2010/main" val="22210430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61E003-F548-19E8-1F47-22E3BF32B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709" y="1250372"/>
            <a:ext cx="9828581" cy="435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8194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020388"/>
            <a:ext cx="10124706" cy="426957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FR" sz="3600" dirty="0">
                <a:solidFill>
                  <a:schemeClr val="tx1"/>
                </a:solidFill>
              </a:rPr>
              <a:t>le bol alimentaire s’engage dans l’œsophage c’est la </a:t>
            </a:r>
            <a:r>
              <a:rPr lang="fr-FR" sz="3600" b="1" dirty="0">
                <a:solidFill>
                  <a:schemeClr val="tx1"/>
                </a:solidFill>
              </a:rPr>
              <a:t>déglutition</a:t>
            </a:r>
            <a:r>
              <a:rPr lang="fr-FR" sz="3600" dirty="0">
                <a:solidFill>
                  <a:schemeClr val="tx1"/>
                </a:solidFill>
              </a:rPr>
              <a:t>. Les contractions des muscles de la paroi de l’œsophage acheminent le bol alimentaire vers l’estomac: c’est </a:t>
            </a:r>
            <a:r>
              <a:rPr lang="fr-FR" sz="3600" b="1" dirty="0">
                <a:solidFill>
                  <a:srgbClr val="0070C0"/>
                </a:solidFill>
              </a:rPr>
              <a:t>le péristaltisme </a:t>
            </a:r>
            <a:r>
              <a:rPr lang="fr-FR" sz="3600" dirty="0">
                <a:solidFill>
                  <a:schemeClr val="tx1"/>
                </a:solidFill>
              </a:rPr>
              <a:t>.</a:t>
            </a:r>
          </a:p>
          <a:p>
            <a:pPr marL="0" indent="0">
              <a:spcAft>
                <a:spcPts val="600"/>
              </a:spcAft>
              <a:buNone/>
            </a:pPr>
            <a:endParaRPr lang="fr-FR" sz="3000" dirty="0">
              <a:solidFill>
                <a:schemeClr val="tx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C9B0C87-FF6F-FB8D-8AEB-55054BABC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b="1" dirty="0">
                <a:solidFill>
                  <a:srgbClr val="00602B"/>
                </a:solidFill>
                <a:latin typeface="+mn-lt"/>
              </a:rPr>
              <a:t>3) La digestion mécanique au niveau de l’estomac :</a:t>
            </a:r>
          </a:p>
        </p:txBody>
      </p:sp>
    </p:spTree>
    <p:extLst>
      <p:ext uri="{BB962C8B-B14F-4D97-AF65-F5344CB8AC3E}">
        <p14:creationId xmlns:p14="http://schemas.microsoft.com/office/powerpoint/2010/main" val="33587014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raction estomac">
            <a:hlinkClick r:id="" action="ppaction://media"/>
            <a:extLst>
              <a:ext uri="{FF2B5EF4-FFF2-40B4-BE49-F238E27FC236}">
                <a16:creationId xmlns:a16="http://schemas.microsoft.com/office/drawing/2014/main" id="{CA5BC8AB-3ECE-31CF-FCD2-F8D0E925734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80548" y="664126"/>
            <a:ext cx="9830904" cy="5529747"/>
          </a:xfrm>
        </p:spPr>
      </p:pic>
    </p:spTree>
    <p:extLst>
      <p:ext uri="{BB962C8B-B14F-4D97-AF65-F5344CB8AC3E}">
        <p14:creationId xmlns:p14="http://schemas.microsoft.com/office/powerpoint/2010/main" val="111832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020388"/>
            <a:ext cx="10124706" cy="426957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FR" sz="3600" b="1" u="sng" dirty="0">
                <a:solidFill>
                  <a:srgbClr val="7030A0"/>
                </a:solidFill>
              </a:rPr>
              <a:t>Question : </a:t>
            </a:r>
            <a:r>
              <a:rPr lang="fr-FR" sz="3600" dirty="0">
                <a:solidFill>
                  <a:schemeClr val="tx1"/>
                </a:solidFill>
              </a:rPr>
              <a:t>Quel est le rôle des contractions au niveau de l’estomac ? </a:t>
            </a:r>
          </a:p>
          <a:p>
            <a:pPr marL="0" indent="0">
              <a:spcAft>
                <a:spcPts val="600"/>
              </a:spcAft>
              <a:buNone/>
            </a:pPr>
            <a:endParaRPr lang="fr-FR" sz="3600" dirty="0">
              <a:solidFill>
                <a:schemeClr val="tx1"/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fr-FR" sz="3600" dirty="0">
                <a:solidFill>
                  <a:schemeClr val="tx1"/>
                </a:solidFill>
              </a:rPr>
              <a:t>- La paroi de l’estomac se </a:t>
            </a:r>
            <a:r>
              <a:rPr lang="fr-FR" sz="3600" b="1" dirty="0">
                <a:solidFill>
                  <a:schemeClr val="tx1"/>
                </a:solidFill>
              </a:rPr>
              <a:t>contracte</a:t>
            </a:r>
            <a:r>
              <a:rPr lang="fr-FR" sz="3600" dirty="0">
                <a:solidFill>
                  <a:schemeClr val="tx1"/>
                </a:solidFill>
              </a:rPr>
              <a:t> et se </a:t>
            </a:r>
            <a:r>
              <a:rPr lang="fr-FR" sz="3600" b="1" dirty="0">
                <a:solidFill>
                  <a:schemeClr val="tx1"/>
                </a:solidFill>
              </a:rPr>
              <a:t>relâche</a:t>
            </a:r>
            <a:r>
              <a:rPr lang="fr-FR" sz="3600" dirty="0">
                <a:solidFill>
                  <a:schemeClr val="tx1"/>
                </a:solidFill>
              </a:rPr>
              <a:t>, ce qui permet de mélanger et de broyer les aliments. C’est la </a:t>
            </a:r>
            <a:r>
              <a:rPr lang="fr-FR" sz="3600" b="1" dirty="0">
                <a:solidFill>
                  <a:srgbClr val="FF0000"/>
                </a:solidFill>
              </a:rPr>
              <a:t>digestion mécanique</a:t>
            </a:r>
            <a:r>
              <a:rPr lang="fr-FR" sz="3600" dirty="0">
                <a:solidFill>
                  <a:schemeClr val="tx1"/>
                </a:solidFill>
              </a:rPr>
              <a:t>.</a:t>
            </a:r>
          </a:p>
          <a:p>
            <a:pPr marL="0" indent="0">
              <a:spcAft>
                <a:spcPts val="600"/>
              </a:spcAft>
              <a:buNone/>
            </a:pPr>
            <a:endParaRPr lang="fr-FR" sz="3600" dirty="0">
              <a:solidFill>
                <a:schemeClr val="tx1"/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endParaRPr lang="fr-FR" sz="3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802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020388"/>
            <a:ext cx="10124706" cy="426957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FR" sz="3600" b="1" u="sng" dirty="0">
                <a:solidFill>
                  <a:srgbClr val="7030A0"/>
                </a:solidFill>
              </a:rPr>
              <a:t>Expérience de William Beaumont :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fr-FR" sz="3200" dirty="0">
                <a:solidFill>
                  <a:schemeClr val="tx1"/>
                </a:solidFill>
              </a:rPr>
              <a:t>En 1822, Un médecin (</a:t>
            </a:r>
            <a:r>
              <a:rPr lang="fr-FR" sz="3200" b="1" dirty="0">
                <a:solidFill>
                  <a:schemeClr val="tx1"/>
                </a:solidFill>
              </a:rPr>
              <a:t>William Beaumont</a:t>
            </a:r>
            <a:r>
              <a:rPr lang="fr-FR" sz="3200" dirty="0">
                <a:solidFill>
                  <a:schemeClr val="tx1"/>
                </a:solidFill>
              </a:rPr>
              <a:t>), réalisa une expérience. Il prit ainsi directement du </a:t>
            </a:r>
            <a:r>
              <a:rPr lang="fr-FR" sz="3200" b="1" dirty="0">
                <a:solidFill>
                  <a:srgbClr val="0070C0"/>
                </a:solidFill>
              </a:rPr>
              <a:t>suc</a:t>
            </a:r>
            <a:r>
              <a:rPr lang="fr-FR" sz="3200" dirty="0">
                <a:solidFill>
                  <a:schemeClr val="tx1"/>
                </a:solidFill>
              </a:rPr>
              <a:t> (liquide) de l’estomac d’un garçon à jeun pendant 17 heures, le mit dans un tube avec un morceau de </a:t>
            </a:r>
            <a:r>
              <a:rPr lang="fr-FR" sz="3200" b="1" dirty="0">
                <a:solidFill>
                  <a:srgbClr val="0070C0"/>
                </a:solidFill>
              </a:rPr>
              <a:t>viande</a:t>
            </a:r>
            <a:r>
              <a:rPr lang="fr-FR" sz="3200" dirty="0">
                <a:solidFill>
                  <a:schemeClr val="tx1"/>
                </a:solidFill>
              </a:rPr>
              <a:t>. Il ferma le tube et le plaça dans une casserole pleine d'eau à 37°C. Après 10 heures le morceau de viande a transformé en </a:t>
            </a:r>
            <a:r>
              <a:rPr lang="fr-FR" sz="3200" b="1" dirty="0">
                <a:solidFill>
                  <a:srgbClr val="0070C0"/>
                </a:solidFill>
              </a:rPr>
              <a:t>liquide</a:t>
            </a:r>
            <a:r>
              <a:rPr lang="fr-FR" sz="3200" dirty="0">
                <a:solidFill>
                  <a:schemeClr val="tx1"/>
                </a:solidFill>
              </a:rPr>
              <a:t>.</a:t>
            </a:r>
          </a:p>
          <a:p>
            <a:pPr marL="0" indent="0">
              <a:spcAft>
                <a:spcPts val="600"/>
              </a:spcAft>
              <a:buNone/>
            </a:pPr>
            <a:endParaRPr lang="fr-FR" sz="3000" dirty="0">
              <a:solidFill>
                <a:schemeClr val="tx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C9B0C87-FF6F-FB8D-8AEB-55054BABC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b="1" dirty="0">
                <a:solidFill>
                  <a:srgbClr val="00602B"/>
                </a:solidFill>
                <a:latin typeface="+mn-lt"/>
              </a:rPr>
              <a:t>4) La digestion chimique dans l’estomac :</a:t>
            </a:r>
          </a:p>
        </p:txBody>
      </p:sp>
    </p:spTree>
    <p:extLst>
      <p:ext uri="{BB962C8B-B14F-4D97-AF65-F5344CB8AC3E}">
        <p14:creationId xmlns:p14="http://schemas.microsoft.com/office/powerpoint/2010/main" val="4136644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71CE89-0108-E285-88EA-653EB6F8A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0CF7EFD-69D0-01A7-F414-C31B6E427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790" y="566882"/>
            <a:ext cx="10176420" cy="5724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9957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020388"/>
            <a:ext cx="10124706" cy="426957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FR" sz="3600" b="1" u="sng" dirty="0">
                <a:solidFill>
                  <a:srgbClr val="7030A0"/>
                </a:solidFill>
              </a:rPr>
              <a:t>Expérience 2: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fr-FR" sz="3200" dirty="0">
                <a:solidFill>
                  <a:schemeClr val="tx1"/>
                </a:solidFill>
              </a:rPr>
              <a:t>Pour connaitre le rôle de suc gastrique et identifier les éléments qu’est digéré, nous proposons les résultats d’une analyse de bol alimentaire </a:t>
            </a:r>
            <a:r>
              <a:rPr lang="fr-FR" sz="3200" b="1" dirty="0">
                <a:solidFill>
                  <a:srgbClr val="002060"/>
                </a:solidFill>
              </a:rPr>
              <a:t>avant</a:t>
            </a:r>
            <a:r>
              <a:rPr lang="fr-FR" sz="3200" dirty="0">
                <a:solidFill>
                  <a:schemeClr val="tx1"/>
                </a:solidFill>
              </a:rPr>
              <a:t> son arrivé et </a:t>
            </a:r>
            <a:r>
              <a:rPr lang="fr-FR" sz="3200" b="1" dirty="0">
                <a:solidFill>
                  <a:srgbClr val="002060"/>
                </a:solidFill>
              </a:rPr>
              <a:t>après</a:t>
            </a:r>
            <a:r>
              <a:rPr lang="fr-FR" sz="3200" dirty="0">
                <a:solidFill>
                  <a:schemeClr val="tx1"/>
                </a:solidFill>
              </a:rPr>
              <a:t> son passage de l’estomac.</a:t>
            </a:r>
          </a:p>
        </p:txBody>
      </p:sp>
    </p:spTree>
    <p:extLst>
      <p:ext uri="{BB962C8B-B14F-4D97-AF65-F5344CB8AC3E}">
        <p14:creationId xmlns:p14="http://schemas.microsoft.com/office/powerpoint/2010/main" val="30852271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D309BA4E-D1FD-AA2F-A618-D1A5B503A5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8875416"/>
              </p:ext>
            </p:extLst>
          </p:nvPr>
        </p:nvGraphicFramePr>
        <p:xfrm>
          <a:off x="172297" y="463183"/>
          <a:ext cx="11847406" cy="5618962"/>
        </p:xfrm>
        <a:graphic>
          <a:graphicData uri="http://schemas.openxmlformats.org/drawingml/2006/table">
            <a:tbl>
              <a:tblPr firstRow="1" firstCol="1" bandRow="1">
                <a:effectLst/>
                <a:tableStyleId>{8EC20E35-A176-4012-BC5E-935CFFF8708E}</a:tableStyleId>
              </a:tblPr>
              <a:tblGrid>
                <a:gridCol w="5788863">
                  <a:extLst>
                    <a:ext uri="{9D8B030D-6E8A-4147-A177-3AD203B41FA5}">
                      <a16:colId xmlns:a16="http://schemas.microsoft.com/office/drawing/2014/main" val="2321754656"/>
                    </a:ext>
                  </a:extLst>
                </a:gridCol>
                <a:gridCol w="6058543">
                  <a:extLst>
                    <a:ext uri="{9D8B030D-6E8A-4147-A177-3AD203B41FA5}">
                      <a16:colId xmlns:a16="http://schemas.microsoft.com/office/drawing/2014/main" val="1182482604"/>
                    </a:ext>
                  </a:extLst>
                </a:gridCol>
              </a:tblGrid>
              <a:tr h="564480">
                <a:tc gridSpan="2">
                  <a:txBody>
                    <a:bodyPr/>
                    <a:lstStyle/>
                    <a:p>
                      <a:pPr indent="-698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3200" b="1" dirty="0">
                          <a:ln w="19050"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Les constitutions de bol alimentaire</a:t>
                      </a:r>
                      <a:endParaRPr lang="fr-FR" sz="2000" b="1" dirty="0">
                        <a:ln w="19050"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8577" marR="98577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51924"/>
                  </a:ext>
                </a:extLst>
              </a:tr>
              <a:tr h="603728">
                <a:tc>
                  <a:txBody>
                    <a:bodyPr/>
                    <a:lstStyle/>
                    <a:p>
                      <a:pPr indent="-698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800" b="1" dirty="0">
                          <a:ln w="19050"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Avant son arrivé de l’estomac</a:t>
                      </a:r>
                      <a:endParaRPr lang="fr-FR" sz="1800" b="1" dirty="0">
                        <a:ln w="19050"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8577" marR="98577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-698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800" b="1" dirty="0">
                          <a:ln w="19050"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Après son passage de l’estomac</a:t>
                      </a:r>
                      <a:endParaRPr lang="fr-FR" sz="1800" b="1" dirty="0">
                        <a:ln w="19050"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8577" marR="98577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1887867"/>
                  </a:ext>
                </a:extLst>
              </a:tr>
              <a:tr h="4450754">
                <a:tc>
                  <a:txBody>
                    <a:bodyPr/>
                    <a:lstStyle/>
                    <a:p>
                      <a:pPr marL="450215" marR="0" lvl="0" indent="-4572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2000" b="1" kern="1200" dirty="0">
                          <a:ln w="19050"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Eau </a:t>
                      </a:r>
                      <a:r>
                        <a:rPr lang="fr-MA" sz="2000" b="1" kern="1200" dirty="0">
                          <a:ln w="19050"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+++</a:t>
                      </a:r>
                    </a:p>
                    <a:p>
                      <a:pPr marL="450215" marR="0" lvl="0" indent="-4572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2000" b="1" kern="1200" dirty="0">
                          <a:ln w="19050"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Salive ++</a:t>
                      </a:r>
                      <a:endParaRPr lang="fr-MA" sz="2000" b="1" kern="1200" dirty="0">
                        <a:ln w="19050"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0215" indent="-45720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fr-FR" sz="2000" b="1" kern="1200" dirty="0">
                          <a:ln w="19050"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Sels minéraux +++</a:t>
                      </a:r>
                    </a:p>
                    <a:p>
                      <a:pPr marL="450215" indent="-45720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fr-FR" sz="2000" b="1" kern="1200" dirty="0">
                          <a:ln w="19050"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Amidon +++</a:t>
                      </a:r>
                    </a:p>
                    <a:p>
                      <a:pPr marL="450215" indent="-45720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fr-FR" sz="2000" b="1" kern="1200" dirty="0">
                          <a:ln w="19050"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Maltose +++</a:t>
                      </a:r>
                    </a:p>
                    <a:p>
                      <a:pPr marL="450215" indent="-45720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fr-FR" sz="2000" b="1" kern="1200" dirty="0">
                          <a:ln w="19050"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Protides +++</a:t>
                      </a:r>
                    </a:p>
                    <a:p>
                      <a:pPr marL="450215" indent="-45720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fr-FR" sz="2000" b="1" kern="1200" dirty="0">
                          <a:ln w="19050"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Vitamine ++</a:t>
                      </a:r>
                    </a:p>
                    <a:p>
                      <a:pPr marL="450215" indent="-45720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fr-FR" sz="2000" b="1" kern="1200" dirty="0">
                          <a:ln w="19050"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Lipides +++</a:t>
                      </a:r>
                    </a:p>
                  </a:txBody>
                  <a:tcPr marL="98577" marR="985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0215" marR="0" lvl="0" indent="-4572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2000" b="1" kern="1200" dirty="0">
                          <a:ln w="19050"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Eau +++</a:t>
                      </a:r>
                    </a:p>
                    <a:p>
                      <a:pPr marL="450215" marR="0" lvl="0" indent="-4572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2000" b="1" kern="1200" dirty="0">
                          <a:ln w="19050"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Salive ++</a:t>
                      </a:r>
                    </a:p>
                    <a:p>
                      <a:pPr marL="450215" indent="-4572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fr-FR" sz="2000" b="1" kern="1200" dirty="0">
                          <a:ln w="19050"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Sels minéraux +++</a:t>
                      </a:r>
                    </a:p>
                    <a:p>
                      <a:pPr marL="450215" indent="-4572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fr-FR" sz="2000" b="1" kern="1200" dirty="0">
                          <a:ln w="19050"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Amidon +++</a:t>
                      </a:r>
                    </a:p>
                    <a:p>
                      <a:pPr marL="450215" indent="-4572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fr-FR" sz="2000" b="1" kern="1200" dirty="0">
                          <a:ln w="19050"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Maltose +++</a:t>
                      </a:r>
                    </a:p>
                    <a:p>
                      <a:pPr marL="450215" marR="0" lvl="0" indent="-4572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2000" b="1" kern="1200" dirty="0">
                          <a:ln w="19050"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Protides +</a:t>
                      </a:r>
                    </a:p>
                    <a:p>
                      <a:pPr marL="450215" indent="-4572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fr-FR" sz="2000" b="1" kern="1200" dirty="0">
                          <a:ln w="19050"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Vitamine ++</a:t>
                      </a:r>
                    </a:p>
                    <a:p>
                      <a:pPr marL="450215" indent="-4572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fr-FR" sz="2000" b="1" kern="1200" dirty="0">
                          <a:ln w="19050"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Lipides ++</a:t>
                      </a:r>
                    </a:p>
                    <a:p>
                      <a:pPr marL="450215" marR="0" lvl="0" indent="-4572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2000" b="1" kern="1200" dirty="0">
                          <a:ln w="19050"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Polypeptides ++</a:t>
                      </a:r>
                    </a:p>
                    <a:p>
                      <a:pPr marL="450215" indent="-4572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fr-FR" sz="2000" b="1" kern="1200" dirty="0">
                          <a:ln w="19050"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Suc gastrique +++</a:t>
                      </a:r>
                    </a:p>
                  </a:txBody>
                  <a:tcPr marL="98577" marR="98577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274282"/>
                  </a:ext>
                </a:extLst>
              </a:tr>
            </a:tbl>
          </a:graphicData>
        </a:graphic>
      </p:graphicFrame>
      <p:sp>
        <p:nvSpPr>
          <p:cNvPr id="7" name="Arrow: Right 6">
            <a:extLst>
              <a:ext uri="{FF2B5EF4-FFF2-40B4-BE49-F238E27FC236}">
                <a16:creationId xmlns:a16="http://schemas.microsoft.com/office/drawing/2014/main" id="{BD127EAA-2A56-095A-FF70-D736F4537C26}"/>
              </a:ext>
            </a:extLst>
          </p:cNvPr>
          <p:cNvSpPr/>
          <p:nvPr/>
        </p:nvSpPr>
        <p:spPr>
          <a:xfrm flipH="1">
            <a:off x="8326581" y="5274432"/>
            <a:ext cx="387928" cy="128836"/>
          </a:xfrm>
          <a:prstGeom prst="rightArrow">
            <a:avLst>
              <a:gd name="adj1" fmla="val 50000"/>
              <a:gd name="adj2" fmla="val 12777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F5E61471-A3FF-7038-01E6-77D5CAF77C4D}"/>
              </a:ext>
            </a:extLst>
          </p:cNvPr>
          <p:cNvSpPr/>
          <p:nvPr/>
        </p:nvSpPr>
        <p:spPr>
          <a:xfrm flipH="1">
            <a:off x="8472053" y="5707394"/>
            <a:ext cx="387928" cy="128836"/>
          </a:xfrm>
          <a:prstGeom prst="rightArrow">
            <a:avLst>
              <a:gd name="adj1" fmla="val 50000"/>
              <a:gd name="adj2" fmla="val 12777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DE30D5F-F7A2-58D9-8098-F4B07462AADD}"/>
              </a:ext>
            </a:extLst>
          </p:cNvPr>
          <p:cNvSpPr/>
          <p:nvPr/>
        </p:nvSpPr>
        <p:spPr>
          <a:xfrm flipH="1">
            <a:off x="7744690" y="3997739"/>
            <a:ext cx="401783" cy="144774"/>
          </a:xfrm>
          <a:prstGeom prst="rightArrow">
            <a:avLst>
              <a:gd name="adj1" fmla="val 50000"/>
              <a:gd name="adj2" fmla="val 12777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9477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020388"/>
            <a:ext cx="10124706" cy="426957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FR" sz="3600" b="1" u="sng" dirty="0">
                <a:solidFill>
                  <a:srgbClr val="7030A0"/>
                </a:solidFill>
              </a:rPr>
              <a:t>Question 1 :</a:t>
            </a:r>
            <a:r>
              <a:rPr lang="fr-FR" sz="3600" b="1" dirty="0">
                <a:solidFill>
                  <a:srgbClr val="7030A0"/>
                </a:solidFill>
              </a:rPr>
              <a:t> </a:t>
            </a:r>
            <a:r>
              <a:rPr lang="fr-FR" sz="3200" b="1" dirty="0">
                <a:solidFill>
                  <a:schemeClr val="tx1"/>
                </a:solidFill>
              </a:rPr>
              <a:t>Comparer les constitutions de bol alimentaire avant son arrivé et après son passage de l’estomac.</a:t>
            </a:r>
          </a:p>
          <a:p>
            <a:pPr marL="0" indent="0">
              <a:spcAft>
                <a:spcPts val="600"/>
              </a:spcAft>
              <a:buNone/>
            </a:pPr>
            <a:endParaRPr lang="fr-FR" sz="3200" dirty="0">
              <a:solidFill>
                <a:schemeClr val="tx1"/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fr-FR" sz="3200" dirty="0">
                <a:solidFill>
                  <a:schemeClr val="tx1"/>
                </a:solidFill>
              </a:rPr>
              <a:t>- Après avoir atteint l’estomac, il n’y avait aucun changement dans les aliments consommés, à l’exception des </a:t>
            </a:r>
            <a:r>
              <a:rPr lang="fr-FR" sz="3200" b="1" dirty="0">
                <a:solidFill>
                  <a:srgbClr val="002060"/>
                </a:solidFill>
              </a:rPr>
              <a:t>protéines</a:t>
            </a:r>
            <a:r>
              <a:rPr lang="fr-FR" sz="3200" dirty="0">
                <a:solidFill>
                  <a:schemeClr val="tx1"/>
                </a:solidFill>
              </a:rPr>
              <a:t>, qui diminuaient en proportion en plus de l’apparition de </a:t>
            </a:r>
            <a:r>
              <a:rPr lang="fr-FR" sz="3200" b="1" dirty="0">
                <a:solidFill>
                  <a:srgbClr val="002060"/>
                </a:solidFill>
              </a:rPr>
              <a:t>polypeptides</a:t>
            </a:r>
            <a:r>
              <a:rPr lang="fr-FR" sz="3200" dirty="0">
                <a:solidFill>
                  <a:schemeClr val="tx1"/>
                </a:solidFill>
              </a:rPr>
              <a:t> et de </a:t>
            </a:r>
            <a:r>
              <a:rPr lang="fr-FR" sz="3200" b="1" dirty="0">
                <a:solidFill>
                  <a:srgbClr val="002060"/>
                </a:solidFill>
              </a:rPr>
              <a:t>Suc gastrique </a:t>
            </a:r>
            <a:r>
              <a:rPr lang="fr-FR" sz="3200" dirty="0">
                <a:solidFill>
                  <a:schemeClr val="tx1"/>
                </a:solidFill>
              </a:rPr>
              <a:t>.</a:t>
            </a:r>
          </a:p>
          <a:p>
            <a:pPr marL="0" indent="0">
              <a:spcAft>
                <a:spcPts val="600"/>
              </a:spcAft>
              <a:buNone/>
            </a:pPr>
            <a:endParaRPr lang="fr-F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14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020388"/>
            <a:ext cx="10124706" cy="426957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FR" sz="3600" b="1" u="sng" dirty="0">
                <a:solidFill>
                  <a:srgbClr val="7030A0"/>
                </a:solidFill>
              </a:rPr>
              <a:t>Question 2 :</a:t>
            </a:r>
            <a:r>
              <a:rPr lang="fr-FR" sz="3600" b="1" dirty="0">
                <a:solidFill>
                  <a:srgbClr val="7030A0"/>
                </a:solidFill>
              </a:rPr>
              <a:t> </a:t>
            </a:r>
            <a:r>
              <a:rPr lang="fr-FR" sz="3200" b="1" dirty="0">
                <a:solidFill>
                  <a:schemeClr val="tx1"/>
                </a:solidFill>
              </a:rPr>
              <a:t>Quel est le rôle de suc gastrique au niveau de l’estomac : </a:t>
            </a:r>
          </a:p>
          <a:p>
            <a:pPr>
              <a:spcAft>
                <a:spcPts val="600"/>
              </a:spcAft>
              <a:buFontTx/>
              <a:buChar char="-"/>
            </a:pPr>
            <a:r>
              <a:rPr lang="fr-FR" sz="3200" dirty="0">
                <a:solidFill>
                  <a:schemeClr val="tx1"/>
                </a:solidFill>
              </a:rPr>
              <a:t> Le suc gastrique est un fluide digestif constitué de certaines enzymes (</a:t>
            </a:r>
            <a:r>
              <a:rPr lang="fr-FR" sz="3200" b="1" dirty="0">
                <a:solidFill>
                  <a:srgbClr val="FF0000"/>
                </a:solidFill>
              </a:rPr>
              <a:t>le protéase</a:t>
            </a:r>
            <a:r>
              <a:rPr lang="fr-FR" sz="3200" dirty="0">
                <a:solidFill>
                  <a:schemeClr val="tx1"/>
                </a:solidFill>
              </a:rPr>
              <a:t>) responsables de la conversion des protéines en molécules plus petites appelées polypeptides.</a:t>
            </a:r>
          </a:p>
          <a:p>
            <a:pPr marL="0" indent="0">
              <a:spcAft>
                <a:spcPts val="600"/>
              </a:spcAft>
              <a:buNone/>
            </a:pPr>
            <a:endParaRPr lang="fr-FR" sz="3200" b="1" dirty="0">
              <a:solidFill>
                <a:srgbClr val="0070C0"/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fr-FR" sz="3200" b="1" dirty="0">
                <a:solidFill>
                  <a:srgbClr val="0070C0"/>
                </a:solidFill>
              </a:rPr>
              <a:t>Protides</a:t>
            </a:r>
            <a:r>
              <a:rPr lang="fr-FR" sz="3200" dirty="0">
                <a:solidFill>
                  <a:schemeClr val="tx1"/>
                </a:solidFill>
              </a:rPr>
              <a:t> + </a:t>
            </a:r>
            <a:r>
              <a:rPr lang="fr-FR" sz="3200" b="1" dirty="0">
                <a:solidFill>
                  <a:schemeClr val="tx1"/>
                </a:solidFill>
              </a:rPr>
              <a:t>protéase</a:t>
            </a:r>
            <a:r>
              <a:rPr lang="fr-FR" sz="3200" dirty="0">
                <a:solidFill>
                  <a:schemeClr val="tx1"/>
                </a:solidFill>
              </a:rPr>
              <a:t> + </a:t>
            </a:r>
            <a:r>
              <a:rPr lang="fr-FR" sz="3200" b="1" dirty="0">
                <a:solidFill>
                  <a:schemeClr val="tx1"/>
                </a:solidFill>
              </a:rPr>
              <a:t>Eau</a:t>
            </a:r>
            <a:r>
              <a:rPr lang="fr-FR" sz="3200" dirty="0">
                <a:solidFill>
                  <a:schemeClr val="tx1"/>
                </a:solidFill>
              </a:rPr>
              <a:t>                    </a:t>
            </a:r>
            <a:r>
              <a:rPr lang="fr-FR" sz="3200" b="1" dirty="0">
                <a:solidFill>
                  <a:srgbClr val="0070C0"/>
                </a:solidFill>
              </a:rPr>
              <a:t>Peptides </a:t>
            </a:r>
            <a:r>
              <a:rPr lang="fr-FR" sz="3200" dirty="0">
                <a:solidFill>
                  <a:schemeClr val="tx1"/>
                </a:solidFill>
              </a:rPr>
              <a:t>+ </a:t>
            </a:r>
            <a:r>
              <a:rPr lang="fr-FR" sz="3200" b="1" dirty="0">
                <a:solidFill>
                  <a:schemeClr val="tx1"/>
                </a:solidFill>
              </a:rPr>
              <a:t>protéase</a:t>
            </a:r>
            <a:endParaRPr lang="fr-FR" sz="3200" b="1" dirty="0">
              <a:solidFill>
                <a:srgbClr val="0070C0"/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endParaRPr lang="fr-FR" sz="3200" dirty="0">
              <a:solidFill>
                <a:schemeClr val="tx1"/>
              </a:solidFill>
            </a:endParaRP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7908F9C5-EC94-190F-1A95-B2FBA978D949}"/>
              </a:ext>
            </a:extLst>
          </p:cNvPr>
          <p:cNvCxnSpPr/>
          <p:nvPr/>
        </p:nvCxnSpPr>
        <p:spPr>
          <a:xfrm>
            <a:off x="5624945" y="5666513"/>
            <a:ext cx="1554480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9F3D74C-65C0-B39A-F5F2-1A8D98CF7D2E}"/>
              </a:ext>
            </a:extLst>
          </p:cNvPr>
          <p:cNvSpPr txBox="1"/>
          <p:nvPr/>
        </p:nvSpPr>
        <p:spPr>
          <a:xfrm>
            <a:off x="6069676" y="5214208"/>
            <a:ext cx="665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37°C</a:t>
            </a:r>
          </a:p>
        </p:txBody>
      </p:sp>
    </p:spTree>
    <p:extLst>
      <p:ext uri="{BB962C8B-B14F-4D97-AF65-F5344CB8AC3E}">
        <p14:creationId xmlns:p14="http://schemas.microsoft.com/office/powerpoint/2010/main" val="161052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020388"/>
            <a:ext cx="10124706" cy="426957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endParaRPr lang="fr-FR" sz="3200" dirty="0">
              <a:solidFill>
                <a:schemeClr val="tx1"/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fr-FR" sz="3200" dirty="0">
                <a:solidFill>
                  <a:schemeClr val="tx1"/>
                </a:solidFill>
              </a:rPr>
              <a:t>Après avoir été soumis à une digestion mécanique et chimique au niveau de l’estomac, l’aliment se transforme en   </a:t>
            </a:r>
            <a:r>
              <a:rPr lang="fr-FR" sz="3200" b="1" u="sng" dirty="0">
                <a:solidFill>
                  <a:srgbClr val="7030A0"/>
                </a:solidFill>
              </a:rPr>
              <a:t>chyme alimentaire </a:t>
            </a:r>
            <a:r>
              <a:rPr lang="fr-FR" sz="3200" dirty="0">
                <a:solidFill>
                  <a:schemeClr val="tx1"/>
                </a:solidFill>
              </a:rPr>
              <a:t>qui est transporté vers l’intestin grêle, qui commence à </a:t>
            </a:r>
            <a:r>
              <a:rPr lang="fr-FR" sz="3200" b="1" dirty="0">
                <a:solidFill>
                  <a:schemeClr val="tx1"/>
                </a:solidFill>
              </a:rPr>
              <a:t>se</a:t>
            </a:r>
            <a:r>
              <a:rPr lang="fr-FR" sz="3200" dirty="0">
                <a:solidFill>
                  <a:schemeClr val="tx1"/>
                </a:solidFill>
              </a:rPr>
              <a:t> </a:t>
            </a:r>
            <a:r>
              <a:rPr lang="fr-FR" sz="3200" b="1" dirty="0">
                <a:solidFill>
                  <a:schemeClr val="tx1"/>
                </a:solidFill>
              </a:rPr>
              <a:t>contracter</a:t>
            </a:r>
            <a:r>
              <a:rPr lang="fr-FR" sz="3200" dirty="0">
                <a:solidFill>
                  <a:schemeClr val="tx1"/>
                </a:solidFill>
              </a:rPr>
              <a:t> et à </a:t>
            </a:r>
            <a:r>
              <a:rPr lang="fr-FR" sz="3200" b="1" dirty="0">
                <a:solidFill>
                  <a:schemeClr val="tx1"/>
                </a:solidFill>
              </a:rPr>
              <a:t>se</a:t>
            </a:r>
            <a:r>
              <a:rPr lang="fr-FR" sz="3200" dirty="0">
                <a:solidFill>
                  <a:schemeClr val="tx1"/>
                </a:solidFill>
              </a:rPr>
              <a:t> </a:t>
            </a:r>
            <a:r>
              <a:rPr lang="fr-FR" sz="3200" b="1" dirty="0">
                <a:solidFill>
                  <a:schemeClr val="tx1"/>
                </a:solidFill>
              </a:rPr>
              <a:t>dilater</a:t>
            </a:r>
            <a:r>
              <a:rPr lang="fr-FR" sz="3200" dirty="0">
                <a:solidFill>
                  <a:schemeClr val="tx1"/>
                </a:solidFill>
              </a:rPr>
              <a:t> pour exposer le chyme alimentaire à la </a:t>
            </a:r>
            <a:r>
              <a:rPr lang="fr-FR" sz="3200" b="1" u="sng" dirty="0">
                <a:solidFill>
                  <a:schemeClr val="tx1"/>
                </a:solidFill>
              </a:rPr>
              <a:t>digestion mécanique</a:t>
            </a:r>
            <a:r>
              <a:rPr lang="fr-FR" sz="3200" dirty="0">
                <a:solidFill>
                  <a:schemeClr val="tx1"/>
                </a:solidFill>
              </a:rPr>
              <a:t>. 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82C5F47-EE71-9455-689C-E31A6E355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b="1" dirty="0">
                <a:solidFill>
                  <a:srgbClr val="00602B"/>
                </a:solidFill>
                <a:latin typeface="+mn-lt"/>
              </a:rPr>
              <a:t>5) La digestion mécanique au niveau de l’intestin grêle :</a:t>
            </a:r>
          </a:p>
        </p:txBody>
      </p:sp>
    </p:spTree>
    <p:extLst>
      <p:ext uri="{BB962C8B-B14F-4D97-AF65-F5344CB8AC3E}">
        <p14:creationId xmlns:p14="http://schemas.microsoft.com/office/powerpoint/2010/main" val="110602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éristaltisme intestinal">
            <a:hlinkClick r:id="" action="ppaction://media"/>
            <a:extLst>
              <a:ext uri="{FF2B5EF4-FFF2-40B4-BE49-F238E27FC236}">
                <a16:creationId xmlns:a16="http://schemas.microsoft.com/office/drawing/2014/main" id="{DE9CD7F8-9533-ADD7-CA7F-E69325C982A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24685" y="463959"/>
            <a:ext cx="10542629" cy="5930082"/>
          </a:xfrm>
        </p:spPr>
      </p:pic>
    </p:spTree>
    <p:extLst>
      <p:ext uri="{BB962C8B-B14F-4D97-AF65-F5344CB8AC3E}">
        <p14:creationId xmlns:p14="http://schemas.microsoft.com/office/powerpoint/2010/main" val="133244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2C5F47-EE71-9455-689C-E31A6E355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b="1" dirty="0">
                <a:solidFill>
                  <a:srgbClr val="00602B"/>
                </a:solidFill>
                <a:latin typeface="+mn-lt"/>
              </a:rPr>
              <a:t>6) La digestion chimique au niveau de l’intestin grêle :</a:t>
            </a:r>
          </a:p>
        </p:txBody>
      </p:sp>
    </p:spTree>
    <p:extLst>
      <p:ext uri="{BB962C8B-B14F-4D97-AF65-F5344CB8AC3E}">
        <p14:creationId xmlns:p14="http://schemas.microsoft.com/office/powerpoint/2010/main" val="35325912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64849" y="2199298"/>
            <a:ext cx="3807032" cy="426957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FR" sz="2800" b="1" dirty="0">
                <a:solidFill>
                  <a:schemeClr val="tx1"/>
                </a:solidFill>
              </a:rPr>
              <a:t>A) Analyser les données du tableau :</a:t>
            </a:r>
          </a:p>
          <a:p>
            <a:pPr marL="0" indent="0">
              <a:spcAft>
                <a:spcPts val="600"/>
              </a:spcAft>
              <a:buNone/>
            </a:pPr>
            <a:endParaRPr lang="fr-FR" sz="3200" dirty="0">
              <a:solidFill>
                <a:schemeClr val="tx1"/>
              </a:solidFill>
            </a:endParaRPr>
          </a:p>
        </p:txBody>
      </p:sp>
      <p:graphicFrame>
        <p:nvGraphicFramePr>
          <p:cNvPr id="7" name="Tableau 3">
            <a:extLst>
              <a:ext uri="{FF2B5EF4-FFF2-40B4-BE49-F238E27FC236}">
                <a16:creationId xmlns:a16="http://schemas.microsoft.com/office/drawing/2014/main" id="{A03D6D10-DB98-40E6-857B-34E966B199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290093"/>
              </p:ext>
            </p:extLst>
          </p:nvPr>
        </p:nvGraphicFramePr>
        <p:xfrm>
          <a:off x="4883717" y="329666"/>
          <a:ext cx="6380027" cy="6198667"/>
        </p:xfrm>
        <a:graphic>
          <a:graphicData uri="http://schemas.openxmlformats.org/drawingml/2006/table">
            <a:tbl>
              <a:tblPr firstRow="1" firstCol="1" bandRow="1"/>
              <a:tblGrid>
                <a:gridCol w="3425106">
                  <a:extLst>
                    <a:ext uri="{9D8B030D-6E8A-4147-A177-3AD203B41FA5}">
                      <a16:colId xmlns:a16="http://schemas.microsoft.com/office/drawing/2014/main" val="327543982"/>
                    </a:ext>
                  </a:extLst>
                </a:gridCol>
                <a:gridCol w="2954921">
                  <a:extLst>
                    <a:ext uri="{9D8B030D-6E8A-4147-A177-3AD203B41FA5}">
                      <a16:colId xmlns:a16="http://schemas.microsoft.com/office/drawing/2014/main" val="4199734653"/>
                    </a:ext>
                  </a:extLst>
                </a:gridCol>
              </a:tblGrid>
              <a:tr h="4582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Les substances</a:t>
                      </a:r>
                      <a:endParaRPr lang="fr-FR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785" marR="62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Teneur</a:t>
                      </a:r>
                      <a:endParaRPr lang="fr-FR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785" marR="62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6011767"/>
                  </a:ext>
                </a:extLst>
              </a:tr>
              <a:tr h="47232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Amidon </a:t>
                      </a:r>
                      <a:endParaRPr lang="fr-FR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Glucides simples (Glucose)</a:t>
                      </a:r>
                      <a:endParaRPr lang="fr-FR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Protides </a:t>
                      </a:r>
                      <a:endParaRPr lang="fr-FR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Acides aminés </a:t>
                      </a:r>
                      <a:endParaRPr lang="fr-FR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Lipides </a:t>
                      </a:r>
                      <a:endParaRPr lang="fr-FR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Acides gras </a:t>
                      </a:r>
                      <a:endParaRPr lang="fr-FR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Glycérol  </a:t>
                      </a:r>
                      <a:endParaRPr lang="fr-FR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Suc intestinal </a:t>
                      </a:r>
                      <a:endParaRPr lang="fr-FR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Suc pancréatique </a:t>
                      </a:r>
                      <a:endParaRPr lang="fr-FR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Eau + sels minéraux </a:t>
                      </a:r>
                      <a:endParaRPr lang="fr-FR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Vitamines  </a:t>
                      </a:r>
                      <a:endParaRPr lang="fr-FR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 bile</a:t>
                      </a:r>
                      <a:endParaRPr lang="fr-FR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785" marR="62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Traces</a:t>
                      </a:r>
                      <a:endParaRPr lang="fr-FR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+++</a:t>
                      </a:r>
                      <a:endParaRPr lang="fr-FR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+++</a:t>
                      </a:r>
                      <a:endParaRPr lang="fr-FR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Traces</a:t>
                      </a:r>
                      <a:endParaRPr lang="fr-FR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+++</a:t>
                      </a:r>
                      <a:endParaRPr lang="fr-FR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+++</a:t>
                      </a:r>
                      <a:endParaRPr lang="fr-FR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+++</a:t>
                      </a:r>
                      <a:endParaRPr lang="fr-FR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+++</a:t>
                      </a:r>
                      <a:endParaRPr lang="fr-FR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785" marR="62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148177"/>
                  </a:ext>
                </a:extLst>
              </a:tr>
              <a:tr h="1017232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u="sng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Tableau 2 : Contenu de l’intestin grêle 18 heures après l’ingestion d’un repas.  </a:t>
                      </a:r>
                      <a:endParaRPr lang="fr-FR" sz="1050" b="1" u="sng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         + : présent ; +++ : présent en grande quantité</a:t>
                      </a:r>
                      <a:endParaRPr lang="fr-FR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785" marR="62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4768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143141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au 3">
            <a:extLst>
              <a:ext uri="{FF2B5EF4-FFF2-40B4-BE49-F238E27FC236}">
                <a16:creationId xmlns:a16="http://schemas.microsoft.com/office/drawing/2014/main" id="{C481E7FB-09AC-3898-FC55-CE56C3A34B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63698"/>
              </p:ext>
            </p:extLst>
          </p:nvPr>
        </p:nvGraphicFramePr>
        <p:xfrm>
          <a:off x="5126838" y="496591"/>
          <a:ext cx="6380027" cy="5726270"/>
        </p:xfrm>
        <a:graphic>
          <a:graphicData uri="http://schemas.openxmlformats.org/drawingml/2006/table">
            <a:tbl>
              <a:tblPr firstRow="1" firstCol="1" bandRow="1"/>
              <a:tblGrid>
                <a:gridCol w="3425106">
                  <a:extLst>
                    <a:ext uri="{9D8B030D-6E8A-4147-A177-3AD203B41FA5}">
                      <a16:colId xmlns:a16="http://schemas.microsoft.com/office/drawing/2014/main" val="327543982"/>
                    </a:ext>
                  </a:extLst>
                </a:gridCol>
                <a:gridCol w="2954921">
                  <a:extLst>
                    <a:ext uri="{9D8B030D-6E8A-4147-A177-3AD203B41FA5}">
                      <a16:colId xmlns:a16="http://schemas.microsoft.com/office/drawing/2014/main" val="4199734653"/>
                    </a:ext>
                  </a:extLst>
                </a:gridCol>
              </a:tblGrid>
              <a:tr h="31352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Les substances</a:t>
                      </a:r>
                      <a:endParaRPr lang="fr-FR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785" marR="62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Teneur</a:t>
                      </a:r>
                      <a:endParaRPr lang="fr-FR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785" marR="62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6011767"/>
                  </a:ext>
                </a:extLst>
              </a:tr>
              <a:tr h="44535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Amidon </a:t>
                      </a:r>
                      <a:endParaRPr lang="fr-FR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Glucides simples (Glucose)</a:t>
                      </a:r>
                      <a:endParaRPr lang="fr-FR" sz="105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Protides </a:t>
                      </a:r>
                      <a:endParaRPr lang="fr-FR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Acides aminés </a:t>
                      </a:r>
                      <a:endParaRPr lang="fr-FR" sz="105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Lipides </a:t>
                      </a:r>
                      <a:endParaRPr lang="fr-FR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Acides gras </a:t>
                      </a:r>
                      <a:endParaRPr lang="fr-FR" sz="105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Glycérol</a:t>
                      </a: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endParaRPr lang="fr-FR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Suc intestinal </a:t>
                      </a:r>
                      <a:endParaRPr lang="fr-FR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Suc pancréatique </a:t>
                      </a:r>
                      <a:endParaRPr lang="fr-FR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Eau + sels minéraux </a:t>
                      </a:r>
                      <a:endParaRPr lang="fr-FR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Vitamines  </a:t>
                      </a:r>
                      <a:endParaRPr lang="fr-FR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 bile</a:t>
                      </a:r>
                      <a:endParaRPr lang="fr-FR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785" marR="62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Traces</a:t>
                      </a:r>
                      <a:endParaRPr lang="fr-FR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+++</a:t>
                      </a:r>
                      <a:endParaRPr lang="fr-FR" sz="105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+++</a:t>
                      </a:r>
                      <a:endParaRPr lang="fr-FR" sz="105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Traces</a:t>
                      </a:r>
                      <a:endParaRPr lang="fr-FR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+++</a:t>
                      </a:r>
                      <a:endParaRPr lang="fr-FR" sz="105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+++</a:t>
                      </a:r>
                      <a:endParaRPr lang="fr-FR" sz="105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+++</a:t>
                      </a:r>
                      <a:endParaRPr lang="fr-FR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+++</a:t>
                      </a:r>
                      <a:endParaRPr lang="fr-FR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785" marR="62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148177"/>
                  </a:ext>
                </a:extLst>
              </a:tr>
              <a:tr h="959159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0" u="sng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Tableau 2 : Contenu de l’intestin grêle 18 heures après l’ingestion d’un repas.  </a:t>
                      </a:r>
                      <a:endParaRPr lang="fr-FR" sz="1050" b="0" u="sng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dirty="0">
                          <a:solidFill>
                            <a:srgbClr val="40404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         + : présent ; +++ : présent en grande quantité</a:t>
                      </a:r>
                      <a:endParaRPr lang="fr-FR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785" marR="627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476858"/>
                  </a:ext>
                </a:extLst>
              </a:tr>
            </a:tbl>
          </a:graphicData>
        </a:graphic>
      </p:graphicFrame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47621" y="496592"/>
            <a:ext cx="4197928" cy="5864816"/>
          </a:xfrm>
        </p:spPr>
        <p:txBody>
          <a:bodyPr>
            <a:normAutofit lnSpcReduction="1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FR" sz="2800" dirty="0">
                <a:solidFill>
                  <a:schemeClr val="tx1"/>
                </a:solidFill>
              </a:rPr>
              <a:t>D’après les données du tableau, il est clair que l’arrivée du chyme alimentaire au niveau de l’intestin grêle a connu l’apparition de nouveaux nutriments tels que </a:t>
            </a:r>
            <a:r>
              <a:rPr lang="fr-FR" sz="2800" b="1" dirty="0">
                <a:solidFill>
                  <a:srgbClr val="C00000"/>
                </a:solidFill>
              </a:rPr>
              <a:t>les sucres simples (glucose) </a:t>
            </a:r>
            <a:r>
              <a:rPr lang="fr-FR" sz="2800" b="1" dirty="0">
                <a:solidFill>
                  <a:schemeClr val="tx1"/>
                </a:solidFill>
              </a:rPr>
              <a:t>, </a:t>
            </a:r>
            <a:r>
              <a:rPr lang="fr-FR" sz="2800" b="1" dirty="0">
                <a:solidFill>
                  <a:srgbClr val="C00000"/>
                </a:solidFill>
              </a:rPr>
              <a:t>les acides aminés </a:t>
            </a:r>
            <a:r>
              <a:rPr lang="fr-FR" sz="2800" b="1" dirty="0">
                <a:solidFill>
                  <a:schemeClr val="tx1"/>
                </a:solidFill>
              </a:rPr>
              <a:t>, </a:t>
            </a:r>
            <a:r>
              <a:rPr lang="fr-FR" sz="2800" b="1" dirty="0">
                <a:solidFill>
                  <a:srgbClr val="C00000"/>
                </a:solidFill>
              </a:rPr>
              <a:t>les acides gras </a:t>
            </a:r>
            <a:r>
              <a:rPr lang="fr-FR" sz="2800" b="1" dirty="0">
                <a:solidFill>
                  <a:schemeClr val="tx1"/>
                </a:solidFill>
              </a:rPr>
              <a:t>, </a:t>
            </a:r>
            <a:r>
              <a:rPr lang="fr-FR" sz="2800" b="1" dirty="0">
                <a:solidFill>
                  <a:srgbClr val="C00000"/>
                </a:solidFill>
              </a:rPr>
              <a:t>le glycérol</a:t>
            </a:r>
            <a:r>
              <a:rPr lang="fr-FR" sz="2800" dirty="0">
                <a:solidFill>
                  <a:srgbClr val="C00000"/>
                </a:solidFill>
              </a:rPr>
              <a:t> </a:t>
            </a:r>
            <a:r>
              <a:rPr lang="fr-FR" sz="2800" dirty="0">
                <a:solidFill>
                  <a:schemeClr val="tx1"/>
                </a:solidFill>
              </a:rPr>
              <a:t>en proportions élevées, contrairement à l’amidon, les lipides , les protides , dont les proportions ont diminué.</a:t>
            </a:r>
          </a:p>
          <a:p>
            <a:pPr marL="0" indent="0">
              <a:spcAft>
                <a:spcPts val="600"/>
              </a:spcAft>
              <a:buNone/>
            </a:pPr>
            <a:endParaRPr lang="fr-F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2458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2" y="2020388"/>
            <a:ext cx="10055431" cy="4269576"/>
          </a:xfrm>
        </p:spPr>
        <p:txBody>
          <a:bodyPr>
            <a:normAutofit/>
          </a:bodyPr>
          <a:lstStyle/>
          <a:p>
            <a:pPr marL="0" indent="0" algn="just">
              <a:spcAft>
                <a:spcPts val="600"/>
              </a:spcAft>
              <a:buNone/>
            </a:pPr>
            <a:r>
              <a:rPr lang="fr-FR" sz="2800" dirty="0">
                <a:solidFill>
                  <a:schemeClr val="tx1"/>
                </a:solidFill>
              </a:rPr>
              <a:t>Au niveau de l'intestin grêle, en particulier au niveau du </a:t>
            </a:r>
            <a:r>
              <a:rPr lang="fr-FR" sz="2800" b="1" dirty="0">
                <a:solidFill>
                  <a:srgbClr val="7030A0"/>
                </a:solidFill>
              </a:rPr>
              <a:t>duodénum</a:t>
            </a:r>
            <a:r>
              <a:rPr lang="fr-FR" sz="2800" dirty="0">
                <a:solidFill>
                  <a:schemeClr val="tx1"/>
                </a:solidFill>
              </a:rPr>
              <a:t>, le reste d'amidon et de maltose se transforme en glucose, et le reste des polypeptides en acides aminés, tandis que les lipides se transforment vers les acides gras et le glycérol.</a:t>
            </a:r>
          </a:p>
          <a:p>
            <a:pPr marL="0" indent="0" algn="just">
              <a:spcAft>
                <a:spcPts val="600"/>
              </a:spcAft>
              <a:buNone/>
            </a:pPr>
            <a:r>
              <a:rPr lang="fr-FR" sz="2800" dirty="0">
                <a:solidFill>
                  <a:schemeClr val="tx1"/>
                </a:solidFill>
              </a:rPr>
              <a:t>Ces modifications sont apportées sous l'influence des </a:t>
            </a:r>
            <a:r>
              <a:rPr lang="fr-FR" sz="2800" b="1" dirty="0">
                <a:solidFill>
                  <a:srgbClr val="0070C0"/>
                </a:solidFill>
              </a:rPr>
              <a:t>sucs intestinaux </a:t>
            </a:r>
            <a:r>
              <a:rPr lang="fr-FR" sz="2800" dirty="0">
                <a:solidFill>
                  <a:schemeClr val="tx1"/>
                </a:solidFill>
              </a:rPr>
              <a:t>et </a:t>
            </a:r>
            <a:r>
              <a:rPr lang="fr-FR" sz="2800" b="1" dirty="0">
                <a:solidFill>
                  <a:srgbClr val="0070C0"/>
                </a:solidFill>
              </a:rPr>
              <a:t>pancréatiques</a:t>
            </a:r>
            <a:r>
              <a:rPr lang="fr-FR" sz="2800" dirty="0">
                <a:solidFill>
                  <a:schemeClr val="tx1"/>
                </a:solidFill>
              </a:rPr>
              <a:t>, qui contiennent des </a:t>
            </a:r>
            <a:r>
              <a:rPr lang="fr-FR" sz="2800" b="1" dirty="0">
                <a:solidFill>
                  <a:srgbClr val="C00000"/>
                </a:solidFill>
              </a:rPr>
              <a:t>Enzymes</a:t>
            </a:r>
            <a:r>
              <a:rPr lang="fr-FR" sz="2800" dirty="0">
                <a:solidFill>
                  <a:schemeClr val="tx1"/>
                </a:solidFill>
              </a:rPr>
              <a:t> spéciales. Tout ça selon les réactions suivantes :</a:t>
            </a:r>
          </a:p>
          <a:p>
            <a:pPr marL="0" indent="0">
              <a:spcAft>
                <a:spcPts val="600"/>
              </a:spcAft>
              <a:buNone/>
            </a:pPr>
            <a:endParaRPr lang="fr-FR" sz="3200" dirty="0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82C5F47-EE71-9455-689C-E31A6E355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8312" y="389126"/>
            <a:ext cx="10055431" cy="116258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tx1"/>
                </a:solidFill>
                <a:latin typeface="+mn-lt"/>
              </a:rPr>
              <a:t>B) Déduire les produits de la digestion au niveau de l’intestin grêle :</a:t>
            </a:r>
            <a:endParaRPr lang="fr-FR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813323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diagram of the internal organs&#10;&#10;Description automatically generated">
            <a:extLst>
              <a:ext uri="{FF2B5EF4-FFF2-40B4-BE49-F238E27FC236}">
                <a16:creationId xmlns:a16="http://schemas.microsoft.com/office/drawing/2014/main" id="{7ADB277C-747C-F344-6987-5E6E722BAB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123" y="685643"/>
            <a:ext cx="5486714" cy="5486714"/>
          </a:xfrm>
        </p:spPr>
      </p:pic>
    </p:spTree>
    <p:extLst>
      <p:ext uri="{BB962C8B-B14F-4D97-AF65-F5344CB8AC3E}">
        <p14:creationId xmlns:p14="http://schemas.microsoft.com/office/powerpoint/2010/main" val="166413365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1AACA4B5-6755-B954-FA13-02C828768FA0}"/>
              </a:ext>
            </a:extLst>
          </p:cNvPr>
          <p:cNvSpPr txBox="1">
            <a:spLocks/>
          </p:cNvSpPr>
          <p:nvPr/>
        </p:nvSpPr>
        <p:spPr>
          <a:xfrm>
            <a:off x="2020075" y="3390081"/>
            <a:ext cx="5221185" cy="2102108"/>
          </a:xfrm>
          <a:custGeom>
            <a:avLst/>
            <a:gdLst>
              <a:gd name="connsiteX0" fmla="*/ 0 w 11667281"/>
              <a:gd name="connsiteY0" fmla="*/ 0 h 5502614"/>
              <a:gd name="connsiteX1" fmla="*/ 816710 w 11667281"/>
              <a:gd name="connsiteY1" fmla="*/ 0 h 5502614"/>
              <a:gd name="connsiteX2" fmla="*/ 1166728 w 11667281"/>
              <a:gd name="connsiteY2" fmla="*/ 0 h 5502614"/>
              <a:gd name="connsiteX3" fmla="*/ 1983438 w 11667281"/>
              <a:gd name="connsiteY3" fmla="*/ 0 h 5502614"/>
              <a:gd name="connsiteX4" fmla="*/ 2683475 w 11667281"/>
              <a:gd name="connsiteY4" fmla="*/ 0 h 5502614"/>
              <a:gd name="connsiteX5" fmla="*/ 2916820 w 11667281"/>
              <a:gd name="connsiteY5" fmla="*/ 0 h 5502614"/>
              <a:gd name="connsiteX6" fmla="*/ 3733530 w 11667281"/>
              <a:gd name="connsiteY6" fmla="*/ 0 h 5502614"/>
              <a:gd name="connsiteX7" fmla="*/ 4200221 w 11667281"/>
              <a:gd name="connsiteY7" fmla="*/ 0 h 5502614"/>
              <a:gd name="connsiteX8" fmla="*/ 4900258 w 11667281"/>
              <a:gd name="connsiteY8" fmla="*/ 0 h 5502614"/>
              <a:gd name="connsiteX9" fmla="*/ 5483622 w 11667281"/>
              <a:gd name="connsiteY9" fmla="*/ 0 h 5502614"/>
              <a:gd name="connsiteX10" fmla="*/ 6300332 w 11667281"/>
              <a:gd name="connsiteY10" fmla="*/ 0 h 5502614"/>
              <a:gd name="connsiteX11" fmla="*/ 6767023 w 11667281"/>
              <a:gd name="connsiteY11" fmla="*/ 0 h 5502614"/>
              <a:gd name="connsiteX12" fmla="*/ 7233714 w 11667281"/>
              <a:gd name="connsiteY12" fmla="*/ 0 h 5502614"/>
              <a:gd name="connsiteX13" fmla="*/ 7583733 w 11667281"/>
              <a:gd name="connsiteY13" fmla="*/ 0 h 5502614"/>
              <a:gd name="connsiteX14" fmla="*/ 8283770 w 11667281"/>
              <a:gd name="connsiteY14" fmla="*/ 0 h 5502614"/>
              <a:gd name="connsiteX15" fmla="*/ 8750461 w 11667281"/>
              <a:gd name="connsiteY15" fmla="*/ 0 h 5502614"/>
              <a:gd name="connsiteX16" fmla="*/ 9567170 w 11667281"/>
              <a:gd name="connsiteY16" fmla="*/ 0 h 5502614"/>
              <a:gd name="connsiteX17" fmla="*/ 10033862 w 11667281"/>
              <a:gd name="connsiteY17" fmla="*/ 0 h 5502614"/>
              <a:gd name="connsiteX18" fmla="*/ 10733899 w 11667281"/>
              <a:gd name="connsiteY18" fmla="*/ 0 h 5502614"/>
              <a:gd name="connsiteX19" fmla="*/ 11083917 w 11667281"/>
              <a:gd name="connsiteY19" fmla="*/ 0 h 5502614"/>
              <a:gd name="connsiteX20" fmla="*/ 11667281 w 11667281"/>
              <a:gd name="connsiteY20" fmla="*/ 0 h 5502614"/>
              <a:gd name="connsiteX21" fmla="*/ 11667281 w 11667281"/>
              <a:gd name="connsiteY21" fmla="*/ 605288 h 5502614"/>
              <a:gd name="connsiteX22" fmla="*/ 11667281 w 11667281"/>
              <a:gd name="connsiteY22" fmla="*/ 1265601 h 5502614"/>
              <a:gd name="connsiteX23" fmla="*/ 11667281 w 11667281"/>
              <a:gd name="connsiteY23" fmla="*/ 1870889 h 5502614"/>
              <a:gd name="connsiteX24" fmla="*/ 11667281 w 11667281"/>
              <a:gd name="connsiteY24" fmla="*/ 2531202 h 5502614"/>
              <a:gd name="connsiteX25" fmla="*/ 11667281 w 11667281"/>
              <a:gd name="connsiteY25" fmla="*/ 3081464 h 5502614"/>
              <a:gd name="connsiteX26" fmla="*/ 11667281 w 11667281"/>
              <a:gd name="connsiteY26" fmla="*/ 3741778 h 5502614"/>
              <a:gd name="connsiteX27" fmla="*/ 11667281 w 11667281"/>
              <a:gd name="connsiteY27" fmla="*/ 4126961 h 5502614"/>
              <a:gd name="connsiteX28" fmla="*/ 11667281 w 11667281"/>
              <a:gd name="connsiteY28" fmla="*/ 4622196 h 5502614"/>
              <a:gd name="connsiteX29" fmla="*/ 11667281 w 11667281"/>
              <a:gd name="connsiteY29" fmla="*/ 5502614 h 5502614"/>
              <a:gd name="connsiteX30" fmla="*/ 10850571 w 11667281"/>
              <a:gd name="connsiteY30" fmla="*/ 5502614 h 5502614"/>
              <a:gd name="connsiteX31" fmla="*/ 10267207 w 11667281"/>
              <a:gd name="connsiteY31" fmla="*/ 5502614 h 5502614"/>
              <a:gd name="connsiteX32" fmla="*/ 10033862 w 11667281"/>
              <a:gd name="connsiteY32" fmla="*/ 5502614 h 5502614"/>
              <a:gd name="connsiteX33" fmla="*/ 9567170 w 11667281"/>
              <a:gd name="connsiteY33" fmla="*/ 5502614 h 5502614"/>
              <a:gd name="connsiteX34" fmla="*/ 8750461 w 11667281"/>
              <a:gd name="connsiteY34" fmla="*/ 5502614 h 5502614"/>
              <a:gd name="connsiteX35" fmla="*/ 8400442 w 11667281"/>
              <a:gd name="connsiteY35" fmla="*/ 5502614 h 5502614"/>
              <a:gd name="connsiteX36" fmla="*/ 7700405 w 11667281"/>
              <a:gd name="connsiteY36" fmla="*/ 5502614 h 5502614"/>
              <a:gd name="connsiteX37" fmla="*/ 7350387 w 11667281"/>
              <a:gd name="connsiteY37" fmla="*/ 5502614 h 5502614"/>
              <a:gd name="connsiteX38" fmla="*/ 6883696 w 11667281"/>
              <a:gd name="connsiteY38" fmla="*/ 5502614 h 5502614"/>
              <a:gd name="connsiteX39" fmla="*/ 6533677 w 11667281"/>
              <a:gd name="connsiteY39" fmla="*/ 5502614 h 5502614"/>
              <a:gd name="connsiteX40" fmla="*/ 5833640 w 11667281"/>
              <a:gd name="connsiteY40" fmla="*/ 5502614 h 5502614"/>
              <a:gd name="connsiteX41" fmla="*/ 5600295 w 11667281"/>
              <a:gd name="connsiteY41" fmla="*/ 5502614 h 5502614"/>
              <a:gd name="connsiteX42" fmla="*/ 5133604 w 11667281"/>
              <a:gd name="connsiteY42" fmla="*/ 5502614 h 5502614"/>
              <a:gd name="connsiteX43" fmla="*/ 4550240 w 11667281"/>
              <a:gd name="connsiteY43" fmla="*/ 5502614 h 5502614"/>
              <a:gd name="connsiteX44" fmla="*/ 4083548 w 11667281"/>
              <a:gd name="connsiteY44" fmla="*/ 5502614 h 5502614"/>
              <a:gd name="connsiteX45" fmla="*/ 3383511 w 11667281"/>
              <a:gd name="connsiteY45" fmla="*/ 5502614 h 5502614"/>
              <a:gd name="connsiteX46" fmla="*/ 2566802 w 11667281"/>
              <a:gd name="connsiteY46" fmla="*/ 5502614 h 5502614"/>
              <a:gd name="connsiteX47" fmla="*/ 2100111 w 11667281"/>
              <a:gd name="connsiteY47" fmla="*/ 5502614 h 5502614"/>
              <a:gd name="connsiteX48" fmla="*/ 1866765 w 11667281"/>
              <a:gd name="connsiteY48" fmla="*/ 5502614 h 5502614"/>
              <a:gd name="connsiteX49" fmla="*/ 1400074 w 11667281"/>
              <a:gd name="connsiteY49" fmla="*/ 5502614 h 5502614"/>
              <a:gd name="connsiteX50" fmla="*/ 1050055 w 11667281"/>
              <a:gd name="connsiteY50" fmla="*/ 5502614 h 5502614"/>
              <a:gd name="connsiteX51" fmla="*/ 700037 w 11667281"/>
              <a:gd name="connsiteY51" fmla="*/ 5502614 h 5502614"/>
              <a:gd name="connsiteX52" fmla="*/ 0 w 11667281"/>
              <a:gd name="connsiteY52" fmla="*/ 5502614 h 5502614"/>
              <a:gd name="connsiteX53" fmla="*/ 0 w 11667281"/>
              <a:gd name="connsiteY53" fmla="*/ 5062405 h 5502614"/>
              <a:gd name="connsiteX54" fmla="*/ 0 w 11667281"/>
              <a:gd name="connsiteY54" fmla="*/ 4402091 h 5502614"/>
              <a:gd name="connsiteX55" fmla="*/ 0 w 11667281"/>
              <a:gd name="connsiteY55" fmla="*/ 3851830 h 5502614"/>
              <a:gd name="connsiteX56" fmla="*/ 0 w 11667281"/>
              <a:gd name="connsiteY56" fmla="*/ 3411621 h 5502614"/>
              <a:gd name="connsiteX57" fmla="*/ 0 w 11667281"/>
              <a:gd name="connsiteY57" fmla="*/ 2861359 h 5502614"/>
              <a:gd name="connsiteX58" fmla="*/ 0 w 11667281"/>
              <a:gd name="connsiteY58" fmla="*/ 2421150 h 5502614"/>
              <a:gd name="connsiteX59" fmla="*/ 0 w 11667281"/>
              <a:gd name="connsiteY59" fmla="*/ 1760836 h 5502614"/>
              <a:gd name="connsiteX60" fmla="*/ 0 w 11667281"/>
              <a:gd name="connsiteY60" fmla="*/ 1375654 h 5502614"/>
              <a:gd name="connsiteX61" fmla="*/ 0 w 11667281"/>
              <a:gd name="connsiteY61" fmla="*/ 715340 h 5502614"/>
              <a:gd name="connsiteX62" fmla="*/ 0 w 11667281"/>
              <a:gd name="connsiteY62" fmla="*/ 0 h 5502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1667281" h="5502614" fill="none" extrusionOk="0">
                <a:moveTo>
                  <a:pt x="0" y="0"/>
                </a:moveTo>
                <a:cubicBezTo>
                  <a:pt x="200241" y="-46498"/>
                  <a:pt x="559647" y="92024"/>
                  <a:pt x="816710" y="0"/>
                </a:cubicBezTo>
                <a:cubicBezTo>
                  <a:pt x="1073773" y="-92024"/>
                  <a:pt x="1003996" y="16579"/>
                  <a:pt x="1166728" y="0"/>
                </a:cubicBezTo>
                <a:cubicBezTo>
                  <a:pt x="1329460" y="-16579"/>
                  <a:pt x="1653098" y="61592"/>
                  <a:pt x="1983438" y="0"/>
                </a:cubicBezTo>
                <a:cubicBezTo>
                  <a:pt x="2313778" y="-61592"/>
                  <a:pt x="2500533" y="69395"/>
                  <a:pt x="2683475" y="0"/>
                </a:cubicBezTo>
                <a:cubicBezTo>
                  <a:pt x="2866417" y="-69395"/>
                  <a:pt x="2833557" y="23118"/>
                  <a:pt x="2916820" y="0"/>
                </a:cubicBezTo>
                <a:cubicBezTo>
                  <a:pt x="3000083" y="-23118"/>
                  <a:pt x="3370018" y="93165"/>
                  <a:pt x="3733530" y="0"/>
                </a:cubicBezTo>
                <a:cubicBezTo>
                  <a:pt x="4097042" y="-93165"/>
                  <a:pt x="4077774" y="15937"/>
                  <a:pt x="4200221" y="0"/>
                </a:cubicBezTo>
                <a:cubicBezTo>
                  <a:pt x="4322668" y="-15937"/>
                  <a:pt x="4747612" y="32591"/>
                  <a:pt x="4900258" y="0"/>
                </a:cubicBezTo>
                <a:cubicBezTo>
                  <a:pt x="5052904" y="-32591"/>
                  <a:pt x="5213075" y="39389"/>
                  <a:pt x="5483622" y="0"/>
                </a:cubicBezTo>
                <a:cubicBezTo>
                  <a:pt x="5754169" y="-39389"/>
                  <a:pt x="5971503" y="56407"/>
                  <a:pt x="6300332" y="0"/>
                </a:cubicBezTo>
                <a:cubicBezTo>
                  <a:pt x="6629161" y="-56407"/>
                  <a:pt x="6565575" y="12088"/>
                  <a:pt x="6767023" y="0"/>
                </a:cubicBezTo>
                <a:cubicBezTo>
                  <a:pt x="6968471" y="-12088"/>
                  <a:pt x="7091768" y="29522"/>
                  <a:pt x="7233714" y="0"/>
                </a:cubicBezTo>
                <a:cubicBezTo>
                  <a:pt x="7375660" y="-29522"/>
                  <a:pt x="7503700" y="4670"/>
                  <a:pt x="7583733" y="0"/>
                </a:cubicBezTo>
                <a:cubicBezTo>
                  <a:pt x="7663766" y="-4670"/>
                  <a:pt x="8046686" y="13329"/>
                  <a:pt x="8283770" y="0"/>
                </a:cubicBezTo>
                <a:cubicBezTo>
                  <a:pt x="8520854" y="-13329"/>
                  <a:pt x="8530095" y="40784"/>
                  <a:pt x="8750461" y="0"/>
                </a:cubicBezTo>
                <a:cubicBezTo>
                  <a:pt x="8970827" y="-40784"/>
                  <a:pt x="9217610" y="30058"/>
                  <a:pt x="9567170" y="0"/>
                </a:cubicBezTo>
                <a:cubicBezTo>
                  <a:pt x="9916730" y="-30058"/>
                  <a:pt x="9801688" y="41304"/>
                  <a:pt x="10033862" y="0"/>
                </a:cubicBezTo>
                <a:cubicBezTo>
                  <a:pt x="10266036" y="-41304"/>
                  <a:pt x="10443174" y="38585"/>
                  <a:pt x="10733899" y="0"/>
                </a:cubicBezTo>
                <a:cubicBezTo>
                  <a:pt x="11024624" y="-38585"/>
                  <a:pt x="10993146" y="31421"/>
                  <a:pt x="11083917" y="0"/>
                </a:cubicBezTo>
                <a:cubicBezTo>
                  <a:pt x="11174688" y="-31421"/>
                  <a:pt x="11453883" y="324"/>
                  <a:pt x="11667281" y="0"/>
                </a:cubicBezTo>
                <a:cubicBezTo>
                  <a:pt x="11667792" y="148721"/>
                  <a:pt x="11646820" y="448720"/>
                  <a:pt x="11667281" y="605288"/>
                </a:cubicBezTo>
                <a:cubicBezTo>
                  <a:pt x="11687742" y="761856"/>
                  <a:pt x="11621481" y="1107684"/>
                  <a:pt x="11667281" y="1265601"/>
                </a:cubicBezTo>
                <a:cubicBezTo>
                  <a:pt x="11713081" y="1423518"/>
                  <a:pt x="11635191" y="1578972"/>
                  <a:pt x="11667281" y="1870889"/>
                </a:cubicBezTo>
                <a:cubicBezTo>
                  <a:pt x="11699371" y="2162806"/>
                  <a:pt x="11601600" y="2375730"/>
                  <a:pt x="11667281" y="2531202"/>
                </a:cubicBezTo>
                <a:cubicBezTo>
                  <a:pt x="11732962" y="2686674"/>
                  <a:pt x="11604101" y="2812887"/>
                  <a:pt x="11667281" y="3081464"/>
                </a:cubicBezTo>
                <a:cubicBezTo>
                  <a:pt x="11730461" y="3350041"/>
                  <a:pt x="11638202" y="3584560"/>
                  <a:pt x="11667281" y="3741778"/>
                </a:cubicBezTo>
                <a:cubicBezTo>
                  <a:pt x="11696360" y="3898996"/>
                  <a:pt x="11624381" y="4047140"/>
                  <a:pt x="11667281" y="4126961"/>
                </a:cubicBezTo>
                <a:cubicBezTo>
                  <a:pt x="11710181" y="4206782"/>
                  <a:pt x="11666962" y="4447218"/>
                  <a:pt x="11667281" y="4622196"/>
                </a:cubicBezTo>
                <a:cubicBezTo>
                  <a:pt x="11667600" y="4797174"/>
                  <a:pt x="11638765" y="5069889"/>
                  <a:pt x="11667281" y="5502614"/>
                </a:cubicBezTo>
                <a:cubicBezTo>
                  <a:pt x="11441838" y="5535896"/>
                  <a:pt x="11136204" y="5488796"/>
                  <a:pt x="10850571" y="5502614"/>
                </a:cubicBezTo>
                <a:cubicBezTo>
                  <a:pt x="10564938" y="5516432"/>
                  <a:pt x="10448812" y="5482836"/>
                  <a:pt x="10267207" y="5502614"/>
                </a:cubicBezTo>
                <a:cubicBezTo>
                  <a:pt x="10085602" y="5522392"/>
                  <a:pt x="10115220" y="5489100"/>
                  <a:pt x="10033862" y="5502614"/>
                </a:cubicBezTo>
                <a:cubicBezTo>
                  <a:pt x="9952505" y="5516128"/>
                  <a:pt x="9797476" y="5487630"/>
                  <a:pt x="9567170" y="5502614"/>
                </a:cubicBezTo>
                <a:cubicBezTo>
                  <a:pt x="9336864" y="5517598"/>
                  <a:pt x="9148131" y="5453795"/>
                  <a:pt x="8750461" y="5502614"/>
                </a:cubicBezTo>
                <a:cubicBezTo>
                  <a:pt x="8352791" y="5551433"/>
                  <a:pt x="8494925" y="5482032"/>
                  <a:pt x="8400442" y="5502614"/>
                </a:cubicBezTo>
                <a:cubicBezTo>
                  <a:pt x="8305959" y="5523196"/>
                  <a:pt x="7971672" y="5476288"/>
                  <a:pt x="7700405" y="5502614"/>
                </a:cubicBezTo>
                <a:cubicBezTo>
                  <a:pt x="7429138" y="5528940"/>
                  <a:pt x="7446158" y="5479993"/>
                  <a:pt x="7350387" y="5502614"/>
                </a:cubicBezTo>
                <a:cubicBezTo>
                  <a:pt x="7254616" y="5525235"/>
                  <a:pt x="7049622" y="5483207"/>
                  <a:pt x="6883696" y="5502614"/>
                </a:cubicBezTo>
                <a:cubicBezTo>
                  <a:pt x="6717770" y="5522021"/>
                  <a:pt x="6649676" y="5473389"/>
                  <a:pt x="6533677" y="5502614"/>
                </a:cubicBezTo>
                <a:cubicBezTo>
                  <a:pt x="6417678" y="5531839"/>
                  <a:pt x="5984010" y="5500473"/>
                  <a:pt x="5833640" y="5502614"/>
                </a:cubicBezTo>
                <a:cubicBezTo>
                  <a:pt x="5683270" y="5504755"/>
                  <a:pt x="5649821" y="5476032"/>
                  <a:pt x="5600295" y="5502614"/>
                </a:cubicBezTo>
                <a:cubicBezTo>
                  <a:pt x="5550769" y="5529196"/>
                  <a:pt x="5277360" y="5499985"/>
                  <a:pt x="5133604" y="5502614"/>
                </a:cubicBezTo>
                <a:cubicBezTo>
                  <a:pt x="4989848" y="5505243"/>
                  <a:pt x="4671152" y="5501943"/>
                  <a:pt x="4550240" y="5502614"/>
                </a:cubicBezTo>
                <a:cubicBezTo>
                  <a:pt x="4429328" y="5503285"/>
                  <a:pt x="4202216" y="5493755"/>
                  <a:pt x="4083548" y="5502614"/>
                </a:cubicBezTo>
                <a:cubicBezTo>
                  <a:pt x="3964880" y="5511473"/>
                  <a:pt x="3674199" y="5424975"/>
                  <a:pt x="3383511" y="5502614"/>
                </a:cubicBezTo>
                <a:cubicBezTo>
                  <a:pt x="3092823" y="5580253"/>
                  <a:pt x="2894992" y="5416153"/>
                  <a:pt x="2566802" y="5502614"/>
                </a:cubicBezTo>
                <a:cubicBezTo>
                  <a:pt x="2238612" y="5589075"/>
                  <a:pt x="2226512" y="5488978"/>
                  <a:pt x="2100111" y="5502614"/>
                </a:cubicBezTo>
                <a:cubicBezTo>
                  <a:pt x="1973710" y="5516250"/>
                  <a:pt x="1918027" y="5481570"/>
                  <a:pt x="1866765" y="5502614"/>
                </a:cubicBezTo>
                <a:cubicBezTo>
                  <a:pt x="1815503" y="5523658"/>
                  <a:pt x="1516205" y="5485415"/>
                  <a:pt x="1400074" y="5502614"/>
                </a:cubicBezTo>
                <a:cubicBezTo>
                  <a:pt x="1283943" y="5519813"/>
                  <a:pt x="1204331" y="5475495"/>
                  <a:pt x="1050055" y="5502614"/>
                </a:cubicBezTo>
                <a:cubicBezTo>
                  <a:pt x="895779" y="5529733"/>
                  <a:pt x="800990" y="5494606"/>
                  <a:pt x="700037" y="5502614"/>
                </a:cubicBezTo>
                <a:cubicBezTo>
                  <a:pt x="599084" y="5510622"/>
                  <a:pt x="270315" y="5447297"/>
                  <a:pt x="0" y="5502614"/>
                </a:cubicBezTo>
                <a:cubicBezTo>
                  <a:pt x="-23504" y="5405946"/>
                  <a:pt x="24340" y="5223706"/>
                  <a:pt x="0" y="5062405"/>
                </a:cubicBezTo>
                <a:cubicBezTo>
                  <a:pt x="-24340" y="4901104"/>
                  <a:pt x="35926" y="4650374"/>
                  <a:pt x="0" y="4402091"/>
                </a:cubicBezTo>
                <a:cubicBezTo>
                  <a:pt x="-35926" y="4153808"/>
                  <a:pt x="23611" y="4061048"/>
                  <a:pt x="0" y="3851830"/>
                </a:cubicBezTo>
                <a:cubicBezTo>
                  <a:pt x="-23611" y="3642612"/>
                  <a:pt x="12250" y="3526584"/>
                  <a:pt x="0" y="3411621"/>
                </a:cubicBezTo>
                <a:cubicBezTo>
                  <a:pt x="-12250" y="3296658"/>
                  <a:pt x="16509" y="3009656"/>
                  <a:pt x="0" y="2861359"/>
                </a:cubicBezTo>
                <a:cubicBezTo>
                  <a:pt x="-16509" y="2713062"/>
                  <a:pt x="32188" y="2629441"/>
                  <a:pt x="0" y="2421150"/>
                </a:cubicBezTo>
                <a:cubicBezTo>
                  <a:pt x="-32188" y="2212859"/>
                  <a:pt x="73444" y="2019150"/>
                  <a:pt x="0" y="1760836"/>
                </a:cubicBezTo>
                <a:cubicBezTo>
                  <a:pt x="-73444" y="1502522"/>
                  <a:pt x="36477" y="1492616"/>
                  <a:pt x="0" y="1375654"/>
                </a:cubicBezTo>
                <a:cubicBezTo>
                  <a:pt x="-36477" y="1258692"/>
                  <a:pt x="72946" y="973519"/>
                  <a:pt x="0" y="715340"/>
                </a:cubicBezTo>
                <a:cubicBezTo>
                  <a:pt x="-72946" y="457161"/>
                  <a:pt x="32542" y="340144"/>
                  <a:pt x="0" y="0"/>
                </a:cubicBezTo>
                <a:close/>
              </a:path>
              <a:path w="11667281" h="5502614" stroke="0" extrusionOk="0">
                <a:moveTo>
                  <a:pt x="0" y="0"/>
                </a:moveTo>
                <a:cubicBezTo>
                  <a:pt x="323840" y="-49575"/>
                  <a:pt x="475387" y="9860"/>
                  <a:pt x="816710" y="0"/>
                </a:cubicBezTo>
                <a:cubicBezTo>
                  <a:pt x="1158033" y="-9860"/>
                  <a:pt x="1136719" y="15004"/>
                  <a:pt x="1283401" y="0"/>
                </a:cubicBezTo>
                <a:cubicBezTo>
                  <a:pt x="1430083" y="-15004"/>
                  <a:pt x="1514302" y="25553"/>
                  <a:pt x="1633419" y="0"/>
                </a:cubicBezTo>
                <a:cubicBezTo>
                  <a:pt x="1752536" y="-25553"/>
                  <a:pt x="1967259" y="33782"/>
                  <a:pt x="2100111" y="0"/>
                </a:cubicBezTo>
                <a:cubicBezTo>
                  <a:pt x="2232963" y="-33782"/>
                  <a:pt x="2305423" y="39657"/>
                  <a:pt x="2450129" y="0"/>
                </a:cubicBezTo>
                <a:cubicBezTo>
                  <a:pt x="2594835" y="-39657"/>
                  <a:pt x="2719841" y="34310"/>
                  <a:pt x="2800147" y="0"/>
                </a:cubicBezTo>
                <a:cubicBezTo>
                  <a:pt x="2880453" y="-34310"/>
                  <a:pt x="2958374" y="16473"/>
                  <a:pt x="3033493" y="0"/>
                </a:cubicBezTo>
                <a:cubicBezTo>
                  <a:pt x="3108612" y="-16473"/>
                  <a:pt x="3194175" y="21962"/>
                  <a:pt x="3266839" y="0"/>
                </a:cubicBezTo>
                <a:cubicBezTo>
                  <a:pt x="3339503" y="-21962"/>
                  <a:pt x="3604556" y="41930"/>
                  <a:pt x="3850203" y="0"/>
                </a:cubicBezTo>
                <a:cubicBezTo>
                  <a:pt x="4095850" y="-41930"/>
                  <a:pt x="4200517" y="77713"/>
                  <a:pt x="4550240" y="0"/>
                </a:cubicBezTo>
                <a:cubicBezTo>
                  <a:pt x="4899963" y="-77713"/>
                  <a:pt x="4808226" y="40787"/>
                  <a:pt x="4900258" y="0"/>
                </a:cubicBezTo>
                <a:cubicBezTo>
                  <a:pt x="4992290" y="-40787"/>
                  <a:pt x="5299755" y="29931"/>
                  <a:pt x="5483622" y="0"/>
                </a:cubicBezTo>
                <a:cubicBezTo>
                  <a:pt x="5667489" y="-29931"/>
                  <a:pt x="5774040" y="35375"/>
                  <a:pt x="5950313" y="0"/>
                </a:cubicBezTo>
                <a:cubicBezTo>
                  <a:pt x="6126586" y="-35375"/>
                  <a:pt x="6289741" y="46909"/>
                  <a:pt x="6417005" y="0"/>
                </a:cubicBezTo>
                <a:cubicBezTo>
                  <a:pt x="6544269" y="-46909"/>
                  <a:pt x="6815985" y="43196"/>
                  <a:pt x="7117041" y="0"/>
                </a:cubicBezTo>
                <a:cubicBezTo>
                  <a:pt x="7418097" y="-43196"/>
                  <a:pt x="7671010" y="61766"/>
                  <a:pt x="7817078" y="0"/>
                </a:cubicBezTo>
                <a:cubicBezTo>
                  <a:pt x="7963146" y="-61766"/>
                  <a:pt x="8066709" y="31606"/>
                  <a:pt x="8283770" y="0"/>
                </a:cubicBezTo>
                <a:cubicBezTo>
                  <a:pt x="8500831" y="-31606"/>
                  <a:pt x="8829651" y="44477"/>
                  <a:pt x="9100479" y="0"/>
                </a:cubicBezTo>
                <a:cubicBezTo>
                  <a:pt x="9371307" y="-44477"/>
                  <a:pt x="9613088" y="38236"/>
                  <a:pt x="9800516" y="0"/>
                </a:cubicBezTo>
                <a:cubicBezTo>
                  <a:pt x="9987944" y="-38236"/>
                  <a:pt x="9947059" y="11435"/>
                  <a:pt x="10033862" y="0"/>
                </a:cubicBezTo>
                <a:cubicBezTo>
                  <a:pt x="10120665" y="-11435"/>
                  <a:pt x="10408760" y="65691"/>
                  <a:pt x="10617226" y="0"/>
                </a:cubicBezTo>
                <a:cubicBezTo>
                  <a:pt x="10825692" y="-65691"/>
                  <a:pt x="11360551" y="37590"/>
                  <a:pt x="11667281" y="0"/>
                </a:cubicBezTo>
                <a:cubicBezTo>
                  <a:pt x="11690631" y="213273"/>
                  <a:pt x="11644579" y="345598"/>
                  <a:pt x="11667281" y="440209"/>
                </a:cubicBezTo>
                <a:cubicBezTo>
                  <a:pt x="11689983" y="534820"/>
                  <a:pt x="11648059" y="757089"/>
                  <a:pt x="11667281" y="935444"/>
                </a:cubicBezTo>
                <a:cubicBezTo>
                  <a:pt x="11686503" y="1113800"/>
                  <a:pt x="11609482" y="1233419"/>
                  <a:pt x="11667281" y="1485706"/>
                </a:cubicBezTo>
                <a:cubicBezTo>
                  <a:pt x="11725080" y="1737993"/>
                  <a:pt x="11627132" y="1780725"/>
                  <a:pt x="11667281" y="2035967"/>
                </a:cubicBezTo>
                <a:cubicBezTo>
                  <a:pt x="11707430" y="2291209"/>
                  <a:pt x="11640406" y="2443534"/>
                  <a:pt x="11667281" y="2696281"/>
                </a:cubicBezTo>
                <a:cubicBezTo>
                  <a:pt x="11694156" y="2949028"/>
                  <a:pt x="11621566" y="2962199"/>
                  <a:pt x="11667281" y="3136490"/>
                </a:cubicBezTo>
                <a:cubicBezTo>
                  <a:pt x="11712996" y="3310781"/>
                  <a:pt x="11610314" y="3483998"/>
                  <a:pt x="11667281" y="3686751"/>
                </a:cubicBezTo>
                <a:cubicBezTo>
                  <a:pt x="11724248" y="3889504"/>
                  <a:pt x="11614880" y="3980256"/>
                  <a:pt x="11667281" y="4237013"/>
                </a:cubicBezTo>
                <a:cubicBezTo>
                  <a:pt x="11719682" y="4493770"/>
                  <a:pt x="11610741" y="4535823"/>
                  <a:pt x="11667281" y="4787274"/>
                </a:cubicBezTo>
                <a:cubicBezTo>
                  <a:pt x="11723821" y="5038725"/>
                  <a:pt x="11656208" y="5250148"/>
                  <a:pt x="11667281" y="5502614"/>
                </a:cubicBezTo>
                <a:cubicBezTo>
                  <a:pt x="11597276" y="5530174"/>
                  <a:pt x="11525045" y="5499477"/>
                  <a:pt x="11433935" y="5502614"/>
                </a:cubicBezTo>
                <a:cubicBezTo>
                  <a:pt x="11342825" y="5505751"/>
                  <a:pt x="11210313" y="5468218"/>
                  <a:pt x="11083917" y="5502614"/>
                </a:cubicBezTo>
                <a:cubicBezTo>
                  <a:pt x="10957521" y="5537010"/>
                  <a:pt x="10617196" y="5494762"/>
                  <a:pt x="10267207" y="5502614"/>
                </a:cubicBezTo>
                <a:cubicBezTo>
                  <a:pt x="9917218" y="5510466"/>
                  <a:pt x="9810810" y="5492694"/>
                  <a:pt x="9683843" y="5502614"/>
                </a:cubicBezTo>
                <a:cubicBezTo>
                  <a:pt x="9556876" y="5512534"/>
                  <a:pt x="9280956" y="5437095"/>
                  <a:pt x="8983806" y="5502614"/>
                </a:cubicBezTo>
                <a:cubicBezTo>
                  <a:pt x="8686656" y="5568133"/>
                  <a:pt x="8560992" y="5478870"/>
                  <a:pt x="8283770" y="5502614"/>
                </a:cubicBezTo>
                <a:cubicBezTo>
                  <a:pt x="8006548" y="5526358"/>
                  <a:pt x="8153565" y="5493971"/>
                  <a:pt x="8050424" y="5502614"/>
                </a:cubicBezTo>
                <a:cubicBezTo>
                  <a:pt x="7947283" y="5511257"/>
                  <a:pt x="7427332" y="5419784"/>
                  <a:pt x="7233714" y="5502614"/>
                </a:cubicBezTo>
                <a:cubicBezTo>
                  <a:pt x="7040096" y="5585444"/>
                  <a:pt x="6870987" y="5447121"/>
                  <a:pt x="6767023" y="5502614"/>
                </a:cubicBezTo>
                <a:cubicBezTo>
                  <a:pt x="6663059" y="5558107"/>
                  <a:pt x="6599444" y="5493759"/>
                  <a:pt x="6533677" y="5502614"/>
                </a:cubicBezTo>
                <a:cubicBezTo>
                  <a:pt x="6467910" y="5511469"/>
                  <a:pt x="6358569" y="5462355"/>
                  <a:pt x="6183659" y="5502614"/>
                </a:cubicBezTo>
                <a:cubicBezTo>
                  <a:pt x="6008749" y="5542873"/>
                  <a:pt x="5879175" y="5457756"/>
                  <a:pt x="5716968" y="5502614"/>
                </a:cubicBezTo>
                <a:cubicBezTo>
                  <a:pt x="5554761" y="5547472"/>
                  <a:pt x="5226485" y="5464994"/>
                  <a:pt x="5016931" y="5502614"/>
                </a:cubicBezTo>
                <a:cubicBezTo>
                  <a:pt x="4807377" y="5540234"/>
                  <a:pt x="4677288" y="5486210"/>
                  <a:pt x="4550240" y="5502614"/>
                </a:cubicBezTo>
                <a:cubicBezTo>
                  <a:pt x="4423192" y="5519018"/>
                  <a:pt x="4325416" y="5487449"/>
                  <a:pt x="4200221" y="5502614"/>
                </a:cubicBezTo>
                <a:cubicBezTo>
                  <a:pt x="4075026" y="5517779"/>
                  <a:pt x="3556584" y="5411301"/>
                  <a:pt x="3383511" y="5502614"/>
                </a:cubicBezTo>
                <a:cubicBezTo>
                  <a:pt x="3210438" y="5593927"/>
                  <a:pt x="3127518" y="5460942"/>
                  <a:pt x="2916820" y="5502614"/>
                </a:cubicBezTo>
                <a:cubicBezTo>
                  <a:pt x="2706122" y="5544286"/>
                  <a:pt x="2526680" y="5479081"/>
                  <a:pt x="2333456" y="5502614"/>
                </a:cubicBezTo>
                <a:cubicBezTo>
                  <a:pt x="2140232" y="5526147"/>
                  <a:pt x="2047618" y="5487953"/>
                  <a:pt x="1866765" y="5502614"/>
                </a:cubicBezTo>
                <a:cubicBezTo>
                  <a:pt x="1685912" y="5517275"/>
                  <a:pt x="1597635" y="5447639"/>
                  <a:pt x="1400074" y="5502614"/>
                </a:cubicBezTo>
                <a:cubicBezTo>
                  <a:pt x="1202513" y="5557589"/>
                  <a:pt x="1205360" y="5495868"/>
                  <a:pt x="1050055" y="5502614"/>
                </a:cubicBezTo>
                <a:cubicBezTo>
                  <a:pt x="894750" y="5509360"/>
                  <a:pt x="879769" y="5498380"/>
                  <a:pt x="816710" y="5502614"/>
                </a:cubicBezTo>
                <a:cubicBezTo>
                  <a:pt x="753652" y="5506848"/>
                  <a:pt x="387062" y="5420756"/>
                  <a:pt x="0" y="5502614"/>
                </a:cubicBezTo>
                <a:cubicBezTo>
                  <a:pt x="-32749" y="5330788"/>
                  <a:pt x="23813" y="5177867"/>
                  <a:pt x="0" y="5062405"/>
                </a:cubicBezTo>
                <a:cubicBezTo>
                  <a:pt x="-23813" y="4946943"/>
                  <a:pt x="18083" y="4689609"/>
                  <a:pt x="0" y="4567170"/>
                </a:cubicBezTo>
                <a:cubicBezTo>
                  <a:pt x="-18083" y="4444731"/>
                  <a:pt x="65509" y="4195246"/>
                  <a:pt x="0" y="4016908"/>
                </a:cubicBezTo>
                <a:cubicBezTo>
                  <a:pt x="-65509" y="3838570"/>
                  <a:pt x="48692" y="3762284"/>
                  <a:pt x="0" y="3521673"/>
                </a:cubicBezTo>
                <a:cubicBezTo>
                  <a:pt x="-48692" y="3281062"/>
                  <a:pt x="66146" y="3046850"/>
                  <a:pt x="0" y="2861359"/>
                </a:cubicBezTo>
                <a:cubicBezTo>
                  <a:pt x="-66146" y="2675868"/>
                  <a:pt x="24430" y="2431935"/>
                  <a:pt x="0" y="2311098"/>
                </a:cubicBezTo>
                <a:cubicBezTo>
                  <a:pt x="-24430" y="2190261"/>
                  <a:pt x="21242" y="2020274"/>
                  <a:pt x="0" y="1760836"/>
                </a:cubicBezTo>
                <a:cubicBezTo>
                  <a:pt x="-21242" y="1501398"/>
                  <a:pt x="20966" y="1409849"/>
                  <a:pt x="0" y="1155549"/>
                </a:cubicBezTo>
                <a:cubicBezTo>
                  <a:pt x="-20966" y="901249"/>
                  <a:pt x="49904" y="769418"/>
                  <a:pt x="0" y="605288"/>
                </a:cubicBezTo>
                <a:cubicBezTo>
                  <a:pt x="-49904" y="441158"/>
                  <a:pt x="38807" y="239455"/>
                  <a:pt x="0" y="0"/>
                </a:cubicBezTo>
                <a:close/>
              </a:path>
            </a:pathLst>
          </a:custGeom>
        </p:spPr>
        <p:txBody>
          <a:bodyPr vert="horz" lIns="91440" tIns="45720" rIns="91440" bIns="45720" rtlCol="0" anchor="t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800"/>
              </a:spcAft>
              <a:buFont typeface="Calibri" panose="020F0502020204030204" pitchFamily="34" charset="0"/>
              <a:buNone/>
            </a:pPr>
            <a:r>
              <a:rPr lang="en-US" sz="2400">
                <a:solidFill>
                  <a:schemeClr val="tx1"/>
                </a:solidFill>
              </a:rPr>
              <a:t>
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Rectangle: Diagonal Corners Rounded 6">
            <a:extLst>
              <a:ext uri="{FF2B5EF4-FFF2-40B4-BE49-F238E27FC236}">
                <a16:creationId xmlns:a16="http://schemas.microsoft.com/office/drawing/2014/main" id="{C6B97A26-FC00-53B6-A5AF-A53BA8537891}"/>
              </a:ext>
            </a:extLst>
          </p:cNvPr>
          <p:cNvSpPr/>
          <p:nvPr/>
        </p:nvSpPr>
        <p:spPr>
          <a:xfrm>
            <a:off x="1325973" y="1389900"/>
            <a:ext cx="9053564" cy="424064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L’amidon </a:t>
            </a:r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L’amylase pancréatique                         Maltose + L’amylase pancréatique</a:t>
            </a:r>
            <a:endParaRPr lang="fr-MA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Bulle narrative : rectangle 6">
            <a:extLst>
              <a:ext uri="{FF2B5EF4-FFF2-40B4-BE49-F238E27FC236}">
                <a16:creationId xmlns:a16="http://schemas.microsoft.com/office/drawing/2014/main" id="{B2F3A01F-2EE1-999F-EFB7-91CE36173422}"/>
              </a:ext>
            </a:extLst>
          </p:cNvPr>
          <p:cNvSpPr/>
          <p:nvPr/>
        </p:nvSpPr>
        <p:spPr>
          <a:xfrm>
            <a:off x="4812956" y="355950"/>
            <a:ext cx="2205413" cy="877489"/>
          </a:xfrm>
          <a:prstGeom prst="downArrowCallout">
            <a:avLst/>
          </a:prstGeom>
          <a:solidFill>
            <a:srgbClr val="FF000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latin typeface="Calibri" panose="020F0502020204030204" pitchFamily="34" charset="0"/>
                <a:cs typeface="Calibri" panose="020F0502020204030204" pitchFamily="34" charset="0"/>
              </a:rPr>
              <a:t>Les glucides</a:t>
            </a:r>
            <a:endParaRPr lang="fr-F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Diagonal Corners Rounded 9">
            <a:extLst>
              <a:ext uri="{FF2B5EF4-FFF2-40B4-BE49-F238E27FC236}">
                <a16:creationId xmlns:a16="http://schemas.microsoft.com/office/drawing/2014/main" id="{64C49776-125D-BA91-C858-CD5DC9B897A4}"/>
              </a:ext>
            </a:extLst>
          </p:cNvPr>
          <p:cNvSpPr/>
          <p:nvPr/>
        </p:nvSpPr>
        <p:spPr>
          <a:xfrm>
            <a:off x="1327649" y="2158656"/>
            <a:ext cx="9053564" cy="393181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Maltose </a:t>
            </a:r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Maltase                                Glucose + Maltase</a:t>
            </a:r>
            <a:endParaRPr lang="fr-MA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Image 15">
            <a:extLst>
              <a:ext uri="{FF2B5EF4-FFF2-40B4-BE49-F238E27FC236}">
                <a16:creationId xmlns:a16="http://schemas.microsoft.com/office/drawing/2014/main" id="{A0D2C983-E684-B714-4D21-EC10E4C063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92" t="12430" r="2097" b="58121"/>
          <a:stretch/>
        </p:blipFill>
        <p:spPr>
          <a:xfrm>
            <a:off x="1097280" y="2940890"/>
            <a:ext cx="9586883" cy="3147669"/>
          </a:xfrm>
          <a:prstGeom prst="rect">
            <a:avLst/>
          </a:prstGeom>
        </p:spPr>
      </p:pic>
      <p:sp>
        <p:nvSpPr>
          <p:cNvPr id="13" name="Flèche : droite 11">
            <a:extLst>
              <a:ext uri="{FF2B5EF4-FFF2-40B4-BE49-F238E27FC236}">
                <a16:creationId xmlns:a16="http://schemas.microsoft.com/office/drawing/2014/main" id="{A0B59A8B-1818-23E7-FD8F-F6B8A1EBCE1B}"/>
              </a:ext>
            </a:extLst>
          </p:cNvPr>
          <p:cNvSpPr/>
          <p:nvPr/>
        </p:nvSpPr>
        <p:spPr>
          <a:xfrm>
            <a:off x="5347398" y="1550988"/>
            <a:ext cx="1136530" cy="1382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 : droite 11">
            <a:extLst>
              <a:ext uri="{FF2B5EF4-FFF2-40B4-BE49-F238E27FC236}">
                <a16:creationId xmlns:a16="http://schemas.microsoft.com/office/drawing/2014/main" id="{AC87E177-CCB2-9A9E-88C3-ADA02E965643}"/>
              </a:ext>
            </a:extLst>
          </p:cNvPr>
          <p:cNvSpPr/>
          <p:nvPr/>
        </p:nvSpPr>
        <p:spPr>
          <a:xfrm>
            <a:off x="5347398" y="2301990"/>
            <a:ext cx="1136530" cy="1382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967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3" grpId="0" animBg="1"/>
      <p:bldP spid="1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1AACA4B5-6755-B954-FA13-02C828768FA0}"/>
              </a:ext>
            </a:extLst>
          </p:cNvPr>
          <p:cNvSpPr txBox="1">
            <a:spLocks/>
          </p:cNvSpPr>
          <p:nvPr/>
        </p:nvSpPr>
        <p:spPr>
          <a:xfrm>
            <a:off x="2020075" y="3390081"/>
            <a:ext cx="5221185" cy="2102108"/>
          </a:xfrm>
          <a:custGeom>
            <a:avLst/>
            <a:gdLst>
              <a:gd name="connsiteX0" fmla="*/ 0 w 11667281"/>
              <a:gd name="connsiteY0" fmla="*/ 0 h 5502614"/>
              <a:gd name="connsiteX1" fmla="*/ 816710 w 11667281"/>
              <a:gd name="connsiteY1" fmla="*/ 0 h 5502614"/>
              <a:gd name="connsiteX2" fmla="*/ 1166728 w 11667281"/>
              <a:gd name="connsiteY2" fmla="*/ 0 h 5502614"/>
              <a:gd name="connsiteX3" fmla="*/ 1983438 w 11667281"/>
              <a:gd name="connsiteY3" fmla="*/ 0 h 5502614"/>
              <a:gd name="connsiteX4" fmla="*/ 2683475 w 11667281"/>
              <a:gd name="connsiteY4" fmla="*/ 0 h 5502614"/>
              <a:gd name="connsiteX5" fmla="*/ 2916820 w 11667281"/>
              <a:gd name="connsiteY5" fmla="*/ 0 h 5502614"/>
              <a:gd name="connsiteX6" fmla="*/ 3733530 w 11667281"/>
              <a:gd name="connsiteY6" fmla="*/ 0 h 5502614"/>
              <a:gd name="connsiteX7" fmla="*/ 4200221 w 11667281"/>
              <a:gd name="connsiteY7" fmla="*/ 0 h 5502614"/>
              <a:gd name="connsiteX8" fmla="*/ 4900258 w 11667281"/>
              <a:gd name="connsiteY8" fmla="*/ 0 h 5502614"/>
              <a:gd name="connsiteX9" fmla="*/ 5483622 w 11667281"/>
              <a:gd name="connsiteY9" fmla="*/ 0 h 5502614"/>
              <a:gd name="connsiteX10" fmla="*/ 6300332 w 11667281"/>
              <a:gd name="connsiteY10" fmla="*/ 0 h 5502614"/>
              <a:gd name="connsiteX11" fmla="*/ 6767023 w 11667281"/>
              <a:gd name="connsiteY11" fmla="*/ 0 h 5502614"/>
              <a:gd name="connsiteX12" fmla="*/ 7233714 w 11667281"/>
              <a:gd name="connsiteY12" fmla="*/ 0 h 5502614"/>
              <a:gd name="connsiteX13" fmla="*/ 7583733 w 11667281"/>
              <a:gd name="connsiteY13" fmla="*/ 0 h 5502614"/>
              <a:gd name="connsiteX14" fmla="*/ 8283770 w 11667281"/>
              <a:gd name="connsiteY14" fmla="*/ 0 h 5502614"/>
              <a:gd name="connsiteX15" fmla="*/ 8750461 w 11667281"/>
              <a:gd name="connsiteY15" fmla="*/ 0 h 5502614"/>
              <a:gd name="connsiteX16" fmla="*/ 9567170 w 11667281"/>
              <a:gd name="connsiteY16" fmla="*/ 0 h 5502614"/>
              <a:gd name="connsiteX17" fmla="*/ 10033862 w 11667281"/>
              <a:gd name="connsiteY17" fmla="*/ 0 h 5502614"/>
              <a:gd name="connsiteX18" fmla="*/ 10733899 w 11667281"/>
              <a:gd name="connsiteY18" fmla="*/ 0 h 5502614"/>
              <a:gd name="connsiteX19" fmla="*/ 11083917 w 11667281"/>
              <a:gd name="connsiteY19" fmla="*/ 0 h 5502614"/>
              <a:gd name="connsiteX20" fmla="*/ 11667281 w 11667281"/>
              <a:gd name="connsiteY20" fmla="*/ 0 h 5502614"/>
              <a:gd name="connsiteX21" fmla="*/ 11667281 w 11667281"/>
              <a:gd name="connsiteY21" fmla="*/ 605288 h 5502614"/>
              <a:gd name="connsiteX22" fmla="*/ 11667281 w 11667281"/>
              <a:gd name="connsiteY22" fmla="*/ 1265601 h 5502614"/>
              <a:gd name="connsiteX23" fmla="*/ 11667281 w 11667281"/>
              <a:gd name="connsiteY23" fmla="*/ 1870889 h 5502614"/>
              <a:gd name="connsiteX24" fmla="*/ 11667281 w 11667281"/>
              <a:gd name="connsiteY24" fmla="*/ 2531202 h 5502614"/>
              <a:gd name="connsiteX25" fmla="*/ 11667281 w 11667281"/>
              <a:gd name="connsiteY25" fmla="*/ 3081464 h 5502614"/>
              <a:gd name="connsiteX26" fmla="*/ 11667281 w 11667281"/>
              <a:gd name="connsiteY26" fmla="*/ 3741778 h 5502614"/>
              <a:gd name="connsiteX27" fmla="*/ 11667281 w 11667281"/>
              <a:gd name="connsiteY27" fmla="*/ 4126961 h 5502614"/>
              <a:gd name="connsiteX28" fmla="*/ 11667281 w 11667281"/>
              <a:gd name="connsiteY28" fmla="*/ 4622196 h 5502614"/>
              <a:gd name="connsiteX29" fmla="*/ 11667281 w 11667281"/>
              <a:gd name="connsiteY29" fmla="*/ 5502614 h 5502614"/>
              <a:gd name="connsiteX30" fmla="*/ 10850571 w 11667281"/>
              <a:gd name="connsiteY30" fmla="*/ 5502614 h 5502614"/>
              <a:gd name="connsiteX31" fmla="*/ 10267207 w 11667281"/>
              <a:gd name="connsiteY31" fmla="*/ 5502614 h 5502614"/>
              <a:gd name="connsiteX32" fmla="*/ 10033862 w 11667281"/>
              <a:gd name="connsiteY32" fmla="*/ 5502614 h 5502614"/>
              <a:gd name="connsiteX33" fmla="*/ 9567170 w 11667281"/>
              <a:gd name="connsiteY33" fmla="*/ 5502614 h 5502614"/>
              <a:gd name="connsiteX34" fmla="*/ 8750461 w 11667281"/>
              <a:gd name="connsiteY34" fmla="*/ 5502614 h 5502614"/>
              <a:gd name="connsiteX35" fmla="*/ 8400442 w 11667281"/>
              <a:gd name="connsiteY35" fmla="*/ 5502614 h 5502614"/>
              <a:gd name="connsiteX36" fmla="*/ 7700405 w 11667281"/>
              <a:gd name="connsiteY36" fmla="*/ 5502614 h 5502614"/>
              <a:gd name="connsiteX37" fmla="*/ 7350387 w 11667281"/>
              <a:gd name="connsiteY37" fmla="*/ 5502614 h 5502614"/>
              <a:gd name="connsiteX38" fmla="*/ 6883696 w 11667281"/>
              <a:gd name="connsiteY38" fmla="*/ 5502614 h 5502614"/>
              <a:gd name="connsiteX39" fmla="*/ 6533677 w 11667281"/>
              <a:gd name="connsiteY39" fmla="*/ 5502614 h 5502614"/>
              <a:gd name="connsiteX40" fmla="*/ 5833640 w 11667281"/>
              <a:gd name="connsiteY40" fmla="*/ 5502614 h 5502614"/>
              <a:gd name="connsiteX41" fmla="*/ 5600295 w 11667281"/>
              <a:gd name="connsiteY41" fmla="*/ 5502614 h 5502614"/>
              <a:gd name="connsiteX42" fmla="*/ 5133604 w 11667281"/>
              <a:gd name="connsiteY42" fmla="*/ 5502614 h 5502614"/>
              <a:gd name="connsiteX43" fmla="*/ 4550240 w 11667281"/>
              <a:gd name="connsiteY43" fmla="*/ 5502614 h 5502614"/>
              <a:gd name="connsiteX44" fmla="*/ 4083548 w 11667281"/>
              <a:gd name="connsiteY44" fmla="*/ 5502614 h 5502614"/>
              <a:gd name="connsiteX45" fmla="*/ 3383511 w 11667281"/>
              <a:gd name="connsiteY45" fmla="*/ 5502614 h 5502614"/>
              <a:gd name="connsiteX46" fmla="*/ 2566802 w 11667281"/>
              <a:gd name="connsiteY46" fmla="*/ 5502614 h 5502614"/>
              <a:gd name="connsiteX47" fmla="*/ 2100111 w 11667281"/>
              <a:gd name="connsiteY47" fmla="*/ 5502614 h 5502614"/>
              <a:gd name="connsiteX48" fmla="*/ 1866765 w 11667281"/>
              <a:gd name="connsiteY48" fmla="*/ 5502614 h 5502614"/>
              <a:gd name="connsiteX49" fmla="*/ 1400074 w 11667281"/>
              <a:gd name="connsiteY49" fmla="*/ 5502614 h 5502614"/>
              <a:gd name="connsiteX50" fmla="*/ 1050055 w 11667281"/>
              <a:gd name="connsiteY50" fmla="*/ 5502614 h 5502614"/>
              <a:gd name="connsiteX51" fmla="*/ 700037 w 11667281"/>
              <a:gd name="connsiteY51" fmla="*/ 5502614 h 5502614"/>
              <a:gd name="connsiteX52" fmla="*/ 0 w 11667281"/>
              <a:gd name="connsiteY52" fmla="*/ 5502614 h 5502614"/>
              <a:gd name="connsiteX53" fmla="*/ 0 w 11667281"/>
              <a:gd name="connsiteY53" fmla="*/ 5062405 h 5502614"/>
              <a:gd name="connsiteX54" fmla="*/ 0 w 11667281"/>
              <a:gd name="connsiteY54" fmla="*/ 4402091 h 5502614"/>
              <a:gd name="connsiteX55" fmla="*/ 0 w 11667281"/>
              <a:gd name="connsiteY55" fmla="*/ 3851830 h 5502614"/>
              <a:gd name="connsiteX56" fmla="*/ 0 w 11667281"/>
              <a:gd name="connsiteY56" fmla="*/ 3411621 h 5502614"/>
              <a:gd name="connsiteX57" fmla="*/ 0 w 11667281"/>
              <a:gd name="connsiteY57" fmla="*/ 2861359 h 5502614"/>
              <a:gd name="connsiteX58" fmla="*/ 0 w 11667281"/>
              <a:gd name="connsiteY58" fmla="*/ 2421150 h 5502614"/>
              <a:gd name="connsiteX59" fmla="*/ 0 w 11667281"/>
              <a:gd name="connsiteY59" fmla="*/ 1760836 h 5502614"/>
              <a:gd name="connsiteX60" fmla="*/ 0 w 11667281"/>
              <a:gd name="connsiteY60" fmla="*/ 1375654 h 5502614"/>
              <a:gd name="connsiteX61" fmla="*/ 0 w 11667281"/>
              <a:gd name="connsiteY61" fmla="*/ 715340 h 5502614"/>
              <a:gd name="connsiteX62" fmla="*/ 0 w 11667281"/>
              <a:gd name="connsiteY62" fmla="*/ 0 h 5502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1667281" h="5502614" fill="none" extrusionOk="0">
                <a:moveTo>
                  <a:pt x="0" y="0"/>
                </a:moveTo>
                <a:cubicBezTo>
                  <a:pt x="200241" y="-46498"/>
                  <a:pt x="559647" y="92024"/>
                  <a:pt x="816710" y="0"/>
                </a:cubicBezTo>
                <a:cubicBezTo>
                  <a:pt x="1073773" y="-92024"/>
                  <a:pt x="1003996" y="16579"/>
                  <a:pt x="1166728" y="0"/>
                </a:cubicBezTo>
                <a:cubicBezTo>
                  <a:pt x="1329460" y="-16579"/>
                  <a:pt x="1653098" y="61592"/>
                  <a:pt x="1983438" y="0"/>
                </a:cubicBezTo>
                <a:cubicBezTo>
                  <a:pt x="2313778" y="-61592"/>
                  <a:pt x="2500533" y="69395"/>
                  <a:pt x="2683475" y="0"/>
                </a:cubicBezTo>
                <a:cubicBezTo>
                  <a:pt x="2866417" y="-69395"/>
                  <a:pt x="2833557" y="23118"/>
                  <a:pt x="2916820" y="0"/>
                </a:cubicBezTo>
                <a:cubicBezTo>
                  <a:pt x="3000083" y="-23118"/>
                  <a:pt x="3370018" y="93165"/>
                  <a:pt x="3733530" y="0"/>
                </a:cubicBezTo>
                <a:cubicBezTo>
                  <a:pt x="4097042" y="-93165"/>
                  <a:pt x="4077774" y="15937"/>
                  <a:pt x="4200221" y="0"/>
                </a:cubicBezTo>
                <a:cubicBezTo>
                  <a:pt x="4322668" y="-15937"/>
                  <a:pt x="4747612" y="32591"/>
                  <a:pt x="4900258" y="0"/>
                </a:cubicBezTo>
                <a:cubicBezTo>
                  <a:pt x="5052904" y="-32591"/>
                  <a:pt x="5213075" y="39389"/>
                  <a:pt x="5483622" y="0"/>
                </a:cubicBezTo>
                <a:cubicBezTo>
                  <a:pt x="5754169" y="-39389"/>
                  <a:pt x="5971503" y="56407"/>
                  <a:pt x="6300332" y="0"/>
                </a:cubicBezTo>
                <a:cubicBezTo>
                  <a:pt x="6629161" y="-56407"/>
                  <a:pt x="6565575" y="12088"/>
                  <a:pt x="6767023" y="0"/>
                </a:cubicBezTo>
                <a:cubicBezTo>
                  <a:pt x="6968471" y="-12088"/>
                  <a:pt x="7091768" y="29522"/>
                  <a:pt x="7233714" y="0"/>
                </a:cubicBezTo>
                <a:cubicBezTo>
                  <a:pt x="7375660" y="-29522"/>
                  <a:pt x="7503700" y="4670"/>
                  <a:pt x="7583733" y="0"/>
                </a:cubicBezTo>
                <a:cubicBezTo>
                  <a:pt x="7663766" y="-4670"/>
                  <a:pt x="8046686" y="13329"/>
                  <a:pt x="8283770" y="0"/>
                </a:cubicBezTo>
                <a:cubicBezTo>
                  <a:pt x="8520854" y="-13329"/>
                  <a:pt x="8530095" y="40784"/>
                  <a:pt x="8750461" y="0"/>
                </a:cubicBezTo>
                <a:cubicBezTo>
                  <a:pt x="8970827" y="-40784"/>
                  <a:pt x="9217610" y="30058"/>
                  <a:pt x="9567170" y="0"/>
                </a:cubicBezTo>
                <a:cubicBezTo>
                  <a:pt x="9916730" y="-30058"/>
                  <a:pt x="9801688" y="41304"/>
                  <a:pt x="10033862" y="0"/>
                </a:cubicBezTo>
                <a:cubicBezTo>
                  <a:pt x="10266036" y="-41304"/>
                  <a:pt x="10443174" y="38585"/>
                  <a:pt x="10733899" y="0"/>
                </a:cubicBezTo>
                <a:cubicBezTo>
                  <a:pt x="11024624" y="-38585"/>
                  <a:pt x="10993146" y="31421"/>
                  <a:pt x="11083917" y="0"/>
                </a:cubicBezTo>
                <a:cubicBezTo>
                  <a:pt x="11174688" y="-31421"/>
                  <a:pt x="11453883" y="324"/>
                  <a:pt x="11667281" y="0"/>
                </a:cubicBezTo>
                <a:cubicBezTo>
                  <a:pt x="11667792" y="148721"/>
                  <a:pt x="11646820" y="448720"/>
                  <a:pt x="11667281" y="605288"/>
                </a:cubicBezTo>
                <a:cubicBezTo>
                  <a:pt x="11687742" y="761856"/>
                  <a:pt x="11621481" y="1107684"/>
                  <a:pt x="11667281" y="1265601"/>
                </a:cubicBezTo>
                <a:cubicBezTo>
                  <a:pt x="11713081" y="1423518"/>
                  <a:pt x="11635191" y="1578972"/>
                  <a:pt x="11667281" y="1870889"/>
                </a:cubicBezTo>
                <a:cubicBezTo>
                  <a:pt x="11699371" y="2162806"/>
                  <a:pt x="11601600" y="2375730"/>
                  <a:pt x="11667281" y="2531202"/>
                </a:cubicBezTo>
                <a:cubicBezTo>
                  <a:pt x="11732962" y="2686674"/>
                  <a:pt x="11604101" y="2812887"/>
                  <a:pt x="11667281" y="3081464"/>
                </a:cubicBezTo>
                <a:cubicBezTo>
                  <a:pt x="11730461" y="3350041"/>
                  <a:pt x="11638202" y="3584560"/>
                  <a:pt x="11667281" y="3741778"/>
                </a:cubicBezTo>
                <a:cubicBezTo>
                  <a:pt x="11696360" y="3898996"/>
                  <a:pt x="11624381" y="4047140"/>
                  <a:pt x="11667281" y="4126961"/>
                </a:cubicBezTo>
                <a:cubicBezTo>
                  <a:pt x="11710181" y="4206782"/>
                  <a:pt x="11666962" y="4447218"/>
                  <a:pt x="11667281" y="4622196"/>
                </a:cubicBezTo>
                <a:cubicBezTo>
                  <a:pt x="11667600" y="4797174"/>
                  <a:pt x="11638765" y="5069889"/>
                  <a:pt x="11667281" y="5502614"/>
                </a:cubicBezTo>
                <a:cubicBezTo>
                  <a:pt x="11441838" y="5535896"/>
                  <a:pt x="11136204" y="5488796"/>
                  <a:pt x="10850571" y="5502614"/>
                </a:cubicBezTo>
                <a:cubicBezTo>
                  <a:pt x="10564938" y="5516432"/>
                  <a:pt x="10448812" y="5482836"/>
                  <a:pt x="10267207" y="5502614"/>
                </a:cubicBezTo>
                <a:cubicBezTo>
                  <a:pt x="10085602" y="5522392"/>
                  <a:pt x="10115220" y="5489100"/>
                  <a:pt x="10033862" y="5502614"/>
                </a:cubicBezTo>
                <a:cubicBezTo>
                  <a:pt x="9952505" y="5516128"/>
                  <a:pt x="9797476" y="5487630"/>
                  <a:pt x="9567170" y="5502614"/>
                </a:cubicBezTo>
                <a:cubicBezTo>
                  <a:pt x="9336864" y="5517598"/>
                  <a:pt x="9148131" y="5453795"/>
                  <a:pt x="8750461" y="5502614"/>
                </a:cubicBezTo>
                <a:cubicBezTo>
                  <a:pt x="8352791" y="5551433"/>
                  <a:pt x="8494925" y="5482032"/>
                  <a:pt x="8400442" y="5502614"/>
                </a:cubicBezTo>
                <a:cubicBezTo>
                  <a:pt x="8305959" y="5523196"/>
                  <a:pt x="7971672" y="5476288"/>
                  <a:pt x="7700405" y="5502614"/>
                </a:cubicBezTo>
                <a:cubicBezTo>
                  <a:pt x="7429138" y="5528940"/>
                  <a:pt x="7446158" y="5479993"/>
                  <a:pt x="7350387" y="5502614"/>
                </a:cubicBezTo>
                <a:cubicBezTo>
                  <a:pt x="7254616" y="5525235"/>
                  <a:pt x="7049622" y="5483207"/>
                  <a:pt x="6883696" y="5502614"/>
                </a:cubicBezTo>
                <a:cubicBezTo>
                  <a:pt x="6717770" y="5522021"/>
                  <a:pt x="6649676" y="5473389"/>
                  <a:pt x="6533677" y="5502614"/>
                </a:cubicBezTo>
                <a:cubicBezTo>
                  <a:pt x="6417678" y="5531839"/>
                  <a:pt x="5984010" y="5500473"/>
                  <a:pt x="5833640" y="5502614"/>
                </a:cubicBezTo>
                <a:cubicBezTo>
                  <a:pt x="5683270" y="5504755"/>
                  <a:pt x="5649821" y="5476032"/>
                  <a:pt x="5600295" y="5502614"/>
                </a:cubicBezTo>
                <a:cubicBezTo>
                  <a:pt x="5550769" y="5529196"/>
                  <a:pt x="5277360" y="5499985"/>
                  <a:pt x="5133604" y="5502614"/>
                </a:cubicBezTo>
                <a:cubicBezTo>
                  <a:pt x="4989848" y="5505243"/>
                  <a:pt x="4671152" y="5501943"/>
                  <a:pt x="4550240" y="5502614"/>
                </a:cubicBezTo>
                <a:cubicBezTo>
                  <a:pt x="4429328" y="5503285"/>
                  <a:pt x="4202216" y="5493755"/>
                  <a:pt x="4083548" y="5502614"/>
                </a:cubicBezTo>
                <a:cubicBezTo>
                  <a:pt x="3964880" y="5511473"/>
                  <a:pt x="3674199" y="5424975"/>
                  <a:pt x="3383511" y="5502614"/>
                </a:cubicBezTo>
                <a:cubicBezTo>
                  <a:pt x="3092823" y="5580253"/>
                  <a:pt x="2894992" y="5416153"/>
                  <a:pt x="2566802" y="5502614"/>
                </a:cubicBezTo>
                <a:cubicBezTo>
                  <a:pt x="2238612" y="5589075"/>
                  <a:pt x="2226512" y="5488978"/>
                  <a:pt x="2100111" y="5502614"/>
                </a:cubicBezTo>
                <a:cubicBezTo>
                  <a:pt x="1973710" y="5516250"/>
                  <a:pt x="1918027" y="5481570"/>
                  <a:pt x="1866765" y="5502614"/>
                </a:cubicBezTo>
                <a:cubicBezTo>
                  <a:pt x="1815503" y="5523658"/>
                  <a:pt x="1516205" y="5485415"/>
                  <a:pt x="1400074" y="5502614"/>
                </a:cubicBezTo>
                <a:cubicBezTo>
                  <a:pt x="1283943" y="5519813"/>
                  <a:pt x="1204331" y="5475495"/>
                  <a:pt x="1050055" y="5502614"/>
                </a:cubicBezTo>
                <a:cubicBezTo>
                  <a:pt x="895779" y="5529733"/>
                  <a:pt x="800990" y="5494606"/>
                  <a:pt x="700037" y="5502614"/>
                </a:cubicBezTo>
                <a:cubicBezTo>
                  <a:pt x="599084" y="5510622"/>
                  <a:pt x="270315" y="5447297"/>
                  <a:pt x="0" y="5502614"/>
                </a:cubicBezTo>
                <a:cubicBezTo>
                  <a:pt x="-23504" y="5405946"/>
                  <a:pt x="24340" y="5223706"/>
                  <a:pt x="0" y="5062405"/>
                </a:cubicBezTo>
                <a:cubicBezTo>
                  <a:pt x="-24340" y="4901104"/>
                  <a:pt x="35926" y="4650374"/>
                  <a:pt x="0" y="4402091"/>
                </a:cubicBezTo>
                <a:cubicBezTo>
                  <a:pt x="-35926" y="4153808"/>
                  <a:pt x="23611" y="4061048"/>
                  <a:pt x="0" y="3851830"/>
                </a:cubicBezTo>
                <a:cubicBezTo>
                  <a:pt x="-23611" y="3642612"/>
                  <a:pt x="12250" y="3526584"/>
                  <a:pt x="0" y="3411621"/>
                </a:cubicBezTo>
                <a:cubicBezTo>
                  <a:pt x="-12250" y="3296658"/>
                  <a:pt x="16509" y="3009656"/>
                  <a:pt x="0" y="2861359"/>
                </a:cubicBezTo>
                <a:cubicBezTo>
                  <a:pt x="-16509" y="2713062"/>
                  <a:pt x="32188" y="2629441"/>
                  <a:pt x="0" y="2421150"/>
                </a:cubicBezTo>
                <a:cubicBezTo>
                  <a:pt x="-32188" y="2212859"/>
                  <a:pt x="73444" y="2019150"/>
                  <a:pt x="0" y="1760836"/>
                </a:cubicBezTo>
                <a:cubicBezTo>
                  <a:pt x="-73444" y="1502522"/>
                  <a:pt x="36477" y="1492616"/>
                  <a:pt x="0" y="1375654"/>
                </a:cubicBezTo>
                <a:cubicBezTo>
                  <a:pt x="-36477" y="1258692"/>
                  <a:pt x="72946" y="973519"/>
                  <a:pt x="0" y="715340"/>
                </a:cubicBezTo>
                <a:cubicBezTo>
                  <a:pt x="-72946" y="457161"/>
                  <a:pt x="32542" y="340144"/>
                  <a:pt x="0" y="0"/>
                </a:cubicBezTo>
                <a:close/>
              </a:path>
              <a:path w="11667281" h="5502614" stroke="0" extrusionOk="0">
                <a:moveTo>
                  <a:pt x="0" y="0"/>
                </a:moveTo>
                <a:cubicBezTo>
                  <a:pt x="323840" y="-49575"/>
                  <a:pt x="475387" y="9860"/>
                  <a:pt x="816710" y="0"/>
                </a:cubicBezTo>
                <a:cubicBezTo>
                  <a:pt x="1158033" y="-9860"/>
                  <a:pt x="1136719" y="15004"/>
                  <a:pt x="1283401" y="0"/>
                </a:cubicBezTo>
                <a:cubicBezTo>
                  <a:pt x="1430083" y="-15004"/>
                  <a:pt x="1514302" y="25553"/>
                  <a:pt x="1633419" y="0"/>
                </a:cubicBezTo>
                <a:cubicBezTo>
                  <a:pt x="1752536" y="-25553"/>
                  <a:pt x="1967259" y="33782"/>
                  <a:pt x="2100111" y="0"/>
                </a:cubicBezTo>
                <a:cubicBezTo>
                  <a:pt x="2232963" y="-33782"/>
                  <a:pt x="2305423" y="39657"/>
                  <a:pt x="2450129" y="0"/>
                </a:cubicBezTo>
                <a:cubicBezTo>
                  <a:pt x="2594835" y="-39657"/>
                  <a:pt x="2719841" y="34310"/>
                  <a:pt x="2800147" y="0"/>
                </a:cubicBezTo>
                <a:cubicBezTo>
                  <a:pt x="2880453" y="-34310"/>
                  <a:pt x="2958374" y="16473"/>
                  <a:pt x="3033493" y="0"/>
                </a:cubicBezTo>
                <a:cubicBezTo>
                  <a:pt x="3108612" y="-16473"/>
                  <a:pt x="3194175" y="21962"/>
                  <a:pt x="3266839" y="0"/>
                </a:cubicBezTo>
                <a:cubicBezTo>
                  <a:pt x="3339503" y="-21962"/>
                  <a:pt x="3604556" y="41930"/>
                  <a:pt x="3850203" y="0"/>
                </a:cubicBezTo>
                <a:cubicBezTo>
                  <a:pt x="4095850" y="-41930"/>
                  <a:pt x="4200517" y="77713"/>
                  <a:pt x="4550240" y="0"/>
                </a:cubicBezTo>
                <a:cubicBezTo>
                  <a:pt x="4899963" y="-77713"/>
                  <a:pt x="4808226" y="40787"/>
                  <a:pt x="4900258" y="0"/>
                </a:cubicBezTo>
                <a:cubicBezTo>
                  <a:pt x="4992290" y="-40787"/>
                  <a:pt x="5299755" y="29931"/>
                  <a:pt x="5483622" y="0"/>
                </a:cubicBezTo>
                <a:cubicBezTo>
                  <a:pt x="5667489" y="-29931"/>
                  <a:pt x="5774040" y="35375"/>
                  <a:pt x="5950313" y="0"/>
                </a:cubicBezTo>
                <a:cubicBezTo>
                  <a:pt x="6126586" y="-35375"/>
                  <a:pt x="6289741" y="46909"/>
                  <a:pt x="6417005" y="0"/>
                </a:cubicBezTo>
                <a:cubicBezTo>
                  <a:pt x="6544269" y="-46909"/>
                  <a:pt x="6815985" y="43196"/>
                  <a:pt x="7117041" y="0"/>
                </a:cubicBezTo>
                <a:cubicBezTo>
                  <a:pt x="7418097" y="-43196"/>
                  <a:pt x="7671010" y="61766"/>
                  <a:pt x="7817078" y="0"/>
                </a:cubicBezTo>
                <a:cubicBezTo>
                  <a:pt x="7963146" y="-61766"/>
                  <a:pt x="8066709" y="31606"/>
                  <a:pt x="8283770" y="0"/>
                </a:cubicBezTo>
                <a:cubicBezTo>
                  <a:pt x="8500831" y="-31606"/>
                  <a:pt x="8829651" y="44477"/>
                  <a:pt x="9100479" y="0"/>
                </a:cubicBezTo>
                <a:cubicBezTo>
                  <a:pt x="9371307" y="-44477"/>
                  <a:pt x="9613088" y="38236"/>
                  <a:pt x="9800516" y="0"/>
                </a:cubicBezTo>
                <a:cubicBezTo>
                  <a:pt x="9987944" y="-38236"/>
                  <a:pt x="9947059" y="11435"/>
                  <a:pt x="10033862" y="0"/>
                </a:cubicBezTo>
                <a:cubicBezTo>
                  <a:pt x="10120665" y="-11435"/>
                  <a:pt x="10408760" y="65691"/>
                  <a:pt x="10617226" y="0"/>
                </a:cubicBezTo>
                <a:cubicBezTo>
                  <a:pt x="10825692" y="-65691"/>
                  <a:pt x="11360551" y="37590"/>
                  <a:pt x="11667281" y="0"/>
                </a:cubicBezTo>
                <a:cubicBezTo>
                  <a:pt x="11690631" y="213273"/>
                  <a:pt x="11644579" y="345598"/>
                  <a:pt x="11667281" y="440209"/>
                </a:cubicBezTo>
                <a:cubicBezTo>
                  <a:pt x="11689983" y="534820"/>
                  <a:pt x="11648059" y="757089"/>
                  <a:pt x="11667281" y="935444"/>
                </a:cubicBezTo>
                <a:cubicBezTo>
                  <a:pt x="11686503" y="1113800"/>
                  <a:pt x="11609482" y="1233419"/>
                  <a:pt x="11667281" y="1485706"/>
                </a:cubicBezTo>
                <a:cubicBezTo>
                  <a:pt x="11725080" y="1737993"/>
                  <a:pt x="11627132" y="1780725"/>
                  <a:pt x="11667281" y="2035967"/>
                </a:cubicBezTo>
                <a:cubicBezTo>
                  <a:pt x="11707430" y="2291209"/>
                  <a:pt x="11640406" y="2443534"/>
                  <a:pt x="11667281" y="2696281"/>
                </a:cubicBezTo>
                <a:cubicBezTo>
                  <a:pt x="11694156" y="2949028"/>
                  <a:pt x="11621566" y="2962199"/>
                  <a:pt x="11667281" y="3136490"/>
                </a:cubicBezTo>
                <a:cubicBezTo>
                  <a:pt x="11712996" y="3310781"/>
                  <a:pt x="11610314" y="3483998"/>
                  <a:pt x="11667281" y="3686751"/>
                </a:cubicBezTo>
                <a:cubicBezTo>
                  <a:pt x="11724248" y="3889504"/>
                  <a:pt x="11614880" y="3980256"/>
                  <a:pt x="11667281" y="4237013"/>
                </a:cubicBezTo>
                <a:cubicBezTo>
                  <a:pt x="11719682" y="4493770"/>
                  <a:pt x="11610741" y="4535823"/>
                  <a:pt x="11667281" y="4787274"/>
                </a:cubicBezTo>
                <a:cubicBezTo>
                  <a:pt x="11723821" y="5038725"/>
                  <a:pt x="11656208" y="5250148"/>
                  <a:pt x="11667281" y="5502614"/>
                </a:cubicBezTo>
                <a:cubicBezTo>
                  <a:pt x="11597276" y="5530174"/>
                  <a:pt x="11525045" y="5499477"/>
                  <a:pt x="11433935" y="5502614"/>
                </a:cubicBezTo>
                <a:cubicBezTo>
                  <a:pt x="11342825" y="5505751"/>
                  <a:pt x="11210313" y="5468218"/>
                  <a:pt x="11083917" y="5502614"/>
                </a:cubicBezTo>
                <a:cubicBezTo>
                  <a:pt x="10957521" y="5537010"/>
                  <a:pt x="10617196" y="5494762"/>
                  <a:pt x="10267207" y="5502614"/>
                </a:cubicBezTo>
                <a:cubicBezTo>
                  <a:pt x="9917218" y="5510466"/>
                  <a:pt x="9810810" y="5492694"/>
                  <a:pt x="9683843" y="5502614"/>
                </a:cubicBezTo>
                <a:cubicBezTo>
                  <a:pt x="9556876" y="5512534"/>
                  <a:pt x="9280956" y="5437095"/>
                  <a:pt x="8983806" y="5502614"/>
                </a:cubicBezTo>
                <a:cubicBezTo>
                  <a:pt x="8686656" y="5568133"/>
                  <a:pt x="8560992" y="5478870"/>
                  <a:pt x="8283770" y="5502614"/>
                </a:cubicBezTo>
                <a:cubicBezTo>
                  <a:pt x="8006548" y="5526358"/>
                  <a:pt x="8153565" y="5493971"/>
                  <a:pt x="8050424" y="5502614"/>
                </a:cubicBezTo>
                <a:cubicBezTo>
                  <a:pt x="7947283" y="5511257"/>
                  <a:pt x="7427332" y="5419784"/>
                  <a:pt x="7233714" y="5502614"/>
                </a:cubicBezTo>
                <a:cubicBezTo>
                  <a:pt x="7040096" y="5585444"/>
                  <a:pt x="6870987" y="5447121"/>
                  <a:pt x="6767023" y="5502614"/>
                </a:cubicBezTo>
                <a:cubicBezTo>
                  <a:pt x="6663059" y="5558107"/>
                  <a:pt x="6599444" y="5493759"/>
                  <a:pt x="6533677" y="5502614"/>
                </a:cubicBezTo>
                <a:cubicBezTo>
                  <a:pt x="6467910" y="5511469"/>
                  <a:pt x="6358569" y="5462355"/>
                  <a:pt x="6183659" y="5502614"/>
                </a:cubicBezTo>
                <a:cubicBezTo>
                  <a:pt x="6008749" y="5542873"/>
                  <a:pt x="5879175" y="5457756"/>
                  <a:pt x="5716968" y="5502614"/>
                </a:cubicBezTo>
                <a:cubicBezTo>
                  <a:pt x="5554761" y="5547472"/>
                  <a:pt x="5226485" y="5464994"/>
                  <a:pt x="5016931" y="5502614"/>
                </a:cubicBezTo>
                <a:cubicBezTo>
                  <a:pt x="4807377" y="5540234"/>
                  <a:pt x="4677288" y="5486210"/>
                  <a:pt x="4550240" y="5502614"/>
                </a:cubicBezTo>
                <a:cubicBezTo>
                  <a:pt x="4423192" y="5519018"/>
                  <a:pt x="4325416" y="5487449"/>
                  <a:pt x="4200221" y="5502614"/>
                </a:cubicBezTo>
                <a:cubicBezTo>
                  <a:pt x="4075026" y="5517779"/>
                  <a:pt x="3556584" y="5411301"/>
                  <a:pt x="3383511" y="5502614"/>
                </a:cubicBezTo>
                <a:cubicBezTo>
                  <a:pt x="3210438" y="5593927"/>
                  <a:pt x="3127518" y="5460942"/>
                  <a:pt x="2916820" y="5502614"/>
                </a:cubicBezTo>
                <a:cubicBezTo>
                  <a:pt x="2706122" y="5544286"/>
                  <a:pt x="2526680" y="5479081"/>
                  <a:pt x="2333456" y="5502614"/>
                </a:cubicBezTo>
                <a:cubicBezTo>
                  <a:pt x="2140232" y="5526147"/>
                  <a:pt x="2047618" y="5487953"/>
                  <a:pt x="1866765" y="5502614"/>
                </a:cubicBezTo>
                <a:cubicBezTo>
                  <a:pt x="1685912" y="5517275"/>
                  <a:pt x="1597635" y="5447639"/>
                  <a:pt x="1400074" y="5502614"/>
                </a:cubicBezTo>
                <a:cubicBezTo>
                  <a:pt x="1202513" y="5557589"/>
                  <a:pt x="1205360" y="5495868"/>
                  <a:pt x="1050055" y="5502614"/>
                </a:cubicBezTo>
                <a:cubicBezTo>
                  <a:pt x="894750" y="5509360"/>
                  <a:pt x="879769" y="5498380"/>
                  <a:pt x="816710" y="5502614"/>
                </a:cubicBezTo>
                <a:cubicBezTo>
                  <a:pt x="753652" y="5506848"/>
                  <a:pt x="387062" y="5420756"/>
                  <a:pt x="0" y="5502614"/>
                </a:cubicBezTo>
                <a:cubicBezTo>
                  <a:pt x="-32749" y="5330788"/>
                  <a:pt x="23813" y="5177867"/>
                  <a:pt x="0" y="5062405"/>
                </a:cubicBezTo>
                <a:cubicBezTo>
                  <a:pt x="-23813" y="4946943"/>
                  <a:pt x="18083" y="4689609"/>
                  <a:pt x="0" y="4567170"/>
                </a:cubicBezTo>
                <a:cubicBezTo>
                  <a:pt x="-18083" y="4444731"/>
                  <a:pt x="65509" y="4195246"/>
                  <a:pt x="0" y="4016908"/>
                </a:cubicBezTo>
                <a:cubicBezTo>
                  <a:pt x="-65509" y="3838570"/>
                  <a:pt x="48692" y="3762284"/>
                  <a:pt x="0" y="3521673"/>
                </a:cubicBezTo>
                <a:cubicBezTo>
                  <a:pt x="-48692" y="3281062"/>
                  <a:pt x="66146" y="3046850"/>
                  <a:pt x="0" y="2861359"/>
                </a:cubicBezTo>
                <a:cubicBezTo>
                  <a:pt x="-66146" y="2675868"/>
                  <a:pt x="24430" y="2431935"/>
                  <a:pt x="0" y="2311098"/>
                </a:cubicBezTo>
                <a:cubicBezTo>
                  <a:pt x="-24430" y="2190261"/>
                  <a:pt x="21242" y="2020274"/>
                  <a:pt x="0" y="1760836"/>
                </a:cubicBezTo>
                <a:cubicBezTo>
                  <a:pt x="-21242" y="1501398"/>
                  <a:pt x="20966" y="1409849"/>
                  <a:pt x="0" y="1155549"/>
                </a:cubicBezTo>
                <a:cubicBezTo>
                  <a:pt x="-20966" y="901249"/>
                  <a:pt x="49904" y="769418"/>
                  <a:pt x="0" y="605288"/>
                </a:cubicBezTo>
                <a:cubicBezTo>
                  <a:pt x="-49904" y="441158"/>
                  <a:pt x="38807" y="239455"/>
                  <a:pt x="0" y="0"/>
                </a:cubicBezTo>
                <a:close/>
              </a:path>
            </a:pathLst>
          </a:custGeom>
        </p:spPr>
        <p:txBody>
          <a:bodyPr vert="horz" lIns="91440" tIns="45720" rIns="91440" bIns="45720" rtlCol="0" anchor="t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800"/>
              </a:spcAft>
              <a:buFont typeface="Calibri" panose="020F0502020204030204" pitchFamily="34" charset="0"/>
              <a:buNone/>
            </a:pPr>
            <a:r>
              <a:rPr lang="en-US" sz="2400">
                <a:solidFill>
                  <a:schemeClr val="tx1"/>
                </a:solidFill>
              </a:rPr>
              <a:t>
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Rectangle: Diagonal Corners Rounded 6">
            <a:extLst>
              <a:ext uri="{FF2B5EF4-FFF2-40B4-BE49-F238E27FC236}">
                <a16:creationId xmlns:a16="http://schemas.microsoft.com/office/drawing/2014/main" id="{C6B97A26-FC00-53B6-A5AF-A53BA8537891}"/>
              </a:ext>
            </a:extLst>
          </p:cNvPr>
          <p:cNvSpPr/>
          <p:nvPr/>
        </p:nvSpPr>
        <p:spPr>
          <a:xfrm>
            <a:off x="1325973" y="1389900"/>
            <a:ext cx="9053564" cy="424064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protéine + protéase                                polypeptide + protéase</a:t>
            </a:r>
          </a:p>
        </p:txBody>
      </p:sp>
      <p:sp>
        <p:nvSpPr>
          <p:cNvPr id="8" name="Bulle narrative : rectangle 6">
            <a:extLst>
              <a:ext uri="{FF2B5EF4-FFF2-40B4-BE49-F238E27FC236}">
                <a16:creationId xmlns:a16="http://schemas.microsoft.com/office/drawing/2014/main" id="{B2F3A01F-2EE1-999F-EFB7-91CE36173422}"/>
              </a:ext>
            </a:extLst>
          </p:cNvPr>
          <p:cNvSpPr/>
          <p:nvPr/>
        </p:nvSpPr>
        <p:spPr>
          <a:xfrm>
            <a:off x="4750048" y="325977"/>
            <a:ext cx="2205413" cy="925378"/>
          </a:xfrm>
          <a:prstGeom prst="downArrowCallout">
            <a:avLst>
              <a:gd name="adj1" fmla="val 14900"/>
              <a:gd name="adj2" fmla="val 18266"/>
              <a:gd name="adj3" fmla="val 25000"/>
              <a:gd name="adj4" fmla="val 64977"/>
            </a:avLst>
          </a:prstGeom>
          <a:solidFill>
            <a:srgbClr val="00B05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latin typeface="Calibri" panose="020F0502020204030204" pitchFamily="34" charset="0"/>
                <a:cs typeface="Calibri" panose="020F0502020204030204" pitchFamily="34" charset="0"/>
              </a:rPr>
              <a:t>Les protides</a:t>
            </a:r>
          </a:p>
        </p:txBody>
      </p:sp>
      <p:sp>
        <p:nvSpPr>
          <p:cNvPr id="10" name="Rectangle: Diagonal Corners Rounded 9">
            <a:extLst>
              <a:ext uri="{FF2B5EF4-FFF2-40B4-BE49-F238E27FC236}">
                <a16:creationId xmlns:a16="http://schemas.microsoft.com/office/drawing/2014/main" id="{64C49776-125D-BA91-C858-CD5DC9B897A4}"/>
              </a:ext>
            </a:extLst>
          </p:cNvPr>
          <p:cNvSpPr/>
          <p:nvPr/>
        </p:nvSpPr>
        <p:spPr>
          <a:xfrm>
            <a:off x="1327649" y="2158656"/>
            <a:ext cx="9053564" cy="393181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polypeptide+ peptidase                                </a:t>
            </a: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acides aminés </a:t>
            </a:r>
            <a:r>
              <a:rPr lang="fr-MA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peptidase</a:t>
            </a:r>
          </a:p>
        </p:txBody>
      </p:sp>
      <p:sp>
        <p:nvSpPr>
          <p:cNvPr id="13" name="Flèche : droite 11">
            <a:extLst>
              <a:ext uri="{FF2B5EF4-FFF2-40B4-BE49-F238E27FC236}">
                <a16:creationId xmlns:a16="http://schemas.microsoft.com/office/drawing/2014/main" id="{A0B59A8B-1818-23E7-FD8F-F6B8A1EBCE1B}"/>
              </a:ext>
            </a:extLst>
          </p:cNvPr>
          <p:cNvSpPr/>
          <p:nvPr/>
        </p:nvSpPr>
        <p:spPr>
          <a:xfrm>
            <a:off x="5194993" y="1550988"/>
            <a:ext cx="1136530" cy="1382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 : droite 11">
            <a:extLst>
              <a:ext uri="{FF2B5EF4-FFF2-40B4-BE49-F238E27FC236}">
                <a16:creationId xmlns:a16="http://schemas.microsoft.com/office/drawing/2014/main" id="{AC87E177-CCB2-9A9E-88C3-ADA02E965643}"/>
              </a:ext>
            </a:extLst>
          </p:cNvPr>
          <p:cNvSpPr/>
          <p:nvPr/>
        </p:nvSpPr>
        <p:spPr>
          <a:xfrm>
            <a:off x="5194993" y="2301990"/>
            <a:ext cx="1136530" cy="1382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5">
            <a:extLst>
              <a:ext uri="{FF2B5EF4-FFF2-40B4-BE49-F238E27FC236}">
                <a16:creationId xmlns:a16="http://schemas.microsoft.com/office/drawing/2014/main" id="{58F3DD0F-E893-7196-F599-2FAE4F46B4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992" t="40849" r="2097" b="40574"/>
          <a:stretch/>
        </p:blipFill>
        <p:spPr>
          <a:xfrm>
            <a:off x="1480139" y="3390081"/>
            <a:ext cx="8745229" cy="222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603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3" grpId="0" animBg="1"/>
      <p:bldP spid="14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1AACA4B5-6755-B954-FA13-02C828768FA0}"/>
              </a:ext>
            </a:extLst>
          </p:cNvPr>
          <p:cNvSpPr txBox="1">
            <a:spLocks/>
          </p:cNvSpPr>
          <p:nvPr/>
        </p:nvSpPr>
        <p:spPr>
          <a:xfrm>
            <a:off x="2020075" y="3390081"/>
            <a:ext cx="5221185" cy="2102108"/>
          </a:xfrm>
          <a:custGeom>
            <a:avLst/>
            <a:gdLst>
              <a:gd name="connsiteX0" fmla="*/ 0 w 11667281"/>
              <a:gd name="connsiteY0" fmla="*/ 0 h 5502614"/>
              <a:gd name="connsiteX1" fmla="*/ 816710 w 11667281"/>
              <a:gd name="connsiteY1" fmla="*/ 0 h 5502614"/>
              <a:gd name="connsiteX2" fmla="*/ 1166728 w 11667281"/>
              <a:gd name="connsiteY2" fmla="*/ 0 h 5502614"/>
              <a:gd name="connsiteX3" fmla="*/ 1983438 w 11667281"/>
              <a:gd name="connsiteY3" fmla="*/ 0 h 5502614"/>
              <a:gd name="connsiteX4" fmla="*/ 2683475 w 11667281"/>
              <a:gd name="connsiteY4" fmla="*/ 0 h 5502614"/>
              <a:gd name="connsiteX5" fmla="*/ 2916820 w 11667281"/>
              <a:gd name="connsiteY5" fmla="*/ 0 h 5502614"/>
              <a:gd name="connsiteX6" fmla="*/ 3733530 w 11667281"/>
              <a:gd name="connsiteY6" fmla="*/ 0 h 5502614"/>
              <a:gd name="connsiteX7" fmla="*/ 4200221 w 11667281"/>
              <a:gd name="connsiteY7" fmla="*/ 0 h 5502614"/>
              <a:gd name="connsiteX8" fmla="*/ 4900258 w 11667281"/>
              <a:gd name="connsiteY8" fmla="*/ 0 h 5502614"/>
              <a:gd name="connsiteX9" fmla="*/ 5483622 w 11667281"/>
              <a:gd name="connsiteY9" fmla="*/ 0 h 5502614"/>
              <a:gd name="connsiteX10" fmla="*/ 6300332 w 11667281"/>
              <a:gd name="connsiteY10" fmla="*/ 0 h 5502614"/>
              <a:gd name="connsiteX11" fmla="*/ 6767023 w 11667281"/>
              <a:gd name="connsiteY11" fmla="*/ 0 h 5502614"/>
              <a:gd name="connsiteX12" fmla="*/ 7233714 w 11667281"/>
              <a:gd name="connsiteY12" fmla="*/ 0 h 5502614"/>
              <a:gd name="connsiteX13" fmla="*/ 7583733 w 11667281"/>
              <a:gd name="connsiteY13" fmla="*/ 0 h 5502614"/>
              <a:gd name="connsiteX14" fmla="*/ 8283770 w 11667281"/>
              <a:gd name="connsiteY14" fmla="*/ 0 h 5502614"/>
              <a:gd name="connsiteX15" fmla="*/ 8750461 w 11667281"/>
              <a:gd name="connsiteY15" fmla="*/ 0 h 5502614"/>
              <a:gd name="connsiteX16" fmla="*/ 9567170 w 11667281"/>
              <a:gd name="connsiteY16" fmla="*/ 0 h 5502614"/>
              <a:gd name="connsiteX17" fmla="*/ 10033862 w 11667281"/>
              <a:gd name="connsiteY17" fmla="*/ 0 h 5502614"/>
              <a:gd name="connsiteX18" fmla="*/ 10733899 w 11667281"/>
              <a:gd name="connsiteY18" fmla="*/ 0 h 5502614"/>
              <a:gd name="connsiteX19" fmla="*/ 11083917 w 11667281"/>
              <a:gd name="connsiteY19" fmla="*/ 0 h 5502614"/>
              <a:gd name="connsiteX20" fmla="*/ 11667281 w 11667281"/>
              <a:gd name="connsiteY20" fmla="*/ 0 h 5502614"/>
              <a:gd name="connsiteX21" fmla="*/ 11667281 w 11667281"/>
              <a:gd name="connsiteY21" fmla="*/ 605288 h 5502614"/>
              <a:gd name="connsiteX22" fmla="*/ 11667281 w 11667281"/>
              <a:gd name="connsiteY22" fmla="*/ 1265601 h 5502614"/>
              <a:gd name="connsiteX23" fmla="*/ 11667281 w 11667281"/>
              <a:gd name="connsiteY23" fmla="*/ 1870889 h 5502614"/>
              <a:gd name="connsiteX24" fmla="*/ 11667281 w 11667281"/>
              <a:gd name="connsiteY24" fmla="*/ 2531202 h 5502614"/>
              <a:gd name="connsiteX25" fmla="*/ 11667281 w 11667281"/>
              <a:gd name="connsiteY25" fmla="*/ 3081464 h 5502614"/>
              <a:gd name="connsiteX26" fmla="*/ 11667281 w 11667281"/>
              <a:gd name="connsiteY26" fmla="*/ 3741778 h 5502614"/>
              <a:gd name="connsiteX27" fmla="*/ 11667281 w 11667281"/>
              <a:gd name="connsiteY27" fmla="*/ 4126961 h 5502614"/>
              <a:gd name="connsiteX28" fmla="*/ 11667281 w 11667281"/>
              <a:gd name="connsiteY28" fmla="*/ 4622196 h 5502614"/>
              <a:gd name="connsiteX29" fmla="*/ 11667281 w 11667281"/>
              <a:gd name="connsiteY29" fmla="*/ 5502614 h 5502614"/>
              <a:gd name="connsiteX30" fmla="*/ 10850571 w 11667281"/>
              <a:gd name="connsiteY30" fmla="*/ 5502614 h 5502614"/>
              <a:gd name="connsiteX31" fmla="*/ 10267207 w 11667281"/>
              <a:gd name="connsiteY31" fmla="*/ 5502614 h 5502614"/>
              <a:gd name="connsiteX32" fmla="*/ 10033862 w 11667281"/>
              <a:gd name="connsiteY32" fmla="*/ 5502614 h 5502614"/>
              <a:gd name="connsiteX33" fmla="*/ 9567170 w 11667281"/>
              <a:gd name="connsiteY33" fmla="*/ 5502614 h 5502614"/>
              <a:gd name="connsiteX34" fmla="*/ 8750461 w 11667281"/>
              <a:gd name="connsiteY34" fmla="*/ 5502614 h 5502614"/>
              <a:gd name="connsiteX35" fmla="*/ 8400442 w 11667281"/>
              <a:gd name="connsiteY35" fmla="*/ 5502614 h 5502614"/>
              <a:gd name="connsiteX36" fmla="*/ 7700405 w 11667281"/>
              <a:gd name="connsiteY36" fmla="*/ 5502614 h 5502614"/>
              <a:gd name="connsiteX37" fmla="*/ 7350387 w 11667281"/>
              <a:gd name="connsiteY37" fmla="*/ 5502614 h 5502614"/>
              <a:gd name="connsiteX38" fmla="*/ 6883696 w 11667281"/>
              <a:gd name="connsiteY38" fmla="*/ 5502614 h 5502614"/>
              <a:gd name="connsiteX39" fmla="*/ 6533677 w 11667281"/>
              <a:gd name="connsiteY39" fmla="*/ 5502614 h 5502614"/>
              <a:gd name="connsiteX40" fmla="*/ 5833640 w 11667281"/>
              <a:gd name="connsiteY40" fmla="*/ 5502614 h 5502614"/>
              <a:gd name="connsiteX41" fmla="*/ 5600295 w 11667281"/>
              <a:gd name="connsiteY41" fmla="*/ 5502614 h 5502614"/>
              <a:gd name="connsiteX42" fmla="*/ 5133604 w 11667281"/>
              <a:gd name="connsiteY42" fmla="*/ 5502614 h 5502614"/>
              <a:gd name="connsiteX43" fmla="*/ 4550240 w 11667281"/>
              <a:gd name="connsiteY43" fmla="*/ 5502614 h 5502614"/>
              <a:gd name="connsiteX44" fmla="*/ 4083548 w 11667281"/>
              <a:gd name="connsiteY44" fmla="*/ 5502614 h 5502614"/>
              <a:gd name="connsiteX45" fmla="*/ 3383511 w 11667281"/>
              <a:gd name="connsiteY45" fmla="*/ 5502614 h 5502614"/>
              <a:gd name="connsiteX46" fmla="*/ 2566802 w 11667281"/>
              <a:gd name="connsiteY46" fmla="*/ 5502614 h 5502614"/>
              <a:gd name="connsiteX47" fmla="*/ 2100111 w 11667281"/>
              <a:gd name="connsiteY47" fmla="*/ 5502614 h 5502614"/>
              <a:gd name="connsiteX48" fmla="*/ 1866765 w 11667281"/>
              <a:gd name="connsiteY48" fmla="*/ 5502614 h 5502614"/>
              <a:gd name="connsiteX49" fmla="*/ 1400074 w 11667281"/>
              <a:gd name="connsiteY49" fmla="*/ 5502614 h 5502614"/>
              <a:gd name="connsiteX50" fmla="*/ 1050055 w 11667281"/>
              <a:gd name="connsiteY50" fmla="*/ 5502614 h 5502614"/>
              <a:gd name="connsiteX51" fmla="*/ 700037 w 11667281"/>
              <a:gd name="connsiteY51" fmla="*/ 5502614 h 5502614"/>
              <a:gd name="connsiteX52" fmla="*/ 0 w 11667281"/>
              <a:gd name="connsiteY52" fmla="*/ 5502614 h 5502614"/>
              <a:gd name="connsiteX53" fmla="*/ 0 w 11667281"/>
              <a:gd name="connsiteY53" fmla="*/ 5062405 h 5502614"/>
              <a:gd name="connsiteX54" fmla="*/ 0 w 11667281"/>
              <a:gd name="connsiteY54" fmla="*/ 4402091 h 5502614"/>
              <a:gd name="connsiteX55" fmla="*/ 0 w 11667281"/>
              <a:gd name="connsiteY55" fmla="*/ 3851830 h 5502614"/>
              <a:gd name="connsiteX56" fmla="*/ 0 w 11667281"/>
              <a:gd name="connsiteY56" fmla="*/ 3411621 h 5502614"/>
              <a:gd name="connsiteX57" fmla="*/ 0 w 11667281"/>
              <a:gd name="connsiteY57" fmla="*/ 2861359 h 5502614"/>
              <a:gd name="connsiteX58" fmla="*/ 0 w 11667281"/>
              <a:gd name="connsiteY58" fmla="*/ 2421150 h 5502614"/>
              <a:gd name="connsiteX59" fmla="*/ 0 w 11667281"/>
              <a:gd name="connsiteY59" fmla="*/ 1760836 h 5502614"/>
              <a:gd name="connsiteX60" fmla="*/ 0 w 11667281"/>
              <a:gd name="connsiteY60" fmla="*/ 1375654 h 5502614"/>
              <a:gd name="connsiteX61" fmla="*/ 0 w 11667281"/>
              <a:gd name="connsiteY61" fmla="*/ 715340 h 5502614"/>
              <a:gd name="connsiteX62" fmla="*/ 0 w 11667281"/>
              <a:gd name="connsiteY62" fmla="*/ 0 h 5502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1667281" h="5502614" fill="none" extrusionOk="0">
                <a:moveTo>
                  <a:pt x="0" y="0"/>
                </a:moveTo>
                <a:cubicBezTo>
                  <a:pt x="200241" y="-46498"/>
                  <a:pt x="559647" y="92024"/>
                  <a:pt x="816710" y="0"/>
                </a:cubicBezTo>
                <a:cubicBezTo>
                  <a:pt x="1073773" y="-92024"/>
                  <a:pt x="1003996" y="16579"/>
                  <a:pt x="1166728" y="0"/>
                </a:cubicBezTo>
                <a:cubicBezTo>
                  <a:pt x="1329460" y="-16579"/>
                  <a:pt x="1653098" y="61592"/>
                  <a:pt x="1983438" y="0"/>
                </a:cubicBezTo>
                <a:cubicBezTo>
                  <a:pt x="2313778" y="-61592"/>
                  <a:pt x="2500533" y="69395"/>
                  <a:pt x="2683475" y="0"/>
                </a:cubicBezTo>
                <a:cubicBezTo>
                  <a:pt x="2866417" y="-69395"/>
                  <a:pt x="2833557" y="23118"/>
                  <a:pt x="2916820" y="0"/>
                </a:cubicBezTo>
                <a:cubicBezTo>
                  <a:pt x="3000083" y="-23118"/>
                  <a:pt x="3370018" y="93165"/>
                  <a:pt x="3733530" y="0"/>
                </a:cubicBezTo>
                <a:cubicBezTo>
                  <a:pt x="4097042" y="-93165"/>
                  <a:pt x="4077774" y="15937"/>
                  <a:pt x="4200221" y="0"/>
                </a:cubicBezTo>
                <a:cubicBezTo>
                  <a:pt x="4322668" y="-15937"/>
                  <a:pt x="4747612" y="32591"/>
                  <a:pt x="4900258" y="0"/>
                </a:cubicBezTo>
                <a:cubicBezTo>
                  <a:pt x="5052904" y="-32591"/>
                  <a:pt x="5213075" y="39389"/>
                  <a:pt x="5483622" y="0"/>
                </a:cubicBezTo>
                <a:cubicBezTo>
                  <a:pt x="5754169" y="-39389"/>
                  <a:pt x="5971503" y="56407"/>
                  <a:pt x="6300332" y="0"/>
                </a:cubicBezTo>
                <a:cubicBezTo>
                  <a:pt x="6629161" y="-56407"/>
                  <a:pt x="6565575" y="12088"/>
                  <a:pt x="6767023" y="0"/>
                </a:cubicBezTo>
                <a:cubicBezTo>
                  <a:pt x="6968471" y="-12088"/>
                  <a:pt x="7091768" y="29522"/>
                  <a:pt x="7233714" y="0"/>
                </a:cubicBezTo>
                <a:cubicBezTo>
                  <a:pt x="7375660" y="-29522"/>
                  <a:pt x="7503700" y="4670"/>
                  <a:pt x="7583733" y="0"/>
                </a:cubicBezTo>
                <a:cubicBezTo>
                  <a:pt x="7663766" y="-4670"/>
                  <a:pt x="8046686" y="13329"/>
                  <a:pt x="8283770" y="0"/>
                </a:cubicBezTo>
                <a:cubicBezTo>
                  <a:pt x="8520854" y="-13329"/>
                  <a:pt x="8530095" y="40784"/>
                  <a:pt x="8750461" y="0"/>
                </a:cubicBezTo>
                <a:cubicBezTo>
                  <a:pt x="8970827" y="-40784"/>
                  <a:pt x="9217610" y="30058"/>
                  <a:pt x="9567170" y="0"/>
                </a:cubicBezTo>
                <a:cubicBezTo>
                  <a:pt x="9916730" y="-30058"/>
                  <a:pt x="9801688" y="41304"/>
                  <a:pt x="10033862" y="0"/>
                </a:cubicBezTo>
                <a:cubicBezTo>
                  <a:pt x="10266036" y="-41304"/>
                  <a:pt x="10443174" y="38585"/>
                  <a:pt x="10733899" y="0"/>
                </a:cubicBezTo>
                <a:cubicBezTo>
                  <a:pt x="11024624" y="-38585"/>
                  <a:pt x="10993146" y="31421"/>
                  <a:pt x="11083917" y="0"/>
                </a:cubicBezTo>
                <a:cubicBezTo>
                  <a:pt x="11174688" y="-31421"/>
                  <a:pt x="11453883" y="324"/>
                  <a:pt x="11667281" y="0"/>
                </a:cubicBezTo>
                <a:cubicBezTo>
                  <a:pt x="11667792" y="148721"/>
                  <a:pt x="11646820" y="448720"/>
                  <a:pt x="11667281" y="605288"/>
                </a:cubicBezTo>
                <a:cubicBezTo>
                  <a:pt x="11687742" y="761856"/>
                  <a:pt x="11621481" y="1107684"/>
                  <a:pt x="11667281" y="1265601"/>
                </a:cubicBezTo>
                <a:cubicBezTo>
                  <a:pt x="11713081" y="1423518"/>
                  <a:pt x="11635191" y="1578972"/>
                  <a:pt x="11667281" y="1870889"/>
                </a:cubicBezTo>
                <a:cubicBezTo>
                  <a:pt x="11699371" y="2162806"/>
                  <a:pt x="11601600" y="2375730"/>
                  <a:pt x="11667281" y="2531202"/>
                </a:cubicBezTo>
                <a:cubicBezTo>
                  <a:pt x="11732962" y="2686674"/>
                  <a:pt x="11604101" y="2812887"/>
                  <a:pt x="11667281" y="3081464"/>
                </a:cubicBezTo>
                <a:cubicBezTo>
                  <a:pt x="11730461" y="3350041"/>
                  <a:pt x="11638202" y="3584560"/>
                  <a:pt x="11667281" y="3741778"/>
                </a:cubicBezTo>
                <a:cubicBezTo>
                  <a:pt x="11696360" y="3898996"/>
                  <a:pt x="11624381" y="4047140"/>
                  <a:pt x="11667281" y="4126961"/>
                </a:cubicBezTo>
                <a:cubicBezTo>
                  <a:pt x="11710181" y="4206782"/>
                  <a:pt x="11666962" y="4447218"/>
                  <a:pt x="11667281" y="4622196"/>
                </a:cubicBezTo>
                <a:cubicBezTo>
                  <a:pt x="11667600" y="4797174"/>
                  <a:pt x="11638765" y="5069889"/>
                  <a:pt x="11667281" y="5502614"/>
                </a:cubicBezTo>
                <a:cubicBezTo>
                  <a:pt x="11441838" y="5535896"/>
                  <a:pt x="11136204" y="5488796"/>
                  <a:pt x="10850571" y="5502614"/>
                </a:cubicBezTo>
                <a:cubicBezTo>
                  <a:pt x="10564938" y="5516432"/>
                  <a:pt x="10448812" y="5482836"/>
                  <a:pt x="10267207" y="5502614"/>
                </a:cubicBezTo>
                <a:cubicBezTo>
                  <a:pt x="10085602" y="5522392"/>
                  <a:pt x="10115220" y="5489100"/>
                  <a:pt x="10033862" y="5502614"/>
                </a:cubicBezTo>
                <a:cubicBezTo>
                  <a:pt x="9952505" y="5516128"/>
                  <a:pt x="9797476" y="5487630"/>
                  <a:pt x="9567170" y="5502614"/>
                </a:cubicBezTo>
                <a:cubicBezTo>
                  <a:pt x="9336864" y="5517598"/>
                  <a:pt x="9148131" y="5453795"/>
                  <a:pt x="8750461" y="5502614"/>
                </a:cubicBezTo>
                <a:cubicBezTo>
                  <a:pt x="8352791" y="5551433"/>
                  <a:pt x="8494925" y="5482032"/>
                  <a:pt x="8400442" y="5502614"/>
                </a:cubicBezTo>
                <a:cubicBezTo>
                  <a:pt x="8305959" y="5523196"/>
                  <a:pt x="7971672" y="5476288"/>
                  <a:pt x="7700405" y="5502614"/>
                </a:cubicBezTo>
                <a:cubicBezTo>
                  <a:pt x="7429138" y="5528940"/>
                  <a:pt x="7446158" y="5479993"/>
                  <a:pt x="7350387" y="5502614"/>
                </a:cubicBezTo>
                <a:cubicBezTo>
                  <a:pt x="7254616" y="5525235"/>
                  <a:pt x="7049622" y="5483207"/>
                  <a:pt x="6883696" y="5502614"/>
                </a:cubicBezTo>
                <a:cubicBezTo>
                  <a:pt x="6717770" y="5522021"/>
                  <a:pt x="6649676" y="5473389"/>
                  <a:pt x="6533677" y="5502614"/>
                </a:cubicBezTo>
                <a:cubicBezTo>
                  <a:pt x="6417678" y="5531839"/>
                  <a:pt x="5984010" y="5500473"/>
                  <a:pt x="5833640" y="5502614"/>
                </a:cubicBezTo>
                <a:cubicBezTo>
                  <a:pt x="5683270" y="5504755"/>
                  <a:pt x="5649821" y="5476032"/>
                  <a:pt x="5600295" y="5502614"/>
                </a:cubicBezTo>
                <a:cubicBezTo>
                  <a:pt x="5550769" y="5529196"/>
                  <a:pt x="5277360" y="5499985"/>
                  <a:pt x="5133604" y="5502614"/>
                </a:cubicBezTo>
                <a:cubicBezTo>
                  <a:pt x="4989848" y="5505243"/>
                  <a:pt x="4671152" y="5501943"/>
                  <a:pt x="4550240" y="5502614"/>
                </a:cubicBezTo>
                <a:cubicBezTo>
                  <a:pt x="4429328" y="5503285"/>
                  <a:pt x="4202216" y="5493755"/>
                  <a:pt x="4083548" y="5502614"/>
                </a:cubicBezTo>
                <a:cubicBezTo>
                  <a:pt x="3964880" y="5511473"/>
                  <a:pt x="3674199" y="5424975"/>
                  <a:pt x="3383511" y="5502614"/>
                </a:cubicBezTo>
                <a:cubicBezTo>
                  <a:pt x="3092823" y="5580253"/>
                  <a:pt x="2894992" y="5416153"/>
                  <a:pt x="2566802" y="5502614"/>
                </a:cubicBezTo>
                <a:cubicBezTo>
                  <a:pt x="2238612" y="5589075"/>
                  <a:pt x="2226512" y="5488978"/>
                  <a:pt x="2100111" y="5502614"/>
                </a:cubicBezTo>
                <a:cubicBezTo>
                  <a:pt x="1973710" y="5516250"/>
                  <a:pt x="1918027" y="5481570"/>
                  <a:pt x="1866765" y="5502614"/>
                </a:cubicBezTo>
                <a:cubicBezTo>
                  <a:pt x="1815503" y="5523658"/>
                  <a:pt x="1516205" y="5485415"/>
                  <a:pt x="1400074" y="5502614"/>
                </a:cubicBezTo>
                <a:cubicBezTo>
                  <a:pt x="1283943" y="5519813"/>
                  <a:pt x="1204331" y="5475495"/>
                  <a:pt x="1050055" y="5502614"/>
                </a:cubicBezTo>
                <a:cubicBezTo>
                  <a:pt x="895779" y="5529733"/>
                  <a:pt x="800990" y="5494606"/>
                  <a:pt x="700037" y="5502614"/>
                </a:cubicBezTo>
                <a:cubicBezTo>
                  <a:pt x="599084" y="5510622"/>
                  <a:pt x="270315" y="5447297"/>
                  <a:pt x="0" y="5502614"/>
                </a:cubicBezTo>
                <a:cubicBezTo>
                  <a:pt x="-23504" y="5405946"/>
                  <a:pt x="24340" y="5223706"/>
                  <a:pt x="0" y="5062405"/>
                </a:cubicBezTo>
                <a:cubicBezTo>
                  <a:pt x="-24340" y="4901104"/>
                  <a:pt x="35926" y="4650374"/>
                  <a:pt x="0" y="4402091"/>
                </a:cubicBezTo>
                <a:cubicBezTo>
                  <a:pt x="-35926" y="4153808"/>
                  <a:pt x="23611" y="4061048"/>
                  <a:pt x="0" y="3851830"/>
                </a:cubicBezTo>
                <a:cubicBezTo>
                  <a:pt x="-23611" y="3642612"/>
                  <a:pt x="12250" y="3526584"/>
                  <a:pt x="0" y="3411621"/>
                </a:cubicBezTo>
                <a:cubicBezTo>
                  <a:pt x="-12250" y="3296658"/>
                  <a:pt x="16509" y="3009656"/>
                  <a:pt x="0" y="2861359"/>
                </a:cubicBezTo>
                <a:cubicBezTo>
                  <a:pt x="-16509" y="2713062"/>
                  <a:pt x="32188" y="2629441"/>
                  <a:pt x="0" y="2421150"/>
                </a:cubicBezTo>
                <a:cubicBezTo>
                  <a:pt x="-32188" y="2212859"/>
                  <a:pt x="73444" y="2019150"/>
                  <a:pt x="0" y="1760836"/>
                </a:cubicBezTo>
                <a:cubicBezTo>
                  <a:pt x="-73444" y="1502522"/>
                  <a:pt x="36477" y="1492616"/>
                  <a:pt x="0" y="1375654"/>
                </a:cubicBezTo>
                <a:cubicBezTo>
                  <a:pt x="-36477" y="1258692"/>
                  <a:pt x="72946" y="973519"/>
                  <a:pt x="0" y="715340"/>
                </a:cubicBezTo>
                <a:cubicBezTo>
                  <a:pt x="-72946" y="457161"/>
                  <a:pt x="32542" y="340144"/>
                  <a:pt x="0" y="0"/>
                </a:cubicBezTo>
                <a:close/>
              </a:path>
              <a:path w="11667281" h="5502614" stroke="0" extrusionOk="0">
                <a:moveTo>
                  <a:pt x="0" y="0"/>
                </a:moveTo>
                <a:cubicBezTo>
                  <a:pt x="323840" y="-49575"/>
                  <a:pt x="475387" y="9860"/>
                  <a:pt x="816710" y="0"/>
                </a:cubicBezTo>
                <a:cubicBezTo>
                  <a:pt x="1158033" y="-9860"/>
                  <a:pt x="1136719" y="15004"/>
                  <a:pt x="1283401" y="0"/>
                </a:cubicBezTo>
                <a:cubicBezTo>
                  <a:pt x="1430083" y="-15004"/>
                  <a:pt x="1514302" y="25553"/>
                  <a:pt x="1633419" y="0"/>
                </a:cubicBezTo>
                <a:cubicBezTo>
                  <a:pt x="1752536" y="-25553"/>
                  <a:pt x="1967259" y="33782"/>
                  <a:pt x="2100111" y="0"/>
                </a:cubicBezTo>
                <a:cubicBezTo>
                  <a:pt x="2232963" y="-33782"/>
                  <a:pt x="2305423" y="39657"/>
                  <a:pt x="2450129" y="0"/>
                </a:cubicBezTo>
                <a:cubicBezTo>
                  <a:pt x="2594835" y="-39657"/>
                  <a:pt x="2719841" y="34310"/>
                  <a:pt x="2800147" y="0"/>
                </a:cubicBezTo>
                <a:cubicBezTo>
                  <a:pt x="2880453" y="-34310"/>
                  <a:pt x="2958374" y="16473"/>
                  <a:pt x="3033493" y="0"/>
                </a:cubicBezTo>
                <a:cubicBezTo>
                  <a:pt x="3108612" y="-16473"/>
                  <a:pt x="3194175" y="21962"/>
                  <a:pt x="3266839" y="0"/>
                </a:cubicBezTo>
                <a:cubicBezTo>
                  <a:pt x="3339503" y="-21962"/>
                  <a:pt x="3604556" y="41930"/>
                  <a:pt x="3850203" y="0"/>
                </a:cubicBezTo>
                <a:cubicBezTo>
                  <a:pt x="4095850" y="-41930"/>
                  <a:pt x="4200517" y="77713"/>
                  <a:pt x="4550240" y="0"/>
                </a:cubicBezTo>
                <a:cubicBezTo>
                  <a:pt x="4899963" y="-77713"/>
                  <a:pt x="4808226" y="40787"/>
                  <a:pt x="4900258" y="0"/>
                </a:cubicBezTo>
                <a:cubicBezTo>
                  <a:pt x="4992290" y="-40787"/>
                  <a:pt x="5299755" y="29931"/>
                  <a:pt x="5483622" y="0"/>
                </a:cubicBezTo>
                <a:cubicBezTo>
                  <a:pt x="5667489" y="-29931"/>
                  <a:pt x="5774040" y="35375"/>
                  <a:pt x="5950313" y="0"/>
                </a:cubicBezTo>
                <a:cubicBezTo>
                  <a:pt x="6126586" y="-35375"/>
                  <a:pt x="6289741" y="46909"/>
                  <a:pt x="6417005" y="0"/>
                </a:cubicBezTo>
                <a:cubicBezTo>
                  <a:pt x="6544269" y="-46909"/>
                  <a:pt x="6815985" y="43196"/>
                  <a:pt x="7117041" y="0"/>
                </a:cubicBezTo>
                <a:cubicBezTo>
                  <a:pt x="7418097" y="-43196"/>
                  <a:pt x="7671010" y="61766"/>
                  <a:pt x="7817078" y="0"/>
                </a:cubicBezTo>
                <a:cubicBezTo>
                  <a:pt x="7963146" y="-61766"/>
                  <a:pt x="8066709" y="31606"/>
                  <a:pt x="8283770" y="0"/>
                </a:cubicBezTo>
                <a:cubicBezTo>
                  <a:pt x="8500831" y="-31606"/>
                  <a:pt x="8829651" y="44477"/>
                  <a:pt x="9100479" y="0"/>
                </a:cubicBezTo>
                <a:cubicBezTo>
                  <a:pt x="9371307" y="-44477"/>
                  <a:pt x="9613088" y="38236"/>
                  <a:pt x="9800516" y="0"/>
                </a:cubicBezTo>
                <a:cubicBezTo>
                  <a:pt x="9987944" y="-38236"/>
                  <a:pt x="9947059" y="11435"/>
                  <a:pt x="10033862" y="0"/>
                </a:cubicBezTo>
                <a:cubicBezTo>
                  <a:pt x="10120665" y="-11435"/>
                  <a:pt x="10408760" y="65691"/>
                  <a:pt x="10617226" y="0"/>
                </a:cubicBezTo>
                <a:cubicBezTo>
                  <a:pt x="10825692" y="-65691"/>
                  <a:pt x="11360551" y="37590"/>
                  <a:pt x="11667281" y="0"/>
                </a:cubicBezTo>
                <a:cubicBezTo>
                  <a:pt x="11690631" y="213273"/>
                  <a:pt x="11644579" y="345598"/>
                  <a:pt x="11667281" y="440209"/>
                </a:cubicBezTo>
                <a:cubicBezTo>
                  <a:pt x="11689983" y="534820"/>
                  <a:pt x="11648059" y="757089"/>
                  <a:pt x="11667281" y="935444"/>
                </a:cubicBezTo>
                <a:cubicBezTo>
                  <a:pt x="11686503" y="1113800"/>
                  <a:pt x="11609482" y="1233419"/>
                  <a:pt x="11667281" y="1485706"/>
                </a:cubicBezTo>
                <a:cubicBezTo>
                  <a:pt x="11725080" y="1737993"/>
                  <a:pt x="11627132" y="1780725"/>
                  <a:pt x="11667281" y="2035967"/>
                </a:cubicBezTo>
                <a:cubicBezTo>
                  <a:pt x="11707430" y="2291209"/>
                  <a:pt x="11640406" y="2443534"/>
                  <a:pt x="11667281" y="2696281"/>
                </a:cubicBezTo>
                <a:cubicBezTo>
                  <a:pt x="11694156" y="2949028"/>
                  <a:pt x="11621566" y="2962199"/>
                  <a:pt x="11667281" y="3136490"/>
                </a:cubicBezTo>
                <a:cubicBezTo>
                  <a:pt x="11712996" y="3310781"/>
                  <a:pt x="11610314" y="3483998"/>
                  <a:pt x="11667281" y="3686751"/>
                </a:cubicBezTo>
                <a:cubicBezTo>
                  <a:pt x="11724248" y="3889504"/>
                  <a:pt x="11614880" y="3980256"/>
                  <a:pt x="11667281" y="4237013"/>
                </a:cubicBezTo>
                <a:cubicBezTo>
                  <a:pt x="11719682" y="4493770"/>
                  <a:pt x="11610741" y="4535823"/>
                  <a:pt x="11667281" y="4787274"/>
                </a:cubicBezTo>
                <a:cubicBezTo>
                  <a:pt x="11723821" y="5038725"/>
                  <a:pt x="11656208" y="5250148"/>
                  <a:pt x="11667281" y="5502614"/>
                </a:cubicBezTo>
                <a:cubicBezTo>
                  <a:pt x="11597276" y="5530174"/>
                  <a:pt x="11525045" y="5499477"/>
                  <a:pt x="11433935" y="5502614"/>
                </a:cubicBezTo>
                <a:cubicBezTo>
                  <a:pt x="11342825" y="5505751"/>
                  <a:pt x="11210313" y="5468218"/>
                  <a:pt x="11083917" y="5502614"/>
                </a:cubicBezTo>
                <a:cubicBezTo>
                  <a:pt x="10957521" y="5537010"/>
                  <a:pt x="10617196" y="5494762"/>
                  <a:pt x="10267207" y="5502614"/>
                </a:cubicBezTo>
                <a:cubicBezTo>
                  <a:pt x="9917218" y="5510466"/>
                  <a:pt x="9810810" y="5492694"/>
                  <a:pt x="9683843" y="5502614"/>
                </a:cubicBezTo>
                <a:cubicBezTo>
                  <a:pt x="9556876" y="5512534"/>
                  <a:pt x="9280956" y="5437095"/>
                  <a:pt x="8983806" y="5502614"/>
                </a:cubicBezTo>
                <a:cubicBezTo>
                  <a:pt x="8686656" y="5568133"/>
                  <a:pt x="8560992" y="5478870"/>
                  <a:pt x="8283770" y="5502614"/>
                </a:cubicBezTo>
                <a:cubicBezTo>
                  <a:pt x="8006548" y="5526358"/>
                  <a:pt x="8153565" y="5493971"/>
                  <a:pt x="8050424" y="5502614"/>
                </a:cubicBezTo>
                <a:cubicBezTo>
                  <a:pt x="7947283" y="5511257"/>
                  <a:pt x="7427332" y="5419784"/>
                  <a:pt x="7233714" y="5502614"/>
                </a:cubicBezTo>
                <a:cubicBezTo>
                  <a:pt x="7040096" y="5585444"/>
                  <a:pt x="6870987" y="5447121"/>
                  <a:pt x="6767023" y="5502614"/>
                </a:cubicBezTo>
                <a:cubicBezTo>
                  <a:pt x="6663059" y="5558107"/>
                  <a:pt x="6599444" y="5493759"/>
                  <a:pt x="6533677" y="5502614"/>
                </a:cubicBezTo>
                <a:cubicBezTo>
                  <a:pt x="6467910" y="5511469"/>
                  <a:pt x="6358569" y="5462355"/>
                  <a:pt x="6183659" y="5502614"/>
                </a:cubicBezTo>
                <a:cubicBezTo>
                  <a:pt x="6008749" y="5542873"/>
                  <a:pt x="5879175" y="5457756"/>
                  <a:pt x="5716968" y="5502614"/>
                </a:cubicBezTo>
                <a:cubicBezTo>
                  <a:pt x="5554761" y="5547472"/>
                  <a:pt x="5226485" y="5464994"/>
                  <a:pt x="5016931" y="5502614"/>
                </a:cubicBezTo>
                <a:cubicBezTo>
                  <a:pt x="4807377" y="5540234"/>
                  <a:pt x="4677288" y="5486210"/>
                  <a:pt x="4550240" y="5502614"/>
                </a:cubicBezTo>
                <a:cubicBezTo>
                  <a:pt x="4423192" y="5519018"/>
                  <a:pt x="4325416" y="5487449"/>
                  <a:pt x="4200221" y="5502614"/>
                </a:cubicBezTo>
                <a:cubicBezTo>
                  <a:pt x="4075026" y="5517779"/>
                  <a:pt x="3556584" y="5411301"/>
                  <a:pt x="3383511" y="5502614"/>
                </a:cubicBezTo>
                <a:cubicBezTo>
                  <a:pt x="3210438" y="5593927"/>
                  <a:pt x="3127518" y="5460942"/>
                  <a:pt x="2916820" y="5502614"/>
                </a:cubicBezTo>
                <a:cubicBezTo>
                  <a:pt x="2706122" y="5544286"/>
                  <a:pt x="2526680" y="5479081"/>
                  <a:pt x="2333456" y="5502614"/>
                </a:cubicBezTo>
                <a:cubicBezTo>
                  <a:pt x="2140232" y="5526147"/>
                  <a:pt x="2047618" y="5487953"/>
                  <a:pt x="1866765" y="5502614"/>
                </a:cubicBezTo>
                <a:cubicBezTo>
                  <a:pt x="1685912" y="5517275"/>
                  <a:pt x="1597635" y="5447639"/>
                  <a:pt x="1400074" y="5502614"/>
                </a:cubicBezTo>
                <a:cubicBezTo>
                  <a:pt x="1202513" y="5557589"/>
                  <a:pt x="1205360" y="5495868"/>
                  <a:pt x="1050055" y="5502614"/>
                </a:cubicBezTo>
                <a:cubicBezTo>
                  <a:pt x="894750" y="5509360"/>
                  <a:pt x="879769" y="5498380"/>
                  <a:pt x="816710" y="5502614"/>
                </a:cubicBezTo>
                <a:cubicBezTo>
                  <a:pt x="753652" y="5506848"/>
                  <a:pt x="387062" y="5420756"/>
                  <a:pt x="0" y="5502614"/>
                </a:cubicBezTo>
                <a:cubicBezTo>
                  <a:pt x="-32749" y="5330788"/>
                  <a:pt x="23813" y="5177867"/>
                  <a:pt x="0" y="5062405"/>
                </a:cubicBezTo>
                <a:cubicBezTo>
                  <a:pt x="-23813" y="4946943"/>
                  <a:pt x="18083" y="4689609"/>
                  <a:pt x="0" y="4567170"/>
                </a:cubicBezTo>
                <a:cubicBezTo>
                  <a:pt x="-18083" y="4444731"/>
                  <a:pt x="65509" y="4195246"/>
                  <a:pt x="0" y="4016908"/>
                </a:cubicBezTo>
                <a:cubicBezTo>
                  <a:pt x="-65509" y="3838570"/>
                  <a:pt x="48692" y="3762284"/>
                  <a:pt x="0" y="3521673"/>
                </a:cubicBezTo>
                <a:cubicBezTo>
                  <a:pt x="-48692" y="3281062"/>
                  <a:pt x="66146" y="3046850"/>
                  <a:pt x="0" y="2861359"/>
                </a:cubicBezTo>
                <a:cubicBezTo>
                  <a:pt x="-66146" y="2675868"/>
                  <a:pt x="24430" y="2431935"/>
                  <a:pt x="0" y="2311098"/>
                </a:cubicBezTo>
                <a:cubicBezTo>
                  <a:pt x="-24430" y="2190261"/>
                  <a:pt x="21242" y="2020274"/>
                  <a:pt x="0" y="1760836"/>
                </a:cubicBezTo>
                <a:cubicBezTo>
                  <a:pt x="-21242" y="1501398"/>
                  <a:pt x="20966" y="1409849"/>
                  <a:pt x="0" y="1155549"/>
                </a:cubicBezTo>
                <a:cubicBezTo>
                  <a:pt x="-20966" y="901249"/>
                  <a:pt x="49904" y="769418"/>
                  <a:pt x="0" y="605288"/>
                </a:cubicBezTo>
                <a:cubicBezTo>
                  <a:pt x="-49904" y="441158"/>
                  <a:pt x="38807" y="239455"/>
                  <a:pt x="0" y="0"/>
                </a:cubicBezTo>
                <a:close/>
              </a:path>
            </a:pathLst>
          </a:custGeom>
        </p:spPr>
        <p:txBody>
          <a:bodyPr vert="horz" lIns="91440" tIns="45720" rIns="91440" bIns="45720" rtlCol="0" anchor="t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800"/>
              </a:spcAft>
              <a:buFont typeface="Calibri" panose="020F0502020204030204" pitchFamily="34" charset="0"/>
              <a:buNone/>
            </a:pPr>
            <a:r>
              <a:rPr lang="en-US" sz="2400">
                <a:solidFill>
                  <a:schemeClr val="tx1"/>
                </a:solidFill>
              </a:rPr>
              <a:t>
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Rectangle: Diagonal Corners Rounded 6">
            <a:extLst>
              <a:ext uri="{FF2B5EF4-FFF2-40B4-BE49-F238E27FC236}">
                <a16:creationId xmlns:a16="http://schemas.microsoft.com/office/drawing/2014/main" id="{C6B97A26-FC00-53B6-A5AF-A53BA8537891}"/>
              </a:ext>
            </a:extLst>
          </p:cNvPr>
          <p:cNvSpPr/>
          <p:nvPr/>
        </p:nvSpPr>
        <p:spPr>
          <a:xfrm>
            <a:off x="1325973" y="1389900"/>
            <a:ext cx="9053564" cy="424064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lipides + la bile                             molécules lipidiques  + la bile</a:t>
            </a:r>
          </a:p>
        </p:txBody>
      </p:sp>
      <p:sp>
        <p:nvSpPr>
          <p:cNvPr id="8" name="Bulle narrative : rectangle 6">
            <a:extLst>
              <a:ext uri="{FF2B5EF4-FFF2-40B4-BE49-F238E27FC236}">
                <a16:creationId xmlns:a16="http://schemas.microsoft.com/office/drawing/2014/main" id="{B2F3A01F-2EE1-999F-EFB7-91CE36173422}"/>
              </a:ext>
            </a:extLst>
          </p:cNvPr>
          <p:cNvSpPr/>
          <p:nvPr/>
        </p:nvSpPr>
        <p:spPr>
          <a:xfrm>
            <a:off x="4750048" y="308061"/>
            <a:ext cx="2205413" cy="925378"/>
          </a:xfrm>
          <a:prstGeom prst="downArrowCallout">
            <a:avLst>
              <a:gd name="adj1" fmla="val 14900"/>
              <a:gd name="adj2" fmla="val 18266"/>
              <a:gd name="adj3" fmla="val 25000"/>
              <a:gd name="adj4" fmla="val 6497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b="1" dirty="0">
                <a:latin typeface="Calibri" panose="020F0502020204030204" pitchFamily="34" charset="0"/>
                <a:cs typeface="Calibri" panose="020F0502020204030204" pitchFamily="34" charset="0"/>
              </a:rPr>
              <a:t>Les lipides</a:t>
            </a:r>
          </a:p>
        </p:txBody>
      </p:sp>
      <p:sp>
        <p:nvSpPr>
          <p:cNvPr id="10" name="Rectangle: Diagonal Corners Rounded 9">
            <a:extLst>
              <a:ext uri="{FF2B5EF4-FFF2-40B4-BE49-F238E27FC236}">
                <a16:creationId xmlns:a16="http://schemas.microsoft.com/office/drawing/2014/main" id="{64C49776-125D-BA91-C858-CD5DC9B897A4}"/>
              </a:ext>
            </a:extLst>
          </p:cNvPr>
          <p:cNvSpPr/>
          <p:nvPr/>
        </p:nvSpPr>
        <p:spPr>
          <a:xfrm>
            <a:off x="1327649" y="2158656"/>
            <a:ext cx="9053564" cy="393181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molécules lipidiques + lipase                            glycérol + acides gras + lipase</a:t>
            </a:r>
          </a:p>
        </p:txBody>
      </p:sp>
      <p:sp>
        <p:nvSpPr>
          <p:cNvPr id="13" name="Flèche : droite 11">
            <a:extLst>
              <a:ext uri="{FF2B5EF4-FFF2-40B4-BE49-F238E27FC236}">
                <a16:creationId xmlns:a16="http://schemas.microsoft.com/office/drawing/2014/main" id="{A0B59A8B-1818-23E7-FD8F-F6B8A1EBCE1B}"/>
              </a:ext>
            </a:extLst>
          </p:cNvPr>
          <p:cNvSpPr/>
          <p:nvPr/>
        </p:nvSpPr>
        <p:spPr>
          <a:xfrm>
            <a:off x="4522013" y="1552785"/>
            <a:ext cx="1136530" cy="1382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 : droite 11">
            <a:extLst>
              <a:ext uri="{FF2B5EF4-FFF2-40B4-BE49-F238E27FC236}">
                <a16:creationId xmlns:a16="http://schemas.microsoft.com/office/drawing/2014/main" id="{AC87E177-CCB2-9A9E-88C3-ADA02E965643}"/>
              </a:ext>
            </a:extLst>
          </p:cNvPr>
          <p:cNvSpPr/>
          <p:nvPr/>
        </p:nvSpPr>
        <p:spPr>
          <a:xfrm>
            <a:off x="5194993" y="2301990"/>
            <a:ext cx="1136530" cy="1382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5">
            <a:extLst>
              <a:ext uri="{FF2B5EF4-FFF2-40B4-BE49-F238E27FC236}">
                <a16:creationId xmlns:a16="http://schemas.microsoft.com/office/drawing/2014/main" id="{9F63DCB3-0F77-A837-4CE7-5A7D085CFF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473" t="58311" r="3187" b="9756"/>
          <a:stretch/>
        </p:blipFill>
        <p:spPr>
          <a:xfrm>
            <a:off x="2429225" y="2870610"/>
            <a:ext cx="7333550" cy="325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373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3" grpId="0" animBg="1"/>
      <p:bldP spid="14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2" y="2020388"/>
            <a:ext cx="10055431" cy="4269576"/>
          </a:xfrm>
        </p:spPr>
        <p:txBody>
          <a:bodyPr>
            <a:normAutofit/>
          </a:bodyPr>
          <a:lstStyle/>
          <a:p>
            <a:pPr marL="0" indent="0" algn="just">
              <a:spcAft>
                <a:spcPts val="600"/>
              </a:spcAft>
              <a:buNone/>
            </a:pPr>
            <a:r>
              <a:rPr lang="fr-FR" sz="3600" dirty="0">
                <a:solidFill>
                  <a:schemeClr val="tx1"/>
                </a:solidFill>
              </a:rPr>
              <a:t>La bile n’est pas un suc digestif, Elle décompose les lipides en petites molécules.</a:t>
            </a:r>
          </a:p>
          <a:p>
            <a:pPr marL="0" indent="0" algn="just">
              <a:spcAft>
                <a:spcPts val="600"/>
              </a:spcAft>
              <a:buNone/>
            </a:pPr>
            <a:r>
              <a:rPr lang="fr-FR" sz="3600" dirty="0">
                <a:solidFill>
                  <a:schemeClr val="tx1"/>
                </a:solidFill>
              </a:rPr>
              <a:t>Ce processus s’appelle </a:t>
            </a:r>
            <a:r>
              <a:rPr lang="fr-FR" sz="3600" b="1" dirty="0">
                <a:solidFill>
                  <a:srgbClr val="7030A0"/>
                </a:solidFill>
              </a:rPr>
              <a:t>Emulsification</a:t>
            </a:r>
            <a:r>
              <a:rPr lang="fr-FR" sz="3600" dirty="0">
                <a:solidFill>
                  <a:schemeClr val="tx1"/>
                </a:solidFill>
              </a:rPr>
              <a:t> :  </a:t>
            </a:r>
            <a:r>
              <a:rPr lang="ar-MA" sz="3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الاستحلاب</a:t>
            </a:r>
          </a:p>
          <a:p>
            <a:pPr marL="0" indent="0" algn="just">
              <a:spcAft>
                <a:spcPts val="600"/>
              </a:spcAft>
              <a:buNone/>
            </a:pPr>
            <a:endParaRPr lang="fr-FR" sz="3200" dirty="0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82C5F47-EE71-9455-689C-E31A6E355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8311" y="375272"/>
            <a:ext cx="10055431" cy="116258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Remarque : </a:t>
            </a:r>
          </a:p>
        </p:txBody>
      </p:sp>
    </p:spTree>
    <p:extLst>
      <p:ext uri="{BB962C8B-B14F-4D97-AF65-F5344CB8AC3E}">
        <p14:creationId xmlns:p14="http://schemas.microsoft.com/office/powerpoint/2010/main" val="173979103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45956-29DF-1C9E-F099-1498CEB7D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mulsification">
            <a:hlinkClick r:id="" action="ppaction://media"/>
            <a:extLst>
              <a:ext uri="{FF2B5EF4-FFF2-40B4-BE49-F238E27FC236}">
                <a16:creationId xmlns:a16="http://schemas.microsoft.com/office/drawing/2014/main" id="{8BE0DE53-980B-0D01-999B-383F3F63D67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5725" y="286603"/>
            <a:ext cx="10180549" cy="5726417"/>
          </a:xfrm>
        </p:spPr>
      </p:pic>
    </p:spTree>
    <p:extLst>
      <p:ext uri="{BB962C8B-B14F-4D97-AF65-F5344CB8AC3E}">
        <p14:creationId xmlns:p14="http://schemas.microsoft.com/office/powerpoint/2010/main" val="1830260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6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22727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2" y="2020388"/>
            <a:ext cx="10055431" cy="4269576"/>
          </a:xfrm>
        </p:spPr>
        <p:txBody>
          <a:bodyPr>
            <a:normAutofit/>
          </a:bodyPr>
          <a:lstStyle/>
          <a:p>
            <a:pPr marL="0" indent="0" algn="just">
              <a:spcAft>
                <a:spcPts val="600"/>
              </a:spcAft>
              <a:buNone/>
            </a:pPr>
            <a:r>
              <a:rPr lang="fr-FR" sz="3600" dirty="0">
                <a:solidFill>
                  <a:schemeClr val="tx1"/>
                </a:solidFill>
              </a:rPr>
              <a:t>La digestion est la </a:t>
            </a:r>
            <a:r>
              <a:rPr lang="fr-FR" sz="3600" b="1" dirty="0">
                <a:solidFill>
                  <a:schemeClr val="tx1"/>
                </a:solidFill>
              </a:rPr>
              <a:t>transformation</a:t>
            </a:r>
            <a:r>
              <a:rPr lang="fr-FR" sz="3600" dirty="0">
                <a:solidFill>
                  <a:schemeClr val="tx1"/>
                </a:solidFill>
              </a:rPr>
              <a:t> de la </a:t>
            </a:r>
            <a:r>
              <a:rPr lang="fr-FR" sz="3600" u="sng" dirty="0">
                <a:solidFill>
                  <a:schemeClr val="tx1"/>
                </a:solidFill>
              </a:rPr>
              <a:t>nourriture</a:t>
            </a:r>
            <a:r>
              <a:rPr lang="fr-FR" sz="3600" dirty="0">
                <a:solidFill>
                  <a:schemeClr val="tx1"/>
                </a:solidFill>
              </a:rPr>
              <a:t> en éléments simples (</a:t>
            </a:r>
            <a:r>
              <a:rPr lang="fr-FR" sz="3600" u="sng" dirty="0">
                <a:solidFill>
                  <a:schemeClr val="tx1"/>
                </a:solidFill>
              </a:rPr>
              <a:t>nutriments</a:t>
            </a:r>
            <a:r>
              <a:rPr lang="fr-FR" sz="3600" dirty="0">
                <a:solidFill>
                  <a:schemeClr val="tx1"/>
                </a:solidFill>
              </a:rPr>
              <a:t>) que les cellules du corps humain peuvent consommer.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82C5F47-EE71-9455-689C-E31A6E355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8311" y="375272"/>
            <a:ext cx="10055431" cy="116258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r-FR" sz="36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Conclusion  : </a:t>
            </a:r>
          </a:p>
        </p:txBody>
      </p:sp>
    </p:spTree>
    <p:extLst>
      <p:ext uri="{BB962C8B-B14F-4D97-AF65-F5344CB8AC3E}">
        <p14:creationId xmlns:p14="http://schemas.microsoft.com/office/powerpoint/2010/main" val="99479782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3E3C8C-7C08-9967-661E-A9B25D49C7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2888" b="35583"/>
          <a:stretch>
            <a:fillRect/>
          </a:stretch>
        </p:blipFill>
        <p:spPr>
          <a:xfrm>
            <a:off x="4667133" y="4931904"/>
            <a:ext cx="2853175" cy="19202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05078BD-42F7-C94B-CEB1-719C57289D8D}"/>
              </a:ext>
            </a:extLst>
          </p:cNvPr>
          <p:cNvSpPr txBox="1"/>
          <p:nvPr/>
        </p:nvSpPr>
        <p:spPr>
          <a:xfrm>
            <a:off x="1794162" y="2321004"/>
            <a:ext cx="860367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4800" b="1" i="0" u="none" strike="noStrike" kern="1200" cap="none" spc="-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L’ABSORPTION DES NUTRIMENTS</a:t>
            </a:r>
          </a:p>
          <a:p>
            <a:pPr algn="ctr"/>
            <a:r>
              <a:rPr lang="ar-MA" sz="4400" b="1" spc="-5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الامتصاص</a:t>
            </a:r>
            <a:br>
              <a:rPr kumimoji="0" lang="fr-FR" sz="5400" b="1" i="0" u="none" strike="noStrike" kern="1200" cap="none" spc="-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09561C06-0784-6889-56E0-07BB699EBB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608" y="5387497"/>
            <a:ext cx="1276783" cy="1464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1929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020388"/>
            <a:ext cx="10124706" cy="426957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FR" sz="3600" dirty="0">
                <a:solidFill>
                  <a:schemeClr val="tx1"/>
                </a:solidFill>
              </a:rPr>
              <a:t>Au cours de la digestion,</a:t>
            </a:r>
            <a:r>
              <a:rPr lang="ar-MA" sz="3600" dirty="0">
                <a:solidFill>
                  <a:schemeClr val="tx1"/>
                </a:solidFill>
              </a:rPr>
              <a:t> </a:t>
            </a:r>
            <a:r>
              <a:rPr lang="fr-FR" sz="3600" dirty="0">
                <a:solidFill>
                  <a:schemeClr val="tx1"/>
                </a:solidFill>
              </a:rPr>
              <a:t>les aliments sont transformés en nutriments </a:t>
            </a:r>
            <a:r>
              <a:rPr lang="fr-FR" sz="3600" dirty="0">
                <a:solidFill>
                  <a:srgbClr val="FF0000"/>
                </a:solidFill>
              </a:rPr>
              <a:t>qu'on apport</a:t>
            </a:r>
            <a:r>
              <a:rPr lang="en-US" sz="3600" dirty="0">
                <a:solidFill>
                  <a:srgbClr val="FF0000"/>
                </a:solidFill>
              </a:rPr>
              <a:t>e</a:t>
            </a:r>
            <a:r>
              <a:rPr lang="fr-FR" sz="3600" dirty="0">
                <a:solidFill>
                  <a:srgbClr val="FF0000"/>
                </a:solidFill>
              </a:rPr>
              <a:t>s </a:t>
            </a:r>
            <a:r>
              <a:rPr lang="fr-FR" sz="3600" dirty="0">
                <a:solidFill>
                  <a:schemeClr val="tx1"/>
                </a:solidFill>
              </a:rPr>
              <a:t>aux organes comme source d'énergie nécessaire à leur fonctionnement.</a:t>
            </a:r>
          </a:p>
          <a:p>
            <a:pPr marL="0" indent="0">
              <a:spcAft>
                <a:spcPts val="600"/>
              </a:spcAft>
              <a:buNone/>
            </a:pPr>
            <a:endParaRPr lang="fr-FR" sz="3600" dirty="0">
              <a:solidFill>
                <a:schemeClr val="tx1"/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fr-FR" sz="4000" b="1" dirty="0">
                <a:solidFill>
                  <a:schemeClr val="tx1"/>
                </a:solidFill>
              </a:rPr>
              <a:t>Question : </a:t>
            </a:r>
            <a:r>
              <a:rPr lang="fr-FR" sz="3600" dirty="0">
                <a:solidFill>
                  <a:schemeClr val="tx1"/>
                </a:solidFill>
              </a:rPr>
              <a:t>Comment les aliments quittent le tube digestif et rejoignent-ils l’ensemble des organes?</a:t>
            </a:r>
          </a:p>
          <a:p>
            <a:pPr marL="0" indent="0">
              <a:spcAft>
                <a:spcPts val="600"/>
              </a:spcAft>
              <a:buNone/>
            </a:pPr>
            <a:endParaRPr lang="fr-FR" sz="3600" dirty="0">
              <a:solidFill>
                <a:schemeClr val="tx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382F121-63DE-9263-DA84-97B4E8A32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Introduction :</a:t>
            </a:r>
          </a:p>
        </p:txBody>
      </p:sp>
    </p:spTree>
    <p:extLst>
      <p:ext uri="{BB962C8B-B14F-4D97-AF65-F5344CB8AC3E}">
        <p14:creationId xmlns:p14="http://schemas.microsoft.com/office/powerpoint/2010/main" val="284552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4C982-E12E-E501-7509-8E3637E473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78182"/>
            <a:ext cx="10058400" cy="3790912"/>
          </a:xfrm>
        </p:spPr>
        <p:txBody>
          <a:bodyPr>
            <a:normAutofit/>
          </a:bodyPr>
          <a:lstStyle/>
          <a:p>
            <a:r>
              <a:rPr lang="fr-FR" sz="3600" dirty="0">
                <a:solidFill>
                  <a:schemeClr val="tx1"/>
                </a:solidFill>
              </a:rPr>
              <a:t>Au cours de la digestion d’un repas, le contenu de chaque organe du tube digestif a été prélevé et mesuré :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5551F1B-33A1-93E0-98BD-6EDBD8C13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399" cy="1449387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I) Le devenir des nutriments dans le tube digestif :</a:t>
            </a:r>
          </a:p>
        </p:txBody>
      </p:sp>
    </p:spTree>
    <p:extLst>
      <p:ext uri="{BB962C8B-B14F-4D97-AF65-F5344CB8AC3E}">
        <p14:creationId xmlns:p14="http://schemas.microsoft.com/office/powerpoint/2010/main" val="2255969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4">
            <a:extLst>
              <a:ext uri="{FF2B5EF4-FFF2-40B4-BE49-F238E27FC236}">
                <a16:creationId xmlns:a16="http://schemas.microsoft.com/office/drawing/2014/main" id="{E914E889-96ED-3C1B-51A4-DEF2F26587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90" t="2607" r="972" b="1173"/>
          <a:stretch/>
        </p:blipFill>
        <p:spPr>
          <a:xfrm>
            <a:off x="1602971" y="385989"/>
            <a:ext cx="9047017" cy="6086022"/>
          </a:xfrm>
          <a:solidFill>
            <a:schemeClr val="accent5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044338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4C982-E12E-E501-7509-8E3637E473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78182"/>
            <a:ext cx="10058400" cy="3790912"/>
          </a:xfrm>
        </p:spPr>
        <p:txBody>
          <a:bodyPr>
            <a:normAutofit/>
          </a:bodyPr>
          <a:lstStyle/>
          <a:p>
            <a:r>
              <a:rPr lang="fr-FR" sz="3200" dirty="0">
                <a:solidFill>
                  <a:schemeClr val="tx1"/>
                </a:solidFill>
              </a:rPr>
              <a:t>La concentration des nutriments demeure </a:t>
            </a:r>
            <a:r>
              <a:rPr lang="fr-FR" sz="3200" b="1" dirty="0">
                <a:solidFill>
                  <a:srgbClr val="0070C0"/>
                </a:solidFill>
              </a:rPr>
              <a:t>stable</a:t>
            </a:r>
            <a:r>
              <a:rPr lang="fr-FR" sz="3200" dirty="0">
                <a:solidFill>
                  <a:schemeClr val="tx1"/>
                </a:solidFill>
              </a:rPr>
              <a:t> au niveau de </a:t>
            </a:r>
            <a:r>
              <a:rPr lang="fr-FR" sz="3200" u="sng" dirty="0">
                <a:solidFill>
                  <a:schemeClr val="tx1"/>
                </a:solidFill>
              </a:rPr>
              <a:t>la bouche </a:t>
            </a:r>
            <a:r>
              <a:rPr lang="fr-FR" sz="3200" dirty="0">
                <a:solidFill>
                  <a:schemeClr val="tx1"/>
                </a:solidFill>
              </a:rPr>
              <a:t>et de </a:t>
            </a:r>
            <a:r>
              <a:rPr lang="fr-FR" sz="3200" u="sng" dirty="0">
                <a:solidFill>
                  <a:schemeClr val="tx1"/>
                </a:solidFill>
              </a:rPr>
              <a:t>l'estomac</a:t>
            </a:r>
            <a:r>
              <a:rPr lang="fr-FR" sz="3200" dirty="0">
                <a:solidFill>
                  <a:schemeClr val="tx1"/>
                </a:solidFill>
              </a:rPr>
              <a:t>, mais après avoir atteint </a:t>
            </a:r>
            <a:r>
              <a:rPr lang="fr-FR" sz="3200" u="sng" dirty="0">
                <a:solidFill>
                  <a:schemeClr val="tx1"/>
                </a:solidFill>
              </a:rPr>
              <a:t>l'intestin grêle</a:t>
            </a:r>
            <a:r>
              <a:rPr lang="fr-FR" sz="3200" dirty="0">
                <a:solidFill>
                  <a:schemeClr val="tx1"/>
                </a:solidFill>
              </a:rPr>
              <a:t>, les proportions des nutriments commencent à </a:t>
            </a:r>
            <a:r>
              <a:rPr lang="fr-FR" sz="3200" b="1" dirty="0">
                <a:solidFill>
                  <a:srgbClr val="0070C0"/>
                </a:solidFill>
              </a:rPr>
              <a:t>diminuer progressivement</a:t>
            </a:r>
            <a:r>
              <a:rPr lang="fr-FR" sz="32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4069B79-B746-3C00-7637-D8758BA87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Q1- décrivez l’évolution de la quantité de nutriments tout au long du tube digestif :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1702308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4C982-E12E-E501-7509-8E3637E473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78182"/>
            <a:ext cx="10058400" cy="3790912"/>
          </a:xfrm>
        </p:spPr>
        <p:txBody>
          <a:bodyPr>
            <a:normAutofit/>
          </a:bodyPr>
          <a:lstStyle/>
          <a:p>
            <a:r>
              <a:rPr lang="fr-FR" sz="3200" dirty="0">
                <a:solidFill>
                  <a:schemeClr val="tx1"/>
                </a:solidFill>
              </a:rPr>
              <a:t>Il est possible que la diminution du pourcentage des nutriments dans l'intestin grêle soit causée par leur </a:t>
            </a:r>
            <a:r>
              <a:rPr lang="fr-FR" sz="3200" b="1" dirty="0">
                <a:solidFill>
                  <a:srgbClr val="0070C0"/>
                </a:solidFill>
              </a:rPr>
              <a:t>transit dans le sang</a:t>
            </a:r>
            <a:r>
              <a:rPr lang="fr-FR" sz="32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4069B79-B746-3C00-7637-D8758BA87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Q2- proposez une hypothèse pour expliquer cette variation :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417800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4069B79-B746-3C00-7637-D8758BA87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Q3- comment varie la quantité des nutriments après chaque repas :</a:t>
            </a:r>
            <a:endParaRPr lang="fr-FR" sz="3600" dirty="0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81F17FC0-1A5E-4FCD-8781-710F57362B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566" t="9711" b="63386"/>
          <a:stretch/>
        </p:blipFill>
        <p:spPr>
          <a:xfrm>
            <a:off x="1066800" y="2446230"/>
            <a:ext cx="10058400" cy="2674411"/>
          </a:xfr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0107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4C982-E12E-E501-7509-8E3637E473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78182"/>
            <a:ext cx="10058400" cy="379091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sz="3200" dirty="0">
                <a:solidFill>
                  <a:schemeClr val="tx1"/>
                </a:solidFill>
              </a:rPr>
              <a:t> Après chaque repas la quantité de nutriments </a:t>
            </a:r>
            <a:r>
              <a:rPr lang="fr-FR" sz="3200" b="1" dirty="0">
                <a:solidFill>
                  <a:srgbClr val="0070C0"/>
                </a:solidFill>
              </a:rPr>
              <a:t>augmente</a:t>
            </a:r>
            <a:r>
              <a:rPr lang="fr-FR" sz="3200" dirty="0">
                <a:solidFill>
                  <a:schemeClr val="tx1"/>
                </a:solidFill>
              </a:rPr>
              <a:t> dans le sang.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3200" dirty="0">
                <a:solidFill>
                  <a:schemeClr val="tx1"/>
                </a:solidFill>
              </a:rPr>
              <a:t> On peut expliquer cette augmentation par le passage des nutriments de la lumière intestinale vers le sang; c’est </a:t>
            </a:r>
            <a:r>
              <a:rPr lang="fr-FR" sz="3200" b="1" u="sng" dirty="0">
                <a:solidFill>
                  <a:srgbClr val="0070C0"/>
                </a:solidFill>
              </a:rPr>
              <a:t>l’absorption intestinale</a:t>
            </a:r>
            <a:r>
              <a:rPr lang="fr-FR" sz="32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4069B79-B746-3C00-7637-D8758BA87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Q3- comment varie la quantité des nutriments après chaque repas :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2945229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19ED1-BB20-451A-0AE0-251305B77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4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Remarque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254911-EAD5-3D28-E8B5-57A6706EA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64326"/>
            <a:ext cx="10058400" cy="3804767"/>
          </a:xfrm>
        </p:spPr>
        <p:txBody>
          <a:bodyPr/>
          <a:lstStyle/>
          <a:p>
            <a:r>
              <a:rPr lang="fr-FR" sz="2800" dirty="0">
                <a:solidFill>
                  <a:schemeClr val="tx1"/>
                </a:solidFill>
              </a:rPr>
              <a:t>Il existe deux voies d’absorption des nutriments 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800" dirty="0">
                <a:solidFill>
                  <a:schemeClr val="tx1"/>
                </a:solidFill>
              </a:rPr>
              <a:t> </a:t>
            </a:r>
            <a:r>
              <a:rPr lang="fr-FR" sz="2800" b="1" dirty="0">
                <a:solidFill>
                  <a:schemeClr val="tx1"/>
                </a:solidFill>
              </a:rPr>
              <a:t>La voie sanguine</a:t>
            </a:r>
            <a:r>
              <a:rPr lang="fr-FR" sz="2800" dirty="0">
                <a:solidFill>
                  <a:schemeClr val="tx1"/>
                </a:solidFill>
              </a:rPr>
              <a:t>, concernent l’eau, les sels minéraux, le glucose et les acides aminés.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800" dirty="0">
                <a:solidFill>
                  <a:schemeClr val="tx1"/>
                </a:solidFill>
              </a:rPr>
              <a:t> </a:t>
            </a:r>
            <a:r>
              <a:rPr lang="fr-FR" sz="2800" b="1" dirty="0">
                <a:solidFill>
                  <a:schemeClr val="tx1"/>
                </a:solidFill>
              </a:rPr>
              <a:t>La voies lymphatique </a:t>
            </a:r>
            <a:r>
              <a:rPr lang="fr-FR" sz="2800" dirty="0">
                <a:solidFill>
                  <a:schemeClr val="tx1"/>
                </a:solidFill>
              </a:rPr>
              <a:t>(ou chylifère), empruntée par les lipides (acides gras et glycérol).</a:t>
            </a:r>
          </a:p>
          <a:p>
            <a:r>
              <a:rPr lang="fr-FR" sz="2800" dirty="0">
                <a:solidFill>
                  <a:schemeClr val="tx1"/>
                </a:solidFill>
              </a:rPr>
              <a:t>Au niveau du </a:t>
            </a:r>
            <a:r>
              <a:rPr lang="fr-FR" sz="2800" b="1" dirty="0">
                <a:solidFill>
                  <a:schemeClr val="tx1"/>
                </a:solidFill>
              </a:rPr>
              <a:t>gros intestin </a:t>
            </a:r>
            <a:r>
              <a:rPr lang="fr-FR" sz="2800" dirty="0">
                <a:solidFill>
                  <a:schemeClr val="tx1"/>
                </a:solidFill>
              </a:rPr>
              <a:t>se fait </a:t>
            </a:r>
            <a:r>
              <a:rPr lang="fr-FR" sz="2800" b="1" dirty="0">
                <a:solidFill>
                  <a:schemeClr val="tx1"/>
                </a:solidFill>
              </a:rPr>
              <a:t>la réabsorption </a:t>
            </a:r>
            <a:r>
              <a:rPr lang="fr-FR" sz="2800" dirty="0">
                <a:solidFill>
                  <a:schemeClr val="tx1"/>
                </a:solidFill>
              </a:rPr>
              <a:t>de l’eau et certain vitamines et l’évacuation des déchets solides.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8449302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4C982-E12E-E501-7509-8E3637E473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78182"/>
            <a:ext cx="10058400" cy="379091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sz="3200" dirty="0">
                <a:solidFill>
                  <a:schemeClr val="tx1"/>
                </a:solidFill>
              </a:rPr>
              <a:t> L’un des caractéristiques qui favorise l’absorption intestinale des nutriments est la présence d’un réseau des </a:t>
            </a:r>
            <a:r>
              <a:rPr lang="fr-FR" sz="3200" b="1" dirty="0">
                <a:solidFill>
                  <a:schemeClr val="tx1"/>
                </a:solidFill>
              </a:rPr>
              <a:t>capillaires sanguine </a:t>
            </a:r>
            <a:r>
              <a:rPr lang="fr-FR" sz="3200" dirty="0">
                <a:solidFill>
                  <a:schemeClr val="tx1"/>
                </a:solidFill>
              </a:rPr>
              <a:t>lié a l’intestin grêle.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4069B79-B746-3C00-7637-D8758BA87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988906"/>
            <a:ext cx="10817629" cy="748454"/>
          </a:xfrm>
        </p:spPr>
        <p:txBody>
          <a:bodyPr>
            <a:noAutofit/>
          </a:bodyPr>
          <a:lstStyle/>
          <a:p>
            <a:r>
              <a:rPr lang="fr-FR" sz="44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II) Les caractéristiques de l’intestin grêle qui favorisent l’absorption des nutriments :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3758804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47D50C2-ACFC-A36D-E57A-D091FB9583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-5400000">
            <a:off x="1348788" y="954590"/>
            <a:ext cx="4323879" cy="4948814"/>
          </a:xfrm>
        </p:spPr>
      </p:pic>
      <p:pic>
        <p:nvPicPr>
          <p:cNvPr id="3" name="Espace réservé du contenu 6">
            <a:extLst>
              <a:ext uri="{FF2B5EF4-FFF2-40B4-BE49-F238E27FC236}">
                <a16:creationId xmlns:a16="http://schemas.microsoft.com/office/drawing/2014/main" id="{4FF69AC5-2B0C-5FFB-0C9D-D0CE4A0D82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30" t="4340" r="71410" b="61245"/>
          <a:stretch/>
        </p:blipFill>
        <p:spPr>
          <a:xfrm>
            <a:off x="7122633" y="1531349"/>
            <a:ext cx="4318612" cy="379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47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4F2E14A-2609-911D-4E6D-969BAAC5FB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7133911"/>
              </p:ext>
            </p:extLst>
          </p:nvPr>
        </p:nvGraphicFramePr>
        <p:xfrm>
          <a:off x="3138054" y="286603"/>
          <a:ext cx="5915891" cy="63131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5320440" imgH="5676120" progId="Photoshop.Image.13">
                  <p:embed/>
                </p:oleObj>
              </mc:Choice>
              <mc:Fallback>
                <p:oleObj name="Image" r:id="rId2" imgW="5320440" imgH="56761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138054" y="286603"/>
                        <a:ext cx="5915891" cy="63131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75039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6">
            <a:extLst>
              <a:ext uri="{FF2B5EF4-FFF2-40B4-BE49-F238E27FC236}">
                <a16:creationId xmlns:a16="http://schemas.microsoft.com/office/drawing/2014/main" id="{60D72563-4A33-4650-FAF3-6CC384A84A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036" t="3233" b="26908"/>
          <a:stretch/>
        </p:blipFill>
        <p:spPr>
          <a:xfrm>
            <a:off x="5253234" y="1737360"/>
            <a:ext cx="5486583" cy="402272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681832-7AEA-DD47-7C57-4BE8BF1716EB}"/>
              </a:ext>
            </a:extLst>
          </p:cNvPr>
          <p:cNvSpPr txBox="1"/>
          <p:nvPr/>
        </p:nvSpPr>
        <p:spPr>
          <a:xfrm>
            <a:off x="1097280" y="2516265"/>
            <a:ext cx="415595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/>
              <a:t>l’intérieur de l’intestin grêle observé a l’aide d’une mini caméra</a:t>
            </a:r>
          </a:p>
        </p:txBody>
      </p:sp>
    </p:spTree>
    <p:extLst>
      <p:ext uri="{BB962C8B-B14F-4D97-AF65-F5344CB8AC3E}">
        <p14:creationId xmlns:p14="http://schemas.microsoft.com/office/powerpoint/2010/main" val="3600605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C4C7625A-DF5C-1C2B-A399-B81E9D377EC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6826" y="2487822"/>
          <a:ext cx="6437429" cy="312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8025120" imgH="3898080" progId="Photoshop.Image.13">
                  <p:embed/>
                </p:oleObj>
              </mc:Choice>
              <mc:Fallback>
                <p:oleObj name="Image" r:id="rId2" imgW="8025120" imgH="3898080" progId="Photoshop.Image.13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C4C7625A-DF5C-1C2B-A399-B81E9D377E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86826" y="2487822"/>
                        <a:ext cx="6437429" cy="3126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75FC0D1-E280-7E05-8236-433388DA096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48943" y="1737360"/>
          <a:ext cx="1760682" cy="2727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3326760" imgH="5155200" progId="Photoshop.Image.13">
                  <p:embed/>
                </p:oleObj>
              </mc:Choice>
              <mc:Fallback>
                <p:oleObj name="Image" r:id="rId4" imgW="3326760" imgH="5155200" progId="Photoshop.Image.13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B75FC0D1-E280-7E05-8236-433388DA096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48943" y="1737360"/>
                        <a:ext cx="1760682" cy="2727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3BD18807-B3F1-8E54-8A90-C57D055D79B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40617" y="3482371"/>
          <a:ext cx="2193342" cy="2727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6" imgW="3695040" imgH="4596480" progId="Photoshop.Image.13">
                  <p:embed/>
                </p:oleObj>
              </mc:Choice>
              <mc:Fallback>
                <p:oleObj name="Image" r:id="rId6" imgW="3695040" imgH="4596480" progId="Photoshop.Image.13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3BD18807-B3F1-8E54-8A90-C57D055D79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740617" y="3482371"/>
                        <a:ext cx="2193342" cy="2727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Arrow: Right 6">
            <a:extLst>
              <a:ext uri="{FF2B5EF4-FFF2-40B4-BE49-F238E27FC236}">
                <a16:creationId xmlns:a16="http://schemas.microsoft.com/office/drawing/2014/main" id="{424FA657-1F71-EA7D-45E2-F8BF0091B573}"/>
              </a:ext>
            </a:extLst>
          </p:cNvPr>
          <p:cNvSpPr/>
          <p:nvPr/>
        </p:nvSpPr>
        <p:spPr>
          <a:xfrm rot="19552539">
            <a:off x="5672037" y="4035626"/>
            <a:ext cx="2005276" cy="10705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330FF9FB-6A8D-0F7A-330A-DCEF3F4D2A3A}"/>
              </a:ext>
            </a:extLst>
          </p:cNvPr>
          <p:cNvSpPr/>
          <p:nvPr/>
        </p:nvSpPr>
        <p:spPr>
          <a:xfrm rot="2380947">
            <a:off x="8825049" y="4048252"/>
            <a:ext cx="994321" cy="11211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6858EA6-B4DD-428E-C6FE-E299EFAC0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400" b="1" dirty="0">
                <a:solidFill>
                  <a:srgbClr val="0070C0"/>
                </a:solidFill>
                <a:latin typeface="+mn-lt"/>
              </a:rPr>
              <a:t>- Observation microscopique de la paroi intestinale :</a:t>
            </a:r>
          </a:p>
        </p:txBody>
      </p:sp>
    </p:spTree>
    <p:extLst>
      <p:ext uri="{BB962C8B-B14F-4D97-AF65-F5344CB8AC3E}">
        <p14:creationId xmlns:p14="http://schemas.microsoft.com/office/powerpoint/2010/main" val="4109928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888D0C5-8AA2-DDB4-C95E-E462E307AE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1818296"/>
              </p:ext>
            </p:extLst>
          </p:nvPr>
        </p:nvGraphicFramePr>
        <p:xfrm>
          <a:off x="2535843" y="895004"/>
          <a:ext cx="7181273" cy="526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5993640" imgH="4393440" progId="Photoshop.Image.13">
                  <p:embed/>
                </p:oleObj>
              </mc:Choice>
              <mc:Fallback>
                <p:oleObj name="Image" r:id="rId2" imgW="5993640" imgH="439344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35843" y="895004"/>
                        <a:ext cx="7181273" cy="5264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520278CF-42C5-D18F-CCDA-AFA9F0C89910}"/>
              </a:ext>
            </a:extLst>
          </p:cNvPr>
          <p:cNvSpPr/>
          <p:nvPr/>
        </p:nvSpPr>
        <p:spPr>
          <a:xfrm>
            <a:off x="7624315" y="1422215"/>
            <a:ext cx="17726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Tissu épithélial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8B8E32-5BC1-72E1-C6FE-6F2953851D5D}"/>
              </a:ext>
            </a:extLst>
          </p:cNvPr>
          <p:cNvSpPr/>
          <p:nvPr/>
        </p:nvSpPr>
        <p:spPr>
          <a:xfrm>
            <a:off x="7624314" y="2134092"/>
            <a:ext cx="17726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Cellule à mucus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9B4B80-A7FA-2D6B-7AD4-48600CE4811B}"/>
              </a:ext>
            </a:extLst>
          </p:cNvPr>
          <p:cNvSpPr/>
          <p:nvPr/>
        </p:nvSpPr>
        <p:spPr>
          <a:xfrm>
            <a:off x="2421123" y="2178610"/>
            <a:ext cx="17726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Veinule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11A21A-F25B-8A04-4ACC-1198EFDF6A7A}"/>
              </a:ext>
            </a:extLst>
          </p:cNvPr>
          <p:cNvSpPr/>
          <p:nvPr/>
        </p:nvSpPr>
        <p:spPr>
          <a:xfrm>
            <a:off x="2455504" y="2925336"/>
            <a:ext cx="17726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Artériole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6F4F5F-F367-9B26-E216-78D507CBF2C3}"/>
              </a:ext>
            </a:extLst>
          </p:cNvPr>
          <p:cNvSpPr/>
          <p:nvPr/>
        </p:nvSpPr>
        <p:spPr>
          <a:xfrm>
            <a:off x="1939637" y="3647655"/>
            <a:ext cx="22691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Vaisseau lymphatique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10EEB3-BF74-EA73-3109-A35F34143B33}"/>
              </a:ext>
            </a:extLst>
          </p:cNvPr>
          <p:cNvSpPr/>
          <p:nvPr/>
        </p:nvSpPr>
        <p:spPr>
          <a:xfrm>
            <a:off x="3830674" y="5669039"/>
            <a:ext cx="42880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Schéma de la villosité intestinale</a:t>
            </a:r>
          </a:p>
        </p:txBody>
      </p:sp>
    </p:spTree>
    <p:extLst>
      <p:ext uri="{BB962C8B-B14F-4D97-AF65-F5344CB8AC3E}">
        <p14:creationId xmlns:p14="http://schemas.microsoft.com/office/powerpoint/2010/main" val="3336989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4C982-E12E-E501-7509-8E3637E473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78182"/>
            <a:ext cx="10058400" cy="379091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sz="3200" dirty="0">
                <a:solidFill>
                  <a:schemeClr val="tx1"/>
                </a:solidFill>
              </a:rPr>
              <a:t> La paroi intestinale comporte de nombreux </a:t>
            </a:r>
            <a:r>
              <a:rPr lang="fr-FR" sz="3200" b="1" dirty="0">
                <a:solidFill>
                  <a:schemeClr val="tx1"/>
                </a:solidFill>
              </a:rPr>
              <a:t>replis</a:t>
            </a:r>
            <a:r>
              <a:rPr lang="fr-FR" sz="3200" dirty="0">
                <a:solidFill>
                  <a:schemeClr val="tx1"/>
                </a:solidFill>
              </a:rPr>
              <a:t> (ou valvules conniventes) eux même repliés en plus petits replis appelés </a:t>
            </a:r>
            <a:r>
              <a:rPr lang="fr-FR" sz="3200" b="1" dirty="0">
                <a:solidFill>
                  <a:srgbClr val="0070C0"/>
                </a:solidFill>
              </a:rPr>
              <a:t>villosités</a:t>
            </a:r>
            <a:r>
              <a:rPr lang="fr-FR" sz="3200" dirty="0">
                <a:solidFill>
                  <a:schemeClr val="tx1"/>
                </a:solidFill>
              </a:rPr>
              <a:t>; c’est une surface d’échange au niveau de laquelle les nutriments quittent </a:t>
            </a:r>
            <a:r>
              <a:rPr lang="fr-FR" sz="3200" b="1" dirty="0">
                <a:solidFill>
                  <a:schemeClr val="tx1"/>
                </a:solidFill>
              </a:rPr>
              <a:t>le tube digestif </a:t>
            </a:r>
            <a:r>
              <a:rPr lang="fr-FR" sz="3200" dirty="0">
                <a:solidFill>
                  <a:schemeClr val="tx1"/>
                </a:solidFill>
              </a:rPr>
              <a:t>pour passer dans </a:t>
            </a:r>
            <a:r>
              <a:rPr lang="fr-FR" sz="3200" b="1" dirty="0">
                <a:solidFill>
                  <a:schemeClr val="tx1"/>
                </a:solidFill>
              </a:rPr>
              <a:t>le</a:t>
            </a:r>
            <a:r>
              <a:rPr lang="fr-FR" sz="3200" dirty="0">
                <a:solidFill>
                  <a:schemeClr val="tx1"/>
                </a:solidFill>
              </a:rPr>
              <a:t> </a:t>
            </a:r>
            <a:r>
              <a:rPr lang="fr-FR" sz="3200" b="1" dirty="0">
                <a:solidFill>
                  <a:schemeClr val="tx1"/>
                </a:solidFill>
              </a:rPr>
              <a:t>sang.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4069B79-B746-3C00-7637-D8758BA87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4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Conclusion :</a:t>
            </a:r>
          </a:p>
        </p:txBody>
      </p:sp>
    </p:spTree>
    <p:extLst>
      <p:ext uri="{BB962C8B-B14F-4D97-AF65-F5344CB8AC3E}">
        <p14:creationId xmlns:p14="http://schemas.microsoft.com/office/powerpoint/2010/main" val="120263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4C982-E12E-E501-7509-8E3637E473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78182"/>
            <a:ext cx="10058400" cy="37909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3200" dirty="0">
                <a:solidFill>
                  <a:schemeClr val="tx1"/>
                </a:solidFill>
              </a:rPr>
              <a:t>Les caractéristiques de l’intestin grêle qui favorisent l’absorption des nutriments sont 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3200" dirty="0">
                <a:solidFill>
                  <a:schemeClr val="tx1"/>
                </a:solidFill>
              </a:rPr>
              <a:t> Une surface de contact très grand avec les nutriments.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3200" dirty="0">
                <a:solidFill>
                  <a:schemeClr val="tx1"/>
                </a:solidFill>
              </a:rPr>
              <a:t> Une paroi très fine.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3200" dirty="0">
                <a:solidFill>
                  <a:schemeClr val="tx1"/>
                </a:solidFill>
              </a:rPr>
              <a:t> Un réseau de capillaires sanguines : Paroi richement vascularisée.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4069B79-B746-3C00-7637-D8758BA87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4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Bilan :</a:t>
            </a:r>
          </a:p>
        </p:txBody>
      </p:sp>
    </p:spTree>
    <p:extLst>
      <p:ext uri="{BB962C8B-B14F-4D97-AF65-F5344CB8AC3E}">
        <p14:creationId xmlns:p14="http://schemas.microsoft.com/office/powerpoint/2010/main" val="1213807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281F5-EB7C-26B4-2829-835CAD7DE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820" y="1845734"/>
            <a:ext cx="6219998" cy="4023360"/>
          </a:xfrm>
        </p:spPr>
        <p:txBody>
          <a:bodyPr>
            <a:normAutofit/>
          </a:bodyPr>
          <a:lstStyle/>
          <a:p>
            <a:pPr algn="just"/>
            <a:r>
              <a:rPr lang="fr-FR" sz="3200" dirty="0">
                <a:solidFill>
                  <a:schemeClr val="tx1"/>
                </a:solidFill>
              </a:rPr>
              <a:t>Une fois passés dans le sang, les nutriments seront apportés à </a:t>
            </a:r>
            <a:r>
              <a:rPr lang="fr-FR" sz="3200" b="1" dirty="0">
                <a:solidFill>
                  <a:srgbClr val="0070C0"/>
                </a:solidFill>
              </a:rPr>
              <a:t>tous les organes </a:t>
            </a:r>
            <a:r>
              <a:rPr lang="fr-FR" sz="3200" dirty="0">
                <a:solidFill>
                  <a:schemeClr val="tx1"/>
                </a:solidFill>
              </a:rPr>
              <a:t>du corps humain.</a:t>
            </a:r>
          </a:p>
        </p:txBody>
      </p:sp>
      <p:pic>
        <p:nvPicPr>
          <p:cNvPr id="4" name="Espace réservé du contenu 5">
            <a:extLst>
              <a:ext uri="{FF2B5EF4-FFF2-40B4-BE49-F238E27FC236}">
                <a16:creationId xmlns:a16="http://schemas.microsoft.com/office/drawing/2014/main" id="{41F3DE44-A3D1-4B7F-1939-EA267312BC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6" t="19504" r="63300" b="3013"/>
          <a:stretch/>
        </p:blipFill>
        <p:spPr>
          <a:xfrm>
            <a:off x="7451517" y="245524"/>
            <a:ext cx="4114257" cy="632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616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ustom 5">
      <a:dk1>
        <a:srgbClr val="282F39"/>
      </a:dk1>
      <a:lt1>
        <a:srgbClr val="FFFFFF"/>
      </a:lt1>
      <a:dk2>
        <a:srgbClr val="000000"/>
      </a:dk2>
      <a:lt2>
        <a:srgbClr val="EEEEEE"/>
      </a:lt2>
      <a:accent1>
        <a:srgbClr val="C2C923"/>
      </a:accent1>
      <a:accent2>
        <a:srgbClr val="42AFB6"/>
      </a:accent2>
      <a:accent3>
        <a:srgbClr val="074D67"/>
      </a:accent3>
      <a:accent4>
        <a:srgbClr val="CB1B4A"/>
      </a:accent4>
      <a:accent5>
        <a:srgbClr val="FCB414"/>
      </a:accent5>
      <a:accent6>
        <a:srgbClr val="007A7D"/>
      </a:accent6>
      <a:hlink>
        <a:srgbClr val="1EB7EF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TM04033937[[fn=Traînée de condensation]]</Template>
  <TotalTime>1972</TotalTime>
  <Words>3045</Words>
  <Application>Microsoft Office PowerPoint</Application>
  <PresentationFormat>Widescreen</PresentationFormat>
  <Paragraphs>394</Paragraphs>
  <Slides>84</Slides>
  <Notes>7</Notes>
  <HiddenSlides>0</HiddenSlides>
  <MMClips>3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94" baseType="lpstr">
      <vt:lpstr>Aljazeera</vt:lpstr>
      <vt:lpstr>Arial</vt:lpstr>
      <vt:lpstr>Arial-BoldMT</vt:lpstr>
      <vt:lpstr>Calibri</vt:lpstr>
      <vt:lpstr>Calibri Light</vt:lpstr>
      <vt:lpstr>Noto Sans</vt:lpstr>
      <vt:lpstr>Wingdings</vt:lpstr>
      <vt:lpstr>Office Theme</vt:lpstr>
      <vt:lpstr>Retrospect</vt:lpstr>
      <vt:lpstr>Image</vt:lpstr>
      <vt:lpstr>LES FONCTIONS DE NUTRITION ET L'ÉDUCATION NUTRITIONNELLE LES ALIMENTS, LA DIGESTION ET L’ABSORPTION</vt:lpstr>
      <vt:lpstr>PowerPoint Presentation</vt:lpstr>
      <vt:lpstr>Introduction :</vt:lpstr>
      <vt:lpstr>I) mise en évidence de la composition des aliments (مكونات الأغذية)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 :</vt:lpstr>
      <vt:lpstr>2) La diversité et le rôle des aliments :        تنوع ودور الأغذية </vt:lpstr>
      <vt:lpstr>2) La diversité et le rôle des aliments :        تنوع ودور الأغذية </vt:lpstr>
      <vt:lpstr>II) Les carences alimentaires        الفاقات الغذائية</vt:lpstr>
      <vt:lpstr>PowerPoint Presentation</vt:lpstr>
      <vt:lpstr>PowerPoint Presentation</vt:lpstr>
      <vt:lpstr>PowerPoint Presentation</vt:lpstr>
      <vt:lpstr>II) Les carences alimentaires        الفاقات الغذائية</vt:lpstr>
      <vt:lpstr>II) Les carences alimentaires        الفاقات الغذائية</vt:lpstr>
      <vt:lpstr>PowerPoint Presentation</vt:lpstr>
      <vt:lpstr>III) les rations alimentaires :        الكلتات الغذائية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Introduction :</vt:lpstr>
      <vt:lpstr>I) L’anatomie de l’appareil digestif chez l’homme :</vt:lpstr>
      <vt:lpstr>PowerPoint Presentation</vt:lpstr>
      <vt:lpstr>PowerPoint Presentation</vt:lpstr>
      <vt:lpstr>CONCLUSION :</vt:lpstr>
      <vt:lpstr>II) Les transformations des aliments au niveau du tube digestif :</vt:lpstr>
      <vt:lpstr>2) La digestion chimique au niveau de la bouche 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3) La digestion mécanique au niveau de l’estomac :</vt:lpstr>
      <vt:lpstr>PowerPoint Presentation</vt:lpstr>
      <vt:lpstr>PowerPoint Presentation</vt:lpstr>
      <vt:lpstr>4) La digestion chimique dans l’estomac 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5) La digestion mécanique au niveau de l’intestin grêle :</vt:lpstr>
      <vt:lpstr>PowerPoint Presentation</vt:lpstr>
      <vt:lpstr>6) La digestion chimique au niveau de l’intestin grêle :</vt:lpstr>
      <vt:lpstr>PowerPoint Presentation</vt:lpstr>
      <vt:lpstr>PowerPoint Presentation</vt:lpstr>
      <vt:lpstr>B) Déduire les produits de la digestion au niveau de l’intestin grêle :</vt:lpstr>
      <vt:lpstr>PowerPoint Presentation</vt:lpstr>
      <vt:lpstr>PowerPoint Presentation</vt:lpstr>
      <vt:lpstr>PowerPoint Presentation</vt:lpstr>
      <vt:lpstr>PowerPoint Presentation</vt:lpstr>
      <vt:lpstr>Remarque : </vt:lpstr>
      <vt:lpstr>PowerPoint Presentation</vt:lpstr>
      <vt:lpstr>Conclusion  : </vt:lpstr>
      <vt:lpstr>PowerPoint Presentation</vt:lpstr>
      <vt:lpstr>Introduction :</vt:lpstr>
      <vt:lpstr>I) Le devenir des nutriments dans le tube digestif :</vt:lpstr>
      <vt:lpstr>PowerPoint Presentation</vt:lpstr>
      <vt:lpstr>Q1- décrivez l’évolution de la quantité de nutriments tout au long du tube digestif :</vt:lpstr>
      <vt:lpstr>Q2- proposez une hypothèse pour expliquer cette variation :</vt:lpstr>
      <vt:lpstr>Q3- comment varie la quantité des nutriments après chaque repas :</vt:lpstr>
      <vt:lpstr>Q3- comment varie la quantité des nutriments après chaque repas :</vt:lpstr>
      <vt:lpstr>Remarque :</vt:lpstr>
      <vt:lpstr>II) Les caractéristiques de l’intestin grêle qui favorisent l’absorption des nutriments :</vt:lpstr>
      <vt:lpstr>PowerPoint Presentation</vt:lpstr>
      <vt:lpstr>PowerPoint Presentation</vt:lpstr>
      <vt:lpstr>PowerPoint Presentation</vt:lpstr>
      <vt:lpstr>- Observation microscopique de la paroi intestinale :</vt:lpstr>
      <vt:lpstr>PowerPoint Presentation</vt:lpstr>
      <vt:lpstr>Conclusion :</vt:lpstr>
      <vt:lpstr>Bilan 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admin</dc:creator>
  <cp:lastModifiedBy>HADIRI.YASSINE</cp:lastModifiedBy>
  <cp:revision>541</cp:revision>
  <dcterms:created xsi:type="dcterms:W3CDTF">2019-09-29T19:18:53Z</dcterms:created>
  <dcterms:modified xsi:type="dcterms:W3CDTF">2026-10-12T18:32:54Z</dcterms:modified>
</cp:coreProperties>
</file>